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7" r:id="rId4"/>
    <p:sldId id="283" r:id="rId5"/>
    <p:sldId id="284" r:id="rId6"/>
    <p:sldId id="278" r:id="rId7"/>
    <p:sldId id="280" r:id="rId8"/>
    <p:sldId id="285" r:id="rId9"/>
    <p:sldId id="273" r:id="rId10"/>
    <p:sldId id="274" r:id="rId11"/>
    <p:sldId id="275" r:id="rId12"/>
    <p:sldId id="276" r:id="rId13"/>
    <p:sldId id="264" r:id="rId14"/>
  </p:sldIdLst>
  <p:sldSz cx="24380825" cy="13714412"/>
  <p:notesSz cx="6858000" cy="9144000"/>
  <p:custDataLst>
    <p:tags r:id="rId15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16"/>
    <a:srgbClr val="0F3C74"/>
    <a:srgbClr val="3EAF79"/>
    <a:srgbClr val="D8222C"/>
    <a:srgbClr val="00309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6" autoAdjust="0"/>
    <p:restoredTop sz="94661" autoAdjust="0"/>
  </p:normalViewPr>
  <p:slideViewPr>
    <p:cSldViewPr snapToGrid="0">
      <p:cViewPr>
        <p:scale>
          <a:sx n="27" d="100"/>
          <a:sy n="27" d="100"/>
        </p:scale>
        <p:origin x="-1896" y="-1230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747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12039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14.03.2019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684923"/>
            <a:ext cx="1494875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14.03.2019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737576"/>
            <a:ext cx="1495888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698665"/>
            <a:ext cx="1495888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60157" y="5010547"/>
            <a:ext cx="18332510" cy="369331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PDP2 - Snižování rizik odsouzených prostřednictvím intervenčních programů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20. 3. 2019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Lenka Železná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Jaroslav Myšička</a:t>
            </a:r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Vězeňská služba ČR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095928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14200" y="1062225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rgbClr val="0F3C74"/>
                </a:solidFill>
              </a:rPr>
              <a:t>Vězeňská služba</a:t>
            </a:r>
            <a:endParaRPr lang="en-GB">
              <a:solidFill>
                <a:srgbClr val="0F3C74"/>
              </a:solidFill>
            </a:endParaRPr>
          </a:p>
        </p:txBody>
      </p:sp>
      <p:pic>
        <p:nvPicPr>
          <p:cNvPr id="7170" name="Picture 2" descr="\\vez-slu.justice.cz\dfs\User_home\50hbotkova\Desktop\Obrázky\bez názv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94370" y="8128928"/>
            <a:ext cx="6852706" cy="446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obsah 2"/>
          <p:cNvSpPr txBox="1"/>
          <p:nvPr/>
        </p:nvSpPr>
        <p:spPr>
          <a:xfrm>
            <a:off x="1014201" y="3091543"/>
            <a:ext cx="21861704" cy="91879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endParaRPr lang="cs-CZ" sz="4300" b="1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endParaRPr lang="cs-CZ" sz="4300" b="1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cs-CZ" sz="4300" b="1" smtClean="0">
                <a:solidFill>
                  <a:schemeClr val="accent5">
                    <a:lumMod val="75000"/>
                  </a:schemeClr>
                </a:solidFill>
              </a:rPr>
              <a:t>Základní </a:t>
            </a:r>
            <a:r>
              <a:rPr lang="cs-CZ" sz="4300" b="1">
                <a:solidFill>
                  <a:schemeClr val="accent5">
                    <a:lumMod val="75000"/>
                  </a:schemeClr>
                </a:solidFill>
              </a:rPr>
              <a:t>funkce</a:t>
            </a:r>
            <a:endParaRPr lang="en-GB" sz="4300" b="1">
              <a:solidFill>
                <a:schemeClr val="accent5">
                  <a:lumMod val="75000"/>
                </a:schemeClr>
              </a:solidFill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sz="4300"/>
              <a:t>Zajišťuje proces vazby a výkonu trestu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sz="4300"/>
              <a:t>Provozuje forenzní vazební zařízení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sz="4300"/>
              <a:t>Zajišťuje právo a pořádek v budovách soudů a ministerstva spravedlnosti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sz="4300"/>
              <a:t>Zajišťuje </a:t>
            </a:r>
            <a:r>
              <a:rPr lang="cs-CZ" sz="4300" smtClean="0"/>
              <a:t>eskorty </a:t>
            </a:r>
            <a:r>
              <a:rPr lang="cs-CZ" sz="4300"/>
              <a:t>vězněných </a:t>
            </a:r>
            <a:r>
              <a:rPr lang="cs-CZ" sz="4300" smtClean="0"/>
              <a:t>osob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sz="4300" smtClean="0"/>
              <a:t>Zajišťuje výkon zabezpečovací detence</a:t>
            </a:r>
            <a:endParaRPr lang="cs-CZ" sz="430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cs-CZ" sz="4300"/>
          </a:p>
        </p:txBody>
      </p:sp>
    </p:spTree>
    <p:extLst>
      <p:ext uri="{BB962C8B-B14F-4D97-AF65-F5344CB8AC3E}">
        <p14:creationId xmlns:p14="http://schemas.microsoft.com/office/powerpoint/2010/main" val="118175803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Mapa věznic</a:t>
            </a:r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7169" y="2174612"/>
            <a:ext cx="15861323" cy="979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bdélník 4"/>
          <p:cNvSpPr/>
          <p:nvPr/>
        </p:nvSpPr>
        <p:spPr>
          <a:xfrm>
            <a:off x="5873261" y="10045820"/>
            <a:ext cx="4431323" cy="12464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cs-CZ" sz="2500" smtClean="0">
                <a:latin typeface="Times New Roman"/>
                <a:ea typeface="Times New Roman"/>
              </a:rPr>
              <a:t>Detence 2</a:t>
            </a:r>
            <a:endParaRPr lang="cs-CZ" sz="2500">
              <a:latin typeface="Times New Roman"/>
              <a:ea typeface="Times New Roman"/>
            </a:endParaRPr>
          </a:p>
          <a:p>
            <a:pPr algn="just"/>
            <a:r>
              <a:rPr lang="cs-CZ" sz="2500">
                <a:latin typeface="Times New Roman"/>
                <a:ea typeface="Times New Roman"/>
              </a:rPr>
              <a:t>Věznice</a:t>
            </a:r>
          </a:p>
          <a:p>
            <a:pPr algn="just"/>
            <a:r>
              <a:rPr lang="cs-CZ" sz="2500">
                <a:latin typeface="Times New Roman"/>
                <a:ea typeface="Times New Roman"/>
              </a:rPr>
              <a:t>Vazební věznice</a:t>
            </a:r>
          </a:p>
        </p:txBody>
      </p:sp>
      <p:sp>
        <p:nvSpPr>
          <p:cNvPr id="6" name="Tittel 1"/>
          <p:cNvSpPr txBox="1"/>
          <p:nvPr/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000" b="1" kern="1200">
                <a:solidFill>
                  <a:srgbClr val="0F3C7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Vězeňská služba ČR - základní informace </a:t>
            </a:r>
            <a:endParaRPr lang="en-GB"/>
          </a:p>
        </p:txBody>
      </p:sp>
      <p:sp>
        <p:nvSpPr>
          <p:cNvPr id="3" name="TextovéPole 2"/>
          <p:cNvSpPr txBox="1"/>
          <p:nvPr/>
        </p:nvSpPr>
        <p:spPr>
          <a:xfrm>
            <a:off x="5895946" y="12090558"/>
            <a:ext cx="7772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2500" b="1" smtClean="0"/>
              <a:t>35 organizačních jednotek</a:t>
            </a:r>
            <a:endParaRPr lang="cs-CZ" sz="2500" b="1"/>
          </a:p>
        </p:txBody>
      </p:sp>
    </p:spTree>
    <p:extLst>
      <p:ext uri="{BB962C8B-B14F-4D97-AF65-F5344CB8AC3E}">
        <p14:creationId xmlns:p14="http://schemas.microsoft.com/office/powerpoint/2010/main" val="309949710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260386" y="2567354"/>
            <a:ext cx="21861704" cy="9712175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342900" lvl="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cs-CZ" sz="4800" kern="0" smtClean="0">
              <a:solidFill>
                <a:srgbClr val="000000"/>
              </a:solidFill>
            </a:endParaRPr>
          </a:p>
          <a:p>
            <a:pPr marL="342900" lvl="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cs-CZ" sz="4800" kern="0" smtClean="0">
              <a:solidFill>
                <a:srgbClr val="000000"/>
              </a:solidFill>
            </a:endParaRPr>
          </a:p>
          <a:p>
            <a:pPr marL="0" lvl="0" indent="0" defTabSz="914400" eaLnBrk="0" fontAlgn="base" hangingPunct="0">
              <a:spcBef>
                <a:spcPts val="1800"/>
              </a:spcBef>
              <a:spcAft>
                <a:spcPct val="0"/>
              </a:spcAft>
              <a:buNone/>
            </a:pPr>
            <a:r>
              <a:rPr lang="cs-CZ" sz="4800" b="1" kern="0" smtClean="0">
                <a:solidFill>
                  <a:srgbClr val="000000"/>
                </a:solidFill>
              </a:rPr>
              <a:t>  </a:t>
            </a:r>
            <a:r>
              <a:rPr lang="cs-CZ" sz="4400" b="1" kern="0" smtClean="0">
                <a:solidFill>
                  <a:srgbClr val="000000"/>
                </a:solidFill>
              </a:rPr>
              <a:t>Vězňů </a:t>
            </a:r>
            <a:r>
              <a:rPr lang="cs-CZ" sz="4400" b="1" kern="0">
                <a:solidFill>
                  <a:srgbClr val="000000"/>
                </a:solidFill>
              </a:rPr>
              <a:t>celkem 21 600</a:t>
            </a:r>
          </a:p>
          <a:p>
            <a:pPr marL="742950" lvl="1" indent="-285750" defTabSz="914400" eaLnBrk="0" fontAlgn="base" hangingPunct="0">
              <a:spcBef>
                <a:spcPts val="1800"/>
              </a:spcBef>
              <a:spcAft>
                <a:spcPct val="0"/>
              </a:spcAft>
              <a:buFontTx/>
              <a:buChar char="–"/>
            </a:pPr>
            <a:endParaRPr lang="cs-CZ" sz="4400" b="1" kern="0">
              <a:solidFill>
                <a:srgbClr val="000000"/>
              </a:solidFill>
            </a:endParaRPr>
          </a:p>
          <a:p>
            <a:pPr marL="742950" lvl="1" indent="-285750" defTabSz="914400" eaLnBrk="0" fontAlgn="base" hangingPunct="0">
              <a:spcBef>
                <a:spcPts val="1800"/>
              </a:spcBef>
              <a:spcAft>
                <a:spcPct val="0"/>
              </a:spcAft>
              <a:buFontTx/>
              <a:buChar char="–"/>
            </a:pPr>
            <a:r>
              <a:rPr lang="cs-CZ" sz="4400" b="1" kern="0">
                <a:solidFill>
                  <a:srgbClr val="000000"/>
                </a:solidFill>
              </a:rPr>
              <a:t>z toho obviněných 1 780</a:t>
            </a:r>
          </a:p>
          <a:p>
            <a:pPr marL="742950" lvl="1" indent="-285750" defTabSz="914400" eaLnBrk="0" fontAlgn="base" hangingPunct="0">
              <a:spcBef>
                <a:spcPts val="1800"/>
              </a:spcBef>
              <a:spcAft>
                <a:spcPct val="0"/>
              </a:spcAft>
              <a:buFontTx/>
              <a:buChar char="–"/>
            </a:pPr>
            <a:r>
              <a:rPr lang="cs-CZ" sz="4400" b="1" kern="0">
                <a:solidFill>
                  <a:srgbClr val="000000"/>
                </a:solidFill>
              </a:rPr>
              <a:t>z toho odsouzených 19 750</a:t>
            </a:r>
          </a:p>
          <a:p>
            <a:pPr marL="742950" lvl="1" indent="-285750" defTabSz="914400" eaLnBrk="0" fontAlgn="base" hangingPunct="0">
              <a:spcBef>
                <a:spcPts val="1800"/>
              </a:spcBef>
              <a:spcAft>
                <a:spcPct val="0"/>
              </a:spcAft>
              <a:buFontTx/>
              <a:buChar char="–"/>
            </a:pPr>
            <a:r>
              <a:rPr lang="cs-CZ" sz="4400" b="1" kern="0">
                <a:solidFill>
                  <a:srgbClr val="000000"/>
                </a:solidFill>
              </a:rPr>
              <a:t>ženy cca 7 </a:t>
            </a:r>
            <a:r>
              <a:rPr lang="cs-CZ" sz="4400" b="1" kern="0" smtClean="0">
                <a:solidFill>
                  <a:srgbClr val="000000"/>
                </a:solidFill>
              </a:rPr>
              <a:t>%</a:t>
            </a:r>
          </a:p>
          <a:p>
            <a:pPr marL="742950" lvl="1" indent="-285750" defTabSz="914400" eaLnBrk="0" fontAlgn="base" hangingPunct="0">
              <a:spcBef>
                <a:spcPts val="1800"/>
              </a:spcBef>
              <a:spcAft>
                <a:spcPct val="0"/>
              </a:spcAft>
              <a:buFontTx/>
              <a:buChar char="–"/>
            </a:pPr>
            <a:r>
              <a:rPr lang="cs-CZ" sz="4400" b="1" kern="0">
                <a:solidFill>
                  <a:srgbClr val="000000"/>
                </a:solidFill>
              </a:rPr>
              <a:t>c</a:t>
            </a:r>
            <a:r>
              <a:rPr lang="cs-CZ" sz="4400" b="1" kern="0" smtClean="0">
                <a:solidFill>
                  <a:srgbClr val="000000"/>
                </a:solidFill>
              </a:rPr>
              <a:t>izinci cca 8 %</a:t>
            </a:r>
            <a:endParaRPr lang="cs-CZ" sz="4400" b="1" kern="0">
              <a:solidFill>
                <a:srgbClr val="000000"/>
              </a:solidFill>
            </a:endParaRPr>
          </a:p>
          <a:p>
            <a:pPr marL="0" lvl="0" indent="0" defTabSz="914400" eaLnBrk="0" fontAlgn="base" hangingPunct="0">
              <a:spcBef>
                <a:spcPct val="20000"/>
              </a:spcBef>
              <a:spcAft>
                <a:spcPct val="0"/>
              </a:spcAft>
              <a:buNone/>
            </a:pPr>
            <a:endParaRPr lang="cs-CZ" sz="4800" kern="0">
              <a:solidFill>
                <a:srgbClr val="000000"/>
              </a:solidFill>
            </a:endParaRPr>
          </a:p>
          <a:p>
            <a:endParaRPr lang="cs-CZ" sz="480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32782" y="2110494"/>
            <a:ext cx="4702665" cy="10260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1"/>
          <p:cNvSpPr txBox="1"/>
          <p:nvPr/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000" b="1" kern="1200">
                <a:solidFill>
                  <a:srgbClr val="0F3C7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Počty vězněných osob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925994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1229" y="844059"/>
            <a:ext cx="20106402" cy="11992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434698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558785"/>
            <a:ext cx="21861704" cy="215443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Norské fondy 2009 – 2014 – úspěšně ukončené projekty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2426677"/>
            <a:ext cx="21861704" cy="9852852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endParaRPr lang="cs-CZ" sz="4400" smtClean="0"/>
          </a:p>
          <a:p>
            <a:endParaRPr lang="cs-CZ" sz="4400" smtClean="0"/>
          </a:p>
          <a:p>
            <a:r>
              <a:rPr lang="cs-CZ" sz="4400" smtClean="0"/>
              <a:t>PDP </a:t>
            </a:r>
            <a:r>
              <a:rPr lang="cs-CZ" sz="4400"/>
              <a:t>3 – Projekty zranitelných skupin ve věznicích</a:t>
            </a:r>
            <a:br>
              <a:rPr lang="cs-CZ" sz="4400"/>
            </a:br>
            <a:r>
              <a:rPr lang="cs-CZ" sz="4400"/>
              <a:t>a vzdělávání zaměstnanců Vězeňské služby ČR </a:t>
            </a:r>
            <a:endParaRPr lang="cs-CZ" sz="4400" smtClean="0"/>
          </a:p>
          <a:p>
            <a:r>
              <a:rPr lang="cs-CZ" sz="4400"/>
              <a:t>PDP 4 – Zvýšení efektivity přípravy vězňů </a:t>
            </a:r>
            <a:r>
              <a:rPr lang="cs-CZ" sz="4400" smtClean="0"/>
              <a:t>před propuštěním </a:t>
            </a:r>
            <a:r>
              <a:rPr lang="cs-CZ" sz="4400"/>
              <a:t>z Věznice Nové </a:t>
            </a:r>
            <a:r>
              <a:rPr lang="cs-CZ" sz="4400" smtClean="0"/>
              <a:t>Sedlo</a:t>
            </a:r>
          </a:p>
          <a:p>
            <a:r>
              <a:rPr lang="cs-CZ" sz="4400"/>
              <a:t>PDP 5 – Zvýšení efektivity přípravy vězněných žen před propuštěním z Věznice Opava </a:t>
            </a:r>
            <a:endParaRPr lang="cs-CZ" sz="4400" smtClean="0"/>
          </a:p>
          <a:p>
            <a:r>
              <a:rPr lang="cs-CZ" sz="4400"/>
              <a:t>PDP 6 – Výstavba výrobně vzdělávací haly pro </a:t>
            </a:r>
            <a:r>
              <a:rPr lang="cs-CZ" sz="4400" smtClean="0"/>
              <a:t>rekvalifikační kurzy </a:t>
            </a:r>
            <a:r>
              <a:rPr lang="cs-CZ" sz="4400"/>
              <a:t>vězňů před propuštěním ve Věznici </a:t>
            </a:r>
            <a:r>
              <a:rPr lang="cs-CZ" sz="4400" smtClean="0"/>
              <a:t>Příbram</a:t>
            </a:r>
          </a:p>
          <a:p>
            <a:r>
              <a:rPr lang="cs-CZ" sz="4400"/>
              <a:t>PDP 7 – Zvýšení efektivity v zacházení s mladými </a:t>
            </a:r>
            <a:r>
              <a:rPr lang="cs-CZ" sz="4400" smtClean="0"/>
              <a:t>dospělými ve </a:t>
            </a:r>
            <a:r>
              <a:rPr lang="cs-CZ" sz="4400"/>
              <a:t>věku 18-26 let ve Věznici Kuřim</a:t>
            </a:r>
          </a:p>
          <a:p>
            <a:endParaRPr lang="cs-CZ"/>
          </a:p>
          <a:p>
            <a:pPr marL="0" indent="0">
              <a:buNone/>
            </a:pPr>
            <a:r>
              <a:rPr lang="cs-CZ" sz="4400" smtClean="0"/>
              <a:t>    Celková výše finančních prostředků -  </a:t>
            </a:r>
            <a:r>
              <a:rPr lang="cs-CZ" sz="4400" b="1" smtClean="0"/>
              <a:t>65 </a:t>
            </a:r>
            <a:r>
              <a:rPr lang="cs-CZ" sz="4400" b="1"/>
              <a:t>miliónů Kč</a:t>
            </a:r>
          </a:p>
          <a:p>
            <a:endParaRPr lang="cs-CZ" smtClean="0"/>
          </a:p>
          <a:p>
            <a:endParaRPr lang="cs-CZ"/>
          </a:p>
          <a:p>
            <a:endParaRPr lang="cs-CZ"/>
          </a:p>
          <a:p>
            <a:endParaRPr lang="cs-CZ"/>
          </a:p>
          <a:p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71904" y="1570396"/>
            <a:ext cx="2715113" cy="3847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1699185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cs-CZ" sz="4400" smtClean="0"/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cs-CZ" sz="4400" smtClean="0"/>
              <a:t>Výše </a:t>
            </a:r>
            <a:r>
              <a:rPr lang="cs-CZ" sz="4400"/>
              <a:t>schváleného </a:t>
            </a:r>
            <a:r>
              <a:rPr lang="cs-CZ" sz="4400" smtClean="0"/>
              <a:t>grantu: </a:t>
            </a:r>
            <a:r>
              <a:rPr lang="cs-CZ" sz="4400" b="1"/>
              <a:t>€ 1,590,000 </a:t>
            </a:r>
            <a:r>
              <a:rPr lang="cs-CZ" sz="4400" b="1" smtClean="0"/>
              <a:t>= </a:t>
            </a:r>
            <a:r>
              <a:rPr lang="cs-CZ" sz="4400" b="1"/>
              <a:t>40 545 000 Kč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cs-CZ" sz="4400"/>
              <a:t>D</a:t>
            </a:r>
            <a:r>
              <a:rPr lang="cs-CZ" sz="4400" smtClean="0"/>
              <a:t>oba </a:t>
            </a:r>
            <a:r>
              <a:rPr lang="cs-CZ" sz="4400"/>
              <a:t>trvání </a:t>
            </a:r>
            <a:r>
              <a:rPr lang="cs-CZ" sz="4400" smtClean="0"/>
              <a:t>projektu: </a:t>
            </a:r>
            <a:r>
              <a:rPr lang="cs-CZ" sz="4400"/>
              <a:t>4 roky (</a:t>
            </a:r>
            <a:r>
              <a:rPr lang="cs-CZ" sz="4400" b="1"/>
              <a:t>48 měsíců</a:t>
            </a:r>
            <a:r>
              <a:rPr lang="cs-CZ" sz="4400" smtClean="0"/>
              <a:t>)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cs-CZ" sz="4400" smtClean="0"/>
              <a:t>Předpokládaný začátek realizace projektu: </a:t>
            </a:r>
            <a:r>
              <a:rPr lang="cs-CZ" sz="4400" b="1" smtClean="0"/>
              <a:t>září 2019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cs-CZ" sz="4400" smtClean="0"/>
              <a:t>Partneři projektu:</a:t>
            </a:r>
            <a:endParaRPr lang="cs-CZ" sz="4400"/>
          </a:p>
          <a:p>
            <a:pPr marL="742950" lvl="0" indent="-742950" algn="just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4400">
                <a:ea typeface="Times New Roman"/>
              </a:rPr>
              <a:t>University College of Norwegian Correctional Service (KRUS), </a:t>
            </a:r>
          </a:p>
          <a:p>
            <a:pPr marL="742950" lvl="0" indent="-742950" algn="just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4400">
                <a:ea typeface="Times New Roman"/>
              </a:rPr>
              <a:t>Bastoy Prison, </a:t>
            </a:r>
            <a:endParaRPr lang="cs-CZ" sz="4400" smtClean="0">
              <a:ea typeface="Times New Roman"/>
            </a:endParaRPr>
          </a:p>
          <a:p>
            <a:pPr marL="742950" lvl="0" indent="-742950" algn="just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4400">
                <a:ea typeface="Times New Roman"/>
              </a:rPr>
              <a:t>I</a:t>
            </a:r>
            <a:r>
              <a:rPr lang="cs-CZ" sz="4400" smtClean="0">
                <a:ea typeface="Times New Roman"/>
              </a:rPr>
              <a:t>la </a:t>
            </a:r>
            <a:r>
              <a:rPr lang="cs-CZ" sz="4400">
                <a:ea typeface="Times New Roman"/>
              </a:rPr>
              <a:t>Prison, </a:t>
            </a:r>
          </a:p>
          <a:p>
            <a:pPr marL="742950" lvl="0" indent="-742950" algn="just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4400" smtClean="0">
                <a:ea typeface="Times New Roman"/>
              </a:rPr>
              <a:t>Norwegian </a:t>
            </a:r>
            <a:r>
              <a:rPr lang="cs-CZ" sz="4400">
                <a:ea typeface="Times New Roman"/>
              </a:rPr>
              <a:t>Correctional Service – Region South</a:t>
            </a:r>
            <a:endParaRPr lang="cs-CZ" sz="4400"/>
          </a:p>
        </p:txBody>
      </p:sp>
      <p:pic>
        <p:nvPicPr>
          <p:cNvPr id="6146" name="Picture 2" descr="\\vez-slu.justice.cz\dfs\User_home\50hbotkova\Desktop\Obrázky\Fotolia_39470937_X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14277" y="6876480"/>
            <a:ext cx="6347888" cy="431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tel 1"/>
          <p:cNvSpPr txBox="1"/>
          <p:nvPr/>
        </p:nvSpPr>
        <p:spPr>
          <a:xfrm>
            <a:off x="1260386" y="620340"/>
            <a:ext cx="21861704" cy="203132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000" b="1" kern="1200">
                <a:solidFill>
                  <a:srgbClr val="0F3C7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6600"/>
              <a:t>PDP2 - Snižování rizik odsouzených prostřednictvím intervenčních programů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667061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cs-CZ" sz="4800" b="1" smtClean="0"/>
          </a:p>
          <a:p>
            <a:pPr marL="0" indent="0">
              <a:spcBef>
                <a:spcPts val="1800"/>
              </a:spcBef>
              <a:buNone/>
            </a:pPr>
            <a:r>
              <a:rPr lang="cs-CZ" sz="4400" b="1" smtClean="0"/>
              <a:t>Cíl: </a:t>
            </a:r>
            <a:r>
              <a:rPr lang="cs-CZ" sz="4400"/>
              <a:t>Z</a:t>
            </a:r>
            <a:r>
              <a:rPr lang="cs-CZ" sz="4400" smtClean="0"/>
              <a:t>výšit motivaci odsouzených, zapojit se do </a:t>
            </a:r>
            <a:r>
              <a:rPr lang="cs-CZ" sz="4400"/>
              <a:t>speciálních intervencí snižujících rizika </a:t>
            </a:r>
            <a:r>
              <a:rPr lang="cs-CZ" sz="4400" smtClean="0"/>
              <a:t>recidivy</a:t>
            </a:r>
          </a:p>
          <a:p>
            <a:pPr marL="0" indent="0">
              <a:spcBef>
                <a:spcPts val="1800"/>
              </a:spcBef>
              <a:buNone/>
            </a:pPr>
            <a:endParaRPr lang="cs-CZ" sz="4400" smtClean="0"/>
          </a:p>
          <a:p>
            <a:pPr marL="0" indent="0">
              <a:spcBef>
                <a:spcPts val="1800"/>
              </a:spcBef>
              <a:buNone/>
            </a:pPr>
            <a:r>
              <a:rPr lang="cs-CZ" sz="4400" b="1" smtClean="0"/>
              <a:t>Očekáváné výstupy:</a:t>
            </a:r>
            <a:endParaRPr lang="cs-CZ" sz="4400" b="1"/>
          </a:p>
          <a:p>
            <a:pPr marL="0" indent="0">
              <a:spcBef>
                <a:spcPts val="1800"/>
              </a:spcBef>
              <a:buNone/>
            </a:pPr>
            <a:r>
              <a:rPr lang="cs-CZ" sz="4400" smtClean="0"/>
              <a:t>Manuál </a:t>
            </a:r>
            <a:r>
              <a:rPr lang="cs-CZ" sz="4400"/>
              <a:t>pro aplikaci „Motivačního programu“ ve </a:t>
            </a:r>
            <a:r>
              <a:rPr lang="cs-CZ" sz="4400" smtClean="0"/>
              <a:t>VS</a:t>
            </a:r>
            <a:endParaRPr lang="cs-CZ" sz="4400"/>
          </a:p>
          <a:p>
            <a:pPr marL="0" indent="0">
              <a:spcBef>
                <a:spcPts val="1800"/>
              </a:spcBef>
              <a:buNone/>
            </a:pPr>
            <a:r>
              <a:rPr lang="cs-CZ" sz="4400" smtClean="0"/>
              <a:t>Vyškolený </a:t>
            </a:r>
            <a:r>
              <a:rPr lang="cs-CZ" sz="4400"/>
              <a:t>odborný personál VS norskými lektory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cs-CZ" sz="4400" smtClean="0"/>
              <a:t>Pilotáž </a:t>
            </a:r>
            <a:r>
              <a:rPr lang="cs-CZ" sz="4400"/>
              <a:t>„Motivačního programu“ ve 4 věznicích</a:t>
            </a:r>
          </a:p>
          <a:p>
            <a:pPr marL="0" indent="0">
              <a:buNone/>
            </a:pPr>
            <a:endParaRPr lang="cs-CZ"/>
          </a:p>
        </p:txBody>
      </p:sp>
      <p:pic>
        <p:nvPicPr>
          <p:cNvPr id="3075" name="Picture 3" descr="\\vez-slu.justice.cz\dfs\User_home\50hbotkova\Desktop\Obrázky\240_F_84414732_yINLjwPITwl6YqR4mkmGQkjH36ns2MX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49922" y="6715735"/>
            <a:ext cx="5679186" cy="530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tel 1"/>
          <p:cNvSpPr txBox="1"/>
          <p:nvPr/>
        </p:nvSpPr>
        <p:spPr>
          <a:xfrm>
            <a:off x="1260386" y="1128171"/>
            <a:ext cx="21861704" cy="10156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000" b="1" kern="1200">
                <a:solidFill>
                  <a:srgbClr val="0F3C7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/>
              <a:t>Motivační program a job shadowing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08200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2848708"/>
            <a:ext cx="21861704" cy="991772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lnSpc>
                <a:spcPct val="110000"/>
              </a:lnSpc>
              <a:buNone/>
            </a:pPr>
            <a:endParaRPr lang="cs-CZ" sz="4400" b="1" smtClean="0"/>
          </a:p>
          <a:p>
            <a:pPr marL="0" indent="0">
              <a:spcBef>
                <a:spcPts val="1800"/>
              </a:spcBef>
              <a:buNone/>
            </a:pPr>
            <a:r>
              <a:rPr lang="cs-CZ" sz="4400" b="1" smtClean="0"/>
              <a:t>Cíl</a:t>
            </a:r>
            <a:r>
              <a:rPr lang="cs-CZ" sz="4400" b="1"/>
              <a:t>: </a:t>
            </a:r>
            <a:r>
              <a:rPr lang="cs-CZ" sz="4400"/>
              <a:t>Z</a:t>
            </a:r>
            <a:r>
              <a:rPr lang="cs-CZ" sz="4400" smtClean="0"/>
              <a:t>kvalitnění </a:t>
            </a:r>
            <a:r>
              <a:rPr lang="cs-CZ" sz="4400" b="1" smtClean="0"/>
              <a:t>zdravotní</a:t>
            </a:r>
            <a:r>
              <a:rPr lang="cs-CZ" sz="4400" smtClean="0"/>
              <a:t> odborné </a:t>
            </a:r>
            <a:r>
              <a:rPr lang="cs-CZ" sz="4400"/>
              <a:t>péče pro vězněné uživatele </a:t>
            </a:r>
            <a:r>
              <a:rPr lang="cs-CZ" sz="4400" smtClean="0"/>
              <a:t>drog tak, aby </a:t>
            </a:r>
            <a:r>
              <a:rPr lang="cs-CZ" sz="4400"/>
              <a:t>byla rovnocenná péči poskytované v rámci komunity za využití zkušeností norského partnera </a:t>
            </a:r>
            <a:r>
              <a:rPr lang="cs-CZ" sz="4400" smtClean="0"/>
              <a:t>– substituční léčba, soudně nařízená léčba, následná léčba.</a:t>
            </a:r>
          </a:p>
          <a:p>
            <a:pPr marL="0" indent="0">
              <a:spcBef>
                <a:spcPts val="1800"/>
              </a:spcBef>
              <a:buNone/>
            </a:pPr>
            <a:endParaRPr lang="cs-CZ" sz="4400"/>
          </a:p>
          <a:p>
            <a:pPr marL="0" indent="0">
              <a:spcBef>
                <a:spcPts val="1800"/>
              </a:spcBef>
              <a:buNone/>
            </a:pPr>
            <a:r>
              <a:rPr lang="cs-CZ" sz="4400" b="1" smtClean="0"/>
              <a:t>Očekávané výstupy: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cs-CZ" sz="4400" smtClean="0"/>
              <a:t>Tři manuály </a:t>
            </a:r>
            <a:r>
              <a:rPr lang="cs-CZ" sz="4400"/>
              <a:t>pro aplikaci </a:t>
            </a:r>
            <a:r>
              <a:rPr lang="cs-CZ" sz="4400" smtClean="0"/>
              <a:t>programů ve VS</a:t>
            </a:r>
            <a:endParaRPr lang="cs-CZ" sz="4400"/>
          </a:p>
          <a:p>
            <a:pPr marL="0" indent="0">
              <a:spcBef>
                <a:spcPts val="1800"/>
              </a:spcBef>
              <a:buNone/>
            </a:pPr>
            <a:r>
              <a:rPr lang="cs-CZ" sz="4400"/>
              <a:t>Vyškolený odborný personál VS </a:t>
            </a:r>
            <a:endParaRPr lang="cs-CZ" sz="4400" smtClean="0"/>
          </a:p>
          <a:p>
            <a:pPr marL="0" indent="0">
              <a:spcBef>
                <a:spcPts val="1800"/>
              </a:spcBef>
              <a:buNone/>
            </a:pPr>
            <a:r>
              <a:rPr lang="cs-CZ" sz="4400" smtClean="0"/>
              <a:t>Pilotáž tří nových programů nejméně v jedné věznici</a:t>
            </a:r>
            <a:endParaRPr lang="cs-CZ" sz="4400"/>
          </a:p>
          <a:p>
            <a:pPr marL="0" indent="0">
              <a:buNone/>
            </a:pPr>
            <a:endParaRPr lang="cs-CZ"/>
          </a:p>
        </p:txBody>
      </p:sp>
      <p:pic>
        <p:nvPicPr>
          <p:cNvPr id="4098" name="Picture 2" descr="\\vez-slu.justice.cz\dfs\User_home\50hbotkova\Desktop\Obrázky\alice-in-wonderland-a4-alice_rabbithole-laura-barret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62869" y="5387718"/>
            <a:ext cx="5175099" cy="721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tel 1"/>
          <p:cNvSpPr txBox="1"/>
          <p:nvPr/>
        </p:nvSpPr>
        <p:spPr>
          <a:xfrm>
            <a:off x="1260386" y="1128171"/>
            <a:ext cx="21861704" cy="10156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000" b="1" kern="1200">
                <a:solidFill>
                  <a:srgbClr val="0F3C7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6600"/>
              <a:t>Odborná péče pro uživatele drog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510954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65893" y="1723293"/>
            <a:ext cx="21861704" cy="1121898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lvl="0" indent="0">
              <a:spcBef>
                <a:spcPts val="1800"/>
              </a:spcBef>
              <a:buNone/>
            </a:pPr>
            <a:endParaRPr lang="cs-CZ" sz="5200" b="1" smtClean="0">
              <a:solidFill>
                <a:srgbClr val="1E1E1C"/>
              </a:solidFill>
            </a:endParaRPr>
          </a:p>
          <a:p>
            <a:pPr marL="0" lvl="0" indent="0">
              <a:spcBef>
                <a:spcPts val="1800"/>
              </a:spcBef>
              <a:buNone/>
            </a:pPr>
            <a:endParaRPr lang="cs-CZ" sz="5200" b="1">
              <a:solidFill>
                <a:srgbClr val="1E1E1C"/>
              </a:solidFill>
            </a:endParaRPr>
          </a:p>
          <a:p>
            <a:pPr marL="0" lvl="0" indent="0">
              <a:spcBef>
                <a:spcPts val="1800"/>
              </a:spcBef>
              <a:buNone/>
            </a:pPr>
            <a:r>
              <a:rPr lang="cs-CZ" sz="4400" b="1" smtClean="0">
                <a:solidFill>
                  <a:srgbClr val="1E1E1C"/>
                </a:solidFill>
              </a:rPr>
              <a:t>Cíl</a:t>
            </a:r>
            <a:r>
              <a:rPr lang="cs-CZ" sz="4400">
                <a:solidFill>
                  <a:srgbClr val="1E1E1C"/>
                </a:solidFill>
              </a:rPr>
              <a:t>: </a:t>
            </a:r>
            <a:r>
              <a:rPr lang="cs-CZ" sz="4400" smtClean="0">
                <a:solidFill>
                  <a:srgbClr val="1E1E1C"/>
                </a:solidFill>
              </a:rPr>
              <a:t>Zavedení </a:t>
            </a:r>
            <a:r>
              <a:rPr lang="cs-CZ" sz="4400">
                <a:solidFill>
                  <a:srgbClr val="1E1E1C"/>
                </a:solidFill>
              </a:rPr>
              <a:t>programu </a:t>
            </a:r>
            <a:r>
              <a:rPr lang="cs-CZ" sz="4400" smtClean="0">
                <a:solidFill>
                  <a:srgbClr val="1E1E1C"/>
                </a:solidFill>
              </a:rPr>
              <a:t>zaměřeného na </a:t>
            </a:r>
            <a:r>
              <a:rPr lang="cs-CZ" sz="4400">
                <a:solidFill>
                  <a:srgbClr val="1E1E1C"/>
                </a:solidFill>
              </a:rPr>
              <a:t>upevnění vazeb s rodinou </a:t>
            </a:r>
            <a:r>
              <a:rPr lang="cs-CZ" sz="4400" smtClean="0">
                <a:solidFill>
                  <a:srgbClr val="1E1E1C"/>
                </a:solidFill>
              </a:rPr>
              <a:t>odsouzeného</a:t>
            </a:r>
          </a:p>
          <a:p>
            <a:pPr marL="0" lvl="0" indent="0">
              <a:spcBef>
                <a:spcPts val="1800"/>
              </a:spcBef>
              <a:buNone/>
            </a:pPr>
            <a:r>
              <a:rPr lang="cs-CZ" sz="4400" smtClean="0">
                <a:solidFill>
                  <a:srgbClr val="1E1E1C"/>
                </a:solidFill>
              </a:rPr>
              <a:t> </a:t>
            </a:r>
            <a:endParaRPr lang="cs-CZ" sz="4400" b="1" smtClean="0">
              <a:solidFill>
                <a:srgbClr val="1E1E1C"/>
              </a:solidFill>
            </a:endParaRPr>
          </a:p>
          <a:p>
            <a:pPr marL="0" lvl="0" indent="0">
              <a:spcBef>
                <a:spcPts val="1800"/>
              </a:spcBef>
              <a:buNone/>
            </a:pPr>
            <a:r>
              <a:rPr lang="cs-CZ" sz="4400" b="1" smtClean="0">
                <a:solidFill>
                  <a:srgbClr val="1E1E1C"/>
                </a:solidFill>
              </a:rPr>
              <a:t>Očekáváné </a:t>
            </a:r>
            <a:r>
              <a:rPr lang="cs-CZ" sz="4400" b="1">
                <a:solidFill>
                  <a:srgbClr val="1E1E1C"/>
                </a:solidFill>
              </a:rPr>
              <a:t>výstupy:</a:t>
            </a:r>
          </a:p>
          <a:p>
            <a:pPr marL="0" lvl="0" indent="0">
              <a:spcBef>
                <a:spcPts val="1800"/>
              </a:spcBef>
              <a:buNone/>
            </a:pPr>
            <a:r>
              <a:rPr lang="cs-CZ" sz="4400">
                <a:solidFill>
                  <a:srgbClr val="1E1E1C"/>
                </a:solidFill>
              </a:rPr>
              <a:t>Manuál pro aplikaci programu ve VS</a:t>
            </a:r>
          </a:p>
          <a:p>
            <a:pPr marL="0" lvl="0" indent="0">
              <a:spcBef>
                <a:spcPts val="1800"/>
              </a:spcBef>
              <a:buNone/>
            </a:pPr>
            <a:r>
              <a:rPr lang="cs-CZ" sz="4400">
                <a:solidFill>
                  <a:srgbClr val="1E1E1C"/>
                </a:solidFill>
              </a:rPr>
              <a:t>Vyškolený odborný personál VS </a:t>
            </a:r>
          </a:p>
          <a:p>
            <a:pPr marL="0" lvl="0" indent="0">
              <a:spcBef>
                <a:spcPts val="1800"/>
              </a:spcBef>
              <a:buNone/>
            </a:pPr>
            <a:r>
              <a:rPr lang="cs-CZ" sz="4400">
                <a:solidFill>
                  <a:srgbClr val="1E1E1C"/>
                </a:solidFill>
              </a:rPr>
              <a:t>Pilotáž programu ve 4 věznicích</a:t>
            </a:r>
          </a:p>
          <a:p>
            <a:pPr marL="0" lvl="0" indent="0">
              <a:spcBef>
                <a:spcPts val="1800"/>
              </a:spcBef>
              <a:buNone/>
            </a:pPr>
            <a:r>
              <a:rPr lang="cs-CZ" sz="4400">
                <a:solidFill>
                  <a:srgbClr val="1E1E1C"/>
                </a:solidFill>
              </a:rPr>
              <a:t>Estetizace a vybavení místností </a:t>
            </a:r>
          </a:p>
          <a:p>
            <a:pPr marL="0" indent="0">
              <a:buNone/>
            </a:pPr>
            <a:endParaRPr lang="cs-CZ"/>
          </a:p>
        </p:txBody>
      </p:sp>
      <p:pic>
        <p:nvPicPr>
          <p:cNvPr id="5122" name="Picture 2" descr="\\vez-slu.justice.cz\dfs\User_home\50hbotkova\Desktop\Obrázky\Rodina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63195" y="7985613"/>
            <a:ext cx="8717574" cy="435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tel 1"/>
          <p:cNvSpPr txBox="1"/>
          <p:nvPr/>
        </p:nvSpPr>
        <p:spPr>
          <a:xfrm>
            <a:off x="1260386" y="1128171"/>
            <a:ext cx="21861704" cy="101566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000" b="1" kern="1200">
                <a:solidFill>
                  <a:srgbClr val="0F3C7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6600"/>
              <a:t>Program pro otce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3109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024157" y="6241653"/>
            <a:ext cx="18332510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Děkujeme za pozornost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196082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470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2019-03-28T10:09:23.559</cp:lastPrinted>
  <dcterms:created xsi:type="dcterms:W3CDTF">2019-03-28T10:09:23Z</dcterms:created>
  <dcterms:modified xsi:type="dcterms:W3CDTF">2019-03-28T10:09:23Z</dcterms:modified>
</cp:coreProperties>
</file>