
<file path=[Content_Types].xml><?xml version="1.0" encoding="utf-8"?>
<Types xmlns="http://schemas.openxmlformats.org/package/2006/content-types">
  <Default Extension="rels" ContentType="application/vnd.openxmlformats-package.relationships+xml"/>
  <Default Extension="jpeg" ContentType="image/jpeg"/>
  <Default Extension="gif" ContentType="image/gif"/>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autoCompressPictures="0">
  <p:sldMasterIdLst>
    <p:sldMasterId id="2147483648" r:id="rId2"/>
    <p:sldMasterId id="2147483660" r:id="rId3"/>
  </p:sldMasterIdLst>
  <p:notesMasterIdLst>
    <p:notesMasterId r:id="rId4"/>
  </p:notesMasterIdLst>
  <p:handoutMasterIdLst>
    <p:handoutMasterId r:id="rId5"/>
  </p:handoutMasterIdLst>
  <p:sldIdLst>
    <p:sldId id="258" r:id="rId6"/>
    <p:sldId id="259" r:id="rId7"/>
    <p:sldId id="261" r:id="rId8"/>
    <p:sldId id="263" r:id="rId9"/>
    <p:sldId id="262"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custDataLst>
    <p:tags r:id="rId28"/>
  </p:custDataLst>
  <p:defaultTextStyle>
    <a:defPPr>
      <a:defRPr lang="fr-FR"/>
    </a:defPPr>
    <a:lvl1pPr algn="l" defTabSz="457200" rtl="0" fontAlgn="base">
      <a:spcBef>
        <a:spcPct val="0"/>
      </a:spcBef>
      <a:spcAft>
        <a:spcPct val="0"/>
      </a:spcAft>
      <a:defRPr kern="1200">
        <a:solidFill>
          <a:schemeClr val="tx1"/>
        </a:solidFill>
        <a:latin typeface="Arial"/>
        <a:ea typeface="+mn-ea"/>
        <a:cs typeface="+mn-cs"/>
      </a:defRPr>
    </a:lvl1pPr>
    <a:lvl2pPr marL="457200" algn="l" defTabSz="457200" rtl="0" fontAlgn="base">
      <a:spcBef>
        <a:spcPct val="0"/>
      </a:spcBef>
      <a:spcAft>
        <a:spcPct val="0"/>
      </a:spcAft>
      <a:defRPr kern="1200">
        <a:solidFill>
          <a:schemeClr val="tx1"/>
        </a:solidFill>
        <a:latin typeface="Arial"/>
        <a:ea typeface="+mn-ea"/>
        <a:cs typeface="+mn-cs"/>
      </a:defRPr>
    </a:lvl2pPr>
    <a:lvl3pPr marL="914400" algn="l" defTabSz="457200" rtl="0" fontAlgn="base">
      <a:spcBef>
        <a:spcPct val="0"/>
      </a:spcBef>
      <a:spcAft>
        <a:spcPct val="0"/>
      </a:spcAft>
      <a:defRPr kern="1200">
        <a:solidFill>
          <a:schemeClr val="tx1"/>
        </a:solidFill>
        <a:latin typeface="Arial"/>
        <a:ea typeface="+mn-ea"/>
        <a:cs typeface="+mn-cs"/>
      </a:defRPr>
    </a:lvl3pPr>
    <a:lvl4pPr marL="1371600" algn="l" defTabSz="457200" rtl="0" fontAlgn="base">
      <a:spcBef>
        <a:spcPct val="0"/>
      </a:spcBef>
      <a:spcAft>
        <a:spcPct val="0"/>
      </a:spcAft>
      <a:defRPr kern="1200">
        <a:solidFill>
          <a:schemeClr val="tx1"/>
        </a:solidFill>
        <a:latin typeface="Arial"/>
        <a:ea typeface="+mn-ea"/>
        <a:cs typeface="+mn-cs"/>
      </a:defRPr>
    </a:lvl4pPr>
    <a:lvl5pPr marL="1828800" algn="l" defTabSz="457200"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p:defaultTextStyle>
</p:presentation>
</file>

<file path=ppt/commentAuthors.xml><?xml version="1.0" encoding="utf-8"?>
<p:cmAuthorLst xmlns:p="http://schemas.openxmlformats.org/presentationml/2006/main">
  <p:cmAuthor id="0" name="Sovová Šárka Mgr." initials="SŠ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5F5F5F"/>
    <a:srgbClr val="003A78"/>
    <a:srgbClr val="0021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26" autoAdjust="0"/>
    <p:restoredTop sz="94660"/>
  </p:normalViewPr>
  <p:slideViewPr>
    <p:cSldViewPr snapToGrid="0" snapToObjects="1">
      <p:cViewPr>
        <p:scale>
          <a:sx n="110" d="100"/>
          <a:sy n="110" d="100"/>
        </p:scale>
        <p:origin x="-173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tags" Target="tags/tag1.xml" /><Relationship Id="rId29" Type="http://schemas.openxmlformats.org/officeDocument/2006/relationships/presProps" Target="presProps.xml" /><Relationship Id="rId3" Type="http://schemas.openxmlformats.org/officeDocument/2006/relationships/slideMaster" Target="slideMasters/slideMaster2.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3F9CAA4-D264-4AD3-B51E-D47AE9F08268}" type="datetimeFigureOut">
              <a:rPr lang="fr-FR"/>
              <a:pPr>
                <a:defRPr/>
              </a:pPr>
              <a:t>26/11/2015</a:t>
            </a:fld>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06093A3F-884E-4302-BBA2-242AABBE1593}" type="slidenum">
              <a:rPr lang="fr-FR"/>
              <a:pPr>
                <a:defRPr/>
              </a:pPr>
              <a:t>‹#›</a:t>
            </a:fld>
          </a:p>
        </p:txBody>
      </p:sp>
    </p:spTree>
    <p:extLst>
      <p:ext uri="{BB962C8B-B14F-4D97-AF65-F5344CB8AC3E}">
        <p14:creationId xmlns:p14="http://schemas.microsoft.com/office/powerpoint/2010/main" val="296329522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1E3A332-C4DD-40A5-9E5C-3BB6C2AFD4CC}" type="datetimeFigureOut">
              <a:rPr lang="fr-FR"/>
              <a:pPr>
                <a:defRPr/>
              </a:pPr>
              <a:t>26/11/2015</a:t>
            </a:fld>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smtId="4294967295"/>
            </a:def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C7BCEB2A-038C-4EFF-BE92-5E0974619DDE}" type="slidenum">
              <a:rPr lang="fr-FR"/>
              <a:pPr>
                <a:defRPr/>
              </a:pPr>
              <a:t>‹#›</a:t>
            </a:fld>
          </a:p>
        </p:txBody>
      </p:sp>
    </p:spTree>
    <p:extLst>
      <p:ext uri="{BB962C8B-B14F-4D97-AF65-F5344CB8AC3E}">
        <p14:creationId xmlns:p14="http://schemas.microsoft.com/office/powerpoint/2010/main" val="2168091896"/>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defPPr>
              <a:defRPr kern="1200" smtId="4294967295"/>
            </a:defPPr>
          </a:lstStyle>
          <a:p>
            <a:endParaRPr lang="en-US"/>
          </a:p>
        </p:txBody>
      </p:sp>
      <p:sp>
        <p:nvSpPr>
          <p:cNvPr id="4" name="Slide Number Placeholder 3"/>
          <p:cNvSpPr>
            <a:spLocks noGrp="1"/>
          </p:cNvSpPr>
          <p:nvPr>
            <p:ph type="sldNum" sz="quarter" idx="10"/>
          </p:nvPr>
        </p:nvSpPr>
        <p:spPr/>
        <p:txBody>
          <a:bodyPr/>
          <a:lstStyle>
            <a:defPPr>
              <a:defRPr kern="1200" smtId="4294967295"/>
            </a:defPPr>
          </a:lstStyle>
          <a:p>
            <a:pPr>
              <a:defRPr/>
            </a:pPr>
            <a:fld id="{C7BCEB2A-038C-4EFF-BE92-5E0974619DDE}" type="slidenum">
              <a:rPr lang="fr-FR" smtClean="0"/>
              <a:pPr>
                <a:defRPr/>
              </a:pPr>
              <a:t>17</a:t>
            </a:fld>
            <a:endParaRPr lang="fr-FR"/>
          </a:p>
        </p:txBody>
      </p:sp>
    </p:spTree>
    <p:extLst>
      <p:ext uri="{BB962C8B-B14F-4D97-AF65-F5344CB8AC3E}">
        <p14:creationId xmlns:p14="http://schemas.microsoft.com/office/powerpoint/2010/main" val="207526415"/>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iapositive de titre">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3A8DF6B-D000-4424-AB64-D710AAE5C964}"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C36C45C2-5B32-4DCF-A758-BB53B393D4EB}" type="slidenum">
              <a:rPr lang="fr-FR"/>
              <a:pPr>
                <a:defRPr/>
              </a:pPr>
              <a:t>‹#›</a:t>
            </a:fld>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En-tête de section">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4E417D23-EFA2-4C47-8DAC-47F813F27D7F}" type="datetimeFigureOut">
              <a:rPr lang="fr-FR"/>
              <a:pPr>
                <a:defRPr/>
              </a:pPr>
              <a:t>26/11/2015</a:t>
            </a:fld>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F36436C4-D2CA-41D4-A95D-1A0F0B6E6BD1}" type="slidenum">
              <a:rPr lang="fr-FR"/>
              <a:pPr>
                <a:defRPr/>
              </a:pPr>
              <a:t>‹#›</a:t>
            </a:fld>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BD667CD-015A-49AC-A2E3-46D340CDABDA}" type="datetimeFigureOut">
              <a:rPr lang="fr-FR"/>
              <a:pPr>
                <a:defRPr/>
              </a:pPr>
              <a:t>26/11/2015</a:t>
            </a:fld>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9"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D3EA5D22-5403-4A7D-A841-63E5B4F896FC}" type="slidenum">
              <a:rPr lang="fr-FR"/>
              <a:pPr>
                <a:defRPr/>
              </a:pPr>
              <a:t>‹#›</a:t>
            </a:fld>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Diapositive de titre">
    <p:spTree>
      <p:nvGrpSpPr>
        <p:cNvPr id="1" name=""/>
        <p:cNvGrpSpPr/>
        <p:nvPr/>
      </p:nvGrpSpPr>
      <p:grpSpPr>
        <a:xfrm>
          <a:off x="0" y="0"/>
          <a:ext cx="0" cy="0"/>
        </a:xfrm>
      </p:grpSpPr>
      <p:sp>
        <p:nvSpPr>
          <p:cNvPr id="2" name="Titre 1"/>
          <p:cNvSpPr>
            <a:spLocks noGrp="1"/>
          </p:cNvSpPr>
          <p:nvPr>
            <p:ph type="ctrTitle"/>
          </p:nvPr>
        </p:nvSpPr>
        <p:spPr>
          <a:xfrm>
            <a:off x="685800" y="2130425"/>
            <a:ext cx="7772400" cy="1470025"/>
          </a:xfrm>
          <a:prstGeom prst="rect">
            <a:avLst/>
          </a:prstGeom>
        </p:spPr>
        <p:txBody>
          <a:bodyPr/>
          <a:lstStyle>
            <a:defPPr>
              <a:defRPr kern="1200" smtId="4294967295"/>
            </a:defP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C891E97-7267-4B90-AC70-B3D6C4A349B7}"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31A5490F-43D6-4496-A131-E4F9AEA79BA9}" type="slidenum">
              <a:rPr lang="fr-FR"/>
              <a:pPr>
                <a:defRPr/>
              </a:pPr>
              <a:t>‹#›</a:t>
            </a:fld>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EFDF162-C735-4FCB-9BD7-E8237A5626E0}"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16F34A0-4F7F-4848-9DF2-228E3BB60414}" type="slidenum">
              <a:rPr lang="fr-FR"/>
              <a:pPr>
                <a:defRPr/>
              </a:pPr>
              <a:t>‹#›</a:t>
            </a:fld>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En-tête de section">
    <p:spTree>
      <p:nvGrpSpPr>
        <p:cNvPr id="1" name=""/>
        <p:cNvGrpSpPr/>
        <p:nvPr/>
      </p:nvGrpSpPr>
      <p:grpSpPr>
        <a:xfrm>
          <a:off x="0" y="0"/>
          <a:ext cx="0" cy="0"/>
        </a:xfrm>
      </p:grpSpPr>
      <p:sp>
        <p:nvSpPr>
          <p:cNvPr id="2" name="Titre 1"/>
          <p:cNvSpPr>
            <a:spLocks noGrp="1"/>
          </p:cNvSpPr>
          <p:nvPr>
            <p:ph type="title"/>
          </p:nvPr>
        </p:nvSpPr>
        <p:spPr>
          <a:xfrm>
            <a:off x="722313" y="4406900"/>
            <a:ext cx="7772400" cy="1362075"/>
          </a:xfrm>
          <a:prstGeom prst="rect">
            <a:avLst/>
          </a:prstGeom>
        </p:spPr>
        <p:txBody>
          <a:bodyPr anchor="t"/>
          <a:lstStyle>
            <a:defPPr>
              <a:defRPr kern="1200" smtId="4294967295"/>
            </a:defPPr>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6E52F10-139D-4952-A377-B7FF08224CB1}"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629D57-AEB7-4296-ABD0-C5CB0189DB2E}" type="slidenum">
              <a:rPr lang="fr-FR"/>
              <a:pPr>
                <a:defRPr/>
              </a:pPr>
              <a:t>‹#›</a:t>
            </a:fld>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6B3C866-2730-4B54-9B91-ED466502DB0E}" type="datetimeFigureOut">
              <a:rPr lang="fr-FR"/>
              <a:pPr>
                <a:defRPr/>
              </a:pPr>
              <a:t>26/11/2015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44356867-066C-4E78-8A82-CC2B71AF4BD7}" type="slidenum">
              <a:rPr lang="fr-FR"/>
              <a:pPr>
                <a:defRPr/>
              </a:pPr>
              <a:t>‹#›</a:t>
            </a:fld>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7EB609A-F07F-4465-BFB4-78287CAC0606}" type="datetimeFigureOut">
              <a:rPr lang="fr-FR"/>
              <a:pPr>
                <a:defRPr/>
              </a:pPr>
              <a:t>26/11/2015</a:t>
            </a:fld>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99A08-7CC5-4E87-AE99-530AD361FF49}" type="slidenum">
              <a:rPr lang="fr-FR"/>
              <a:pPr>
                <a:defRPr/>
              </a:pPr>
              <a:t>‹#›</a:t>
            </a:fld>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re seu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5CEEA83-6938-47E7-B37D-E31CCB4E4613}" type="datetimeFigureOut">
              <a:rPr lang="fr-FR"/>
              <a:pPr>
                <a:defRPr/>
              </a:pPr>
              <a:t>26/11/2015</a:t>
            </a:fld>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E7C8B6ED-A412-491B-AC03-CB8A5FAF05B9}" type="slidenum">
              <a:rPr lang="fr-FR"/>
              <a:pPr>
                <a:defRPr/>
              </a:pPr>
              <a:t>‹#›</a:t>
            </a:fld>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Vide">
    <p:spTree>
      <p:nvGrpSpPr>
        <p:cNvPr id="1" name=""/>
        <p:cNvGrpSpPr/>
        <p:nvPr/>
      </p:nvGrpSpPr>
      <p:grpSpPr>
        <a:xfrm>
          <a:off x="0" y="0"/>
          <a: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162D234-23A2-43C6-AEA3-FF9C32F4C0A6}" type="datetimeFigureOut">
              <a:rPr lang="fr-FR"/>
              <a:pPr>
                <a:defRPr/>
              </a:pPr>
              <a:t>26/11/2015</a:t>
            </a:fld>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7220256-E0BE-4748-B626-158B7B203234}" type="slidenum">
              <a:rPr lang="fr-FR"/>
              <a:pPr>
                <a:defRPr/>
              </a:pPr>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u avec légende">
    <p:spTree>
      <p:nvGrpSpPr>
        <p:cNvPr id="1" name=""/>
        <p:cNvGrpSpPr/>
        <p:nvPr/>
      </p:nvGrpSpPr>
      <p:grpSpPr>
        <a:xfrm>
          <a:off x="0" y="0"/>
          <a:ext cx="0" cy="0"/>
        </a:xfrm>
      </p:grpSpPr>
      <p:sp>
        <p:nvSpPr>
          <p:cNvPr id="2" name="Titre 1"/>
          <p:cNvSpPr>
            <a:spLocks noGrp="1"/>
          </p:cNvSpPr>
          <p:nvPr>
            <p:ph type="title"/>
          </p:nvPr>
        </p:nvSpPr>
        <p:spPr>
          <a:xfrm>
            <a:off x="457200" y="273050"/>
            <a:ext cx="3008313" cy="1162050"/>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9BA78708-BFAA-4DE0-AD29-9D0D54E73097}" type="datetimeFigureOut">
              <a:rPr lang="fr-FR"/>
              <a:pPr>
                <a:defRPr/>
              </a:pPr>
              <a:t>26/11/2015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6F5BBBA-CF90-4DAD-B69F-82EE7893F2EF}" type="slidenum">
              <a:rPr lang="fr-FR"/>
              <a:pPr>
                <a:defRPr/>
              </a:pPr>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Image avec légende">
    <p:spTree>
      <p:nvGrpSpPr>
        <p:cNvPr id="1" name=""/>
        <p:cNvGrpSpPr/>
        <p:nvPr/>
      </p:nvGrpSpPr>
      <p:grpSpPr>
        <a:xfrm>
          <a:off x="0" y="0"/>
          <a:ext cx="0" cy="0"/>
        </a:xfrm>
      </p:grpSpPr>
      <p:sp>
        <p:nvSpPr>
          <p:cNvPr id="2" name="Titre 1"/>
          <p:cNvSpPr>
            <a:spLocks noGrp="1"/>
          </p:cNvSpPr>
          <p:nvPr>
            <p:ph type="title"/>
          </p:nvPr>
        </p:nvSpPr>
        <p:spPr>
          <a:xfrm>
            <a:off x="1792288" y="4800600"/>
            <a:ext cx="5486400" cy="566738"/>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DD53F33A-E5A5-44EC-BEFD-4BB6A8139C91}" type="datetimeFigureOut">
              <a:rPr lang="fr-FR"/>
              <a:pPr>
                <a:defRPr/>
              </a:pPr>
              <a:t>26/11/2015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A6309B4-057B-471A-8EB1-ECB4F05BDBA9}" type="slidenum">
              <a:rPr lang="fr-FR"/>
              <a:pPr>
                <a:defRPr/>
              </a:pPr>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re et texte vertica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C80451E-C596-4285-96E2-74CDC7B485EC}"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5FD757-E6BF-41BD-8268-E025CBE93A17}" type="slidenum">
              <a:rPr lang="fr-FR"/>
              <a:pPr>
                <a:defRPr/>
              </a:pPr>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Titre vertical et texte">
    <p:spTree>
      <p:nvGrpSpPr>
        <p:cNvPr id="1" name=""/>
        <p:cNvGrpSpPr/>
        <p:nvPr/>
      </p:nvGrpSpPr>
      <p:grpSpPr>
        <a:xfrm>
          <a:off x="0" y="0"/>
          <a: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6972C-2AA9-44DC-91D8-797F6F249D21}" type="datetimeFigureOut">
              <a:rPr lang="fr-FR"/>
              <a:pPr>
                <a:defRPr/>
              </a:pPr>
              <a:t>26/11/2015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37C014-D915-4BDC-AA74-46F1B65BFE50}" type="slidenum">
              <a:rPr lang="fr-FR"/>
              <a:pPr>
                <a:defRPr/>
              </a:pPr>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media/image1.gif" /><Relationship Id="rId7" Type="http://schemas.openxmlformats.org/officeDocument/2006/relationships/image" Target="../media/image2.gif" /><Relationship Id="rId8"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slideLayout" Target="../slideLayouts/slideLayout15.xml" /><Relationship Id="rId11" Type="http://schemas.openxmlformats.org/officeDocument/2006/relationships/slideLayout" Target="../slideLayouts/slideLayout16.xml" /><Relationship Id="rId12" Type="http://schemas.openxmlformats.org/officeDocument/2006/relationships/image" Target="../media/image1.gif" /><Relationship Id="rId13" Type="http://schemas.openxmlformats.org/officeDocument/2006/relationships/theme" Target="../theme/theme2.xml"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slideLayout" Target="../slideLayouts/slideLayout11.xml" /><Relationship Id="rId7" Type="http://schemas.openxmlformats.org/officeDocument/2006/relationships/slideLayout" Target="../slideLayouts/slideLayout12.xml" /><Relationship Id="rId8" Type="http://schemas.openxmlformats.org/officeDocument/2006/relationships/slideLayout" Target="../slideLayouts/slideLayout13.xml" /><Relationship Id="rId9"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3" name="Image 2" descr="fond_carte_logoGRAND.gif"/>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descr="fond_carte_logoGRAND_2.gif"/>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2" r:id="rId2"/>
    <p:sldLayoutId id="2147483684" r:id="rId3"/>
    <p:sldLayoutId id="2147483681" r:id="rId4"/>
    <p:sldLayoutId id="2147483680" r:id="rId5"/>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4" name="Image 3" descr="fond_carte_logoGRAND.gif"/>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marius-nasta.ro/" TargetMode="External" /><Relationship Id="rId3" Type="http://schemas.openxmlformats.org/officeDocument/2006/relationships/hyperlink" Target="http://control-tb.marius-nasta.ro/" TargetMode="Externa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arasnet.ro/" TargetMode="External" /><Relationship Id="rId3" Type="http://schemas.openxmlformats.org/officeDocument/2006/relationships/hyperlink" Target="http://www.aliatong.ro/" TargetMode="External" /><Relationship Id="rId4" Type="http://schemas.openxmlformats.org/officeDocument/2006/relationships/hyperlink" Target="http://www.mateibals.ro/pnorv/index.html" TargetMode="External" /><Relationship Id="rId5" Type="http://schemas.openxmlformats.org/officeDocument/2006/relationships/hyperlink" Target="http://www.h-alert.ro/" TargetMode="Ex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sastipen.ro/" TargetMode="External" /><Relationship Id="rId3" Type="http://schemas.openxmlformats.org/officeDocument/2006/relationships/hyperlink" Target="http://www.reteaua-amc.ro/"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umftgm.ro/" TargetMode="External" /><Relationship Id="rId3" Type="http://schemas.openxmlformats.org/officeDocument/2006/relationships/hyperlink" Target="http://www.healthpsychology.ro/" TargetMode="External" /><Relationship Id="rId4" Type="http://schemas.openxmlformats.org/officeDocument/2006/relationships/hyperlink" Target="http://www.cnsmf.ro/" TargetMode="External" /><Relationship Id="rId5" Type="http://schemas.openxmlformats.org/officeDocument/2006/relationships/hyperlink" Target="http://www.aliatong.ro/" TargetMode="External" /><Relationship Id="rId6" Type="http://schemas.openxmlformats.org/officeDocument/2006/relationships/hyperlink" Target="http://insp.gov.ro/" TargetMode="Ex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insp.gov.ro/" TargetMode="Externa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iob.ro/" TargetMode="Ex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initiativeinsanatate.ms.ro/"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itre 1"/>
          <p:cNvSpPr txBox="1"/>
          <p:nvPr/>
        </p:nvSpPr>
        <p:spPr>
          <a:xfrm>
            <a:off x="736600" y="2733675"/>
            <a:ext cx="7027174" cy="1470025"/>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en-US" sz="3200" b="1"/>
              <a:t>RO19 </a:t>
            </a:r>
            <a:r>
              <a:rPr lang="en-US" sz="3200" b="1" smtClean="0"/>
              <a:t>"</a:t>
            </a:r>
            <a:r>
              <a:rPr lang="en-US" sz="3200" b="1"/>
              <a:t>Public Health Initiatives</a:t>
            </a:r>
            <a:r>
              <a:rPr lang="en-US" sz="3200" b="1" smtClean="0"/>
              <a:t>"</a:t>
            </a:r>
            <a:br>
              <a:rPr lang="en-US" sz="3200" b="1"/>
            </a:br>
            <a:r>
              <a:rPr lang="en-US" sz="3200" b="1" smtClean="0"/>
              <a:t>Romania</a:t>
            </a:r>
            <a:endParaRPr lang="fr-FR" sz="3200" b="1">
              <a:latin typeface="Verdana" pitchFamily="34" charset="0"/>
            </a:endParaRPr>
          </a:p>
        </p:txBody>
      </p:sp>
      <p:sp>
        <p:nvSpPr>
          <p:cNvPr id="2" name="Titre 1"/>
          <p:cNvSpPr txBox="1"/>
          <p:nvPr/>
        </p:nvSpPr>
        <p:spPr>
          <a:xfrm>
            <a:off x="736600" y="4622800"/>
            <a:ext cx="8191740" cy="1579592"/>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en-US" b="1" smtClean="0">
                <a:latin typeface="Verdana" pitchFamily="34" charset="0"/>
              </a:rPr>
              <a:t>Ministry of Health </a:t>
            </a:r>
            <a:r>
              <a:rPr lang="en-US" b="1" smtClean="0"/>
              <a:t>which </a:t>
            </a:r>
            <a:r>
              <a:rPr lang="en-US" b="1"/>
              <a:t>aims to "improve public health and reduce health inequalities".</a:t>
            </a:r>
            <a:br>
              <a:rPr lang="en-US" b="1"/>
            </a:br>
            <a:endParaRPr lang="fr-FR" b="1">
              <a:latin typeface="Verdana" pitchFamily="34" charset="0"/>
            </a:endParaRPr>
          </a:p>
          <a:p>
            <a:r>
              <a:rPr lang="en-US" b="1"/>
              <a:t>Romania receive financial assistance through Norway Grants </a:t>
            </a:r>
            <a:r>
              <a:rPr lang="en-US" b="1" smtClean="0"/>
              <a:t>2009-2014</a:t>
            </a:r>
            <a:endParaRPr lang="fr-FR" b="1">
              <a:solidFill>
                <a:schemeClr val="tx1">
                  <a:lumMod val="75000"/>
                  <a:lumOff val="25000"/>
                </a:schemeClr>
              </a:solidFill>
              <a:latin typeface="Verdana" pitchFamily="34" charset="0"/>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9" y="2224521"/>
            <a:ext cx="7129463" cy="3785652"/>
          </a:xfrm>
          <a:prstGeom prst="rect">
            <a:avLst/>
          </a:prstGeom>
          <a:noFill/>
          <a:ln w="9525">
            <a:noFill/>
            <a:miter lim="800000"/>
          </a:ln>
        </p:spPr>
        <p:txBody>
          <a:bodyPr>
            <a:spAutoFit/>
          </a:bodyPr>
          <a:lstStyle>
            <a:defPPr>
              <a:defRPr kern="1200" smtId="4294967295"/>
            </a:defPPr>
          </a:lstStyle>
          <a:p>
            <a:r>
              <a:rPr lang="en-US" sz="2000"/>
              <a:t>The Program Value is 26,592,941 euro, from which</a:t>
            </a:r>
            <a:r>
              <a:rPr lang="en-US" sz="2000" smtClean="0"/>
              <a:t>:</a:t>
            </a:r>
            <a:br>
              <a:rPr lang="en-US" sz="2000"/>
            </a:br>
            <a:r>
              <a:rPr lang="en-US" sz="2000"/>
              <a:t>- 85% Norway Grants - 22,603,999.85 </a:t>
            </a:r>
            <a:r>
              <a:rPr lang="en-US" sz="2000" smtClean="0"/>
              <a:t>Euro </a:t>
            </a:r>
            <a:br>
              <a:rPr lang="en-US" sz="2000"/>
            </a:br>
            <a:r>
              <a:rPr lang="en-US" sz="2000"/>
              <a:t>- 15% Ministry of Health co-financing - 3,988,941.15 E</a:t>
            </a:r>
            <a:r>
              <a:rPr lang="en-US" sz="2000" smtClean="0"/>
              <a:t>uro</a:t>
            </a:r>
            <a:endParaRPr lang="en-US" sz="2000"/>
          </a:p>
          <a:p>
            <a:endParaRPr lang="en-US" sz="2000" b="1" smtClean="0"/>
          </a:p>
          <a:p>
            <a:r>
              <a:rPr lang="en-US" sz="2000" b="1" smtClean="0"/>
              <a:t>The </a:t>
            </a:r>
            <a:r>
              <a:rPr lang="en-US" sz="2000" b="1"/>
              <a:t>implementation period</a:t>
            </a:r>
            <a:r>
              <a:rPr lang="en-US" sz="2000"/>
              <a:t> </a:t>
            </a:r>
            <a:r>
              <a:rPr lang="en-US" sz="2000" b="1"/>
              <a:t>is</a:t>
            </a:r>
            <a:r>
              <a:rPr lang="en-US" sz="2000"/>
              <a:t> </a:t>
            </a:r>
            <a:endParaRPr lang="en-US" sz="2000" smtClean="0"/>
          </a:p>
          <a:p>
            <a:r>
              <a:rPr lang="en-US" sz="2000"/>
              <a:t>	</a:t>
            </a:r>
            <a:r>
              <a:rPr lang="en-US" sz="2000" smtClean="0"/>
              <a:t>16 </a:t>
            </a:r>
            <a:r>
              <a:rPr lang="en-US" sz="2000"/>
              <a:t>of January 2014 – 30 of December </a:t>
            </a:r>
            <a:r>
              <a:rPr lang="en-US" sz="2000" smtClean="0"/>
              <a:t>2017</a:t>
            </a:r>
          </a:p>
          <a:p>
            <a:endParaRPr lang="en-US" sz="2000"/>
          </a:p>
          <a:p>
            <a:r>
              <a:rPr lang="en-US" sz="2000" b="1"/>
              <a:t>The expected outcomes of the Programme are</a:t>
            </a:r>
            <a:r>
              <a:rPr lang="en-US" sz="2000" b="1" smtClean="0"/>
              <a:t>:</a:t>
            </a:r>
            <a:br>
              <a:rPr lang="en-US" sz="2000"/>
            </a:br>
            <a:r>
              <a:rPr lang="en-US" sz="2000"/>
              <a:t>- Improved prevention and treatment of communicable diseases (including HIV/AIDS and TB);</a:t>
            </a:r>
            <a:br>
              <a:rPr lang="en-US" sz="2000"/>
            </a:br>
            <a:r>
              <a:rPr lang="en-US" sz="2000"/>
              <a:t>- Developed resources for all levels of health care;</a:t>
            </a:r>
            <a:br>
              <a:rPr lang="en-US" sz="2000"/>
            </a:br>
            <a:r>
              <a:rPr lang="en-US" sz="2000"/>
              <a:t>- Life-style-related diseases prevented or reduced.</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9" y="2164136"/>
            <a:ext cx="7129463" cy="4401205"/>
          </a:xfrm>
          <a:prstGeom prst="rect">
            <a:avLst/>
          </a:prstGeom>
          <a:noFill/>
          <a:ln w="9525">
            <a:noFill/>
            <a:miter lim="800000"/>
          </a:ln>
        </p:spPr>
        <p:txBody>
          <a:bodyPr>
            <a:spAutoFit/>
          </a:bodyPr>
          <a:lstStyle>
            <a:defPPr>
              <a:defRPr kern="1200" smtId="4294967295"/>
            </a:defPPr>
          </a:lstStyle>
          <a:p>
            <a:r>
              <a:rPr lang="en-US" sz="2000" b="1" smtClean="0"/>
              <a:t>The </a:t>
            </a:r>
            <a:r>
              <a:rPr lang="en-US" sz="2000" b="1"/>
              <a:t>programme contains</a:t>
            </a:r>
            <a:r>
              <a:rPr lang="en-US" sz="2000"/>
              <a:t>, 8 predefined projects, as follow: </a:t>
            </a:r>
            <a:br>
              <a:rPr lang="en-US" sz="2000"/>
            </a:br>
            <a:br>
              <a:rPr lang="en-US" sz="2000"/>
            </a:br>
            <a:r>
              <a:rPr lang="en-US" sz="2000" smtClean="0"/>
              <a:t>- </a:t>
            </a:r>
            <a:r>
              <a:rPr lang="en-US" sz="2000" b="1" smtClean="0"/>
              <a:t>RO </a:t>
            </a:r>
            <a:r>
              <a:rPr lang="en-US" sz="2000" b="1"/>
              <a:t>19.01 </a:t>
            </a:r>
            <a:r>
              <a:rPr lang="en-US" sz="2000"/>
              <a:t>Improving the health status of the Romanian population in Romania by increasing </a:t>
            </a:r>
            <a:r>
              <a:rPr lang="en-US" sz="2000" b="1"/>
              <a:t>Tuberculosis</a:t>
            </a:r>
            <a:r>
              <a:rPr lang="en-US" sz="2000"/>
              <a:t> control (budget: 10,748,280 Euro);</a:t>
            </a:r>
            <a:br>
              <a:rPr lang="en-US" sz="2000"/>
            </a:br>
            <a:r>
              <a:rPr lang="en-US" sz="2000"/>
              <a:t>- </a:t>
            </a:r>
            <a:r>
              <a:rPr lang="en-US" sz="2000" b="1"/>
              <a:t>RO 19.02 </a:t>
            </a:r>
            <a:r>
              <a:rPr lang="en-US" sz="2000"/>
              <a:t>Strengthening the prevention and control of </a:t>
            </a:r>
            <a:r>
              <a:rPr lang="en-US" sz="2000" b="1"/>
              <a:t>HIV/AIDS, HVB, HVC </a:t>
            </a:r>
            <a:r>
              <a:rPr lang="en-US" sz="2000"/>
              <a:t>in Romania (budget: 1,373,470 Euro);</a:t>
            </a:r>
            <a:br>
              <a:rPr lang="en-US" sz="2000"/>
            </a:br>
            <a:r>
              <a:rPr lang="en-US" sz="2000"/>
              <a:t>- </a:t>
            </a:r>
            <a:r>
              <a:rPr lang="en-US" sz="2000" b="1"/>
              <a:t>RO 19.03 </a:t>
            </a:r>
            <a:r>
              <a:rPr lang="en-US" sz="2000"/>
              <a:t>Strengthening the National Network of Roma Health Mediators to Improve the Health Status of </a:t>
            </a:r>
            <a:r>
              <a:rPr lang="en-US" sz="2000" b="1"/>
              <a:t>Roma Population</a:t>
            </a:r>
            <a:r>
              <a:rPr lang="en-US" sz="2000"/>
              <a:t> (budget: 1,052,910 Euro);</a:t>
            </a:r>
            <a:br>
              <a:rPr lang="en-US" sz="2000"/>
            </a:br>
            <a:r>
              <a:rPr lang="en-US" sz="2000"/>
              <a:t>- </a:t>
            </a:r>
            <a:r>
              <a:rPr lang="en-US" sz="2000" b="1"/>
              <a:t>RO 19.04 </a:t>
            </a:r>
            <a:r>
              <a:rPr lang="en-US" sz="2000"/>
              <a:t>Multi-level interventions for prevention of </a:t>
            </a:r>
            <a:r>
              <a:rPr lang="en-US" sz="2000" b="1"/>
              <a:t>lifestyle</a:t>
            </a:r>
            <a:r>
              <a:rPr lang="en-US" sz="2000"/>
              <a:t> related non communicable diseases (NCD) in Romania (budget: 1,115,120 Euro);</a:t>
            </a:r>
            <a:br>
              <a:rPr lang="en-US" sz="2000"/>
            </a:br>
            <a:endParaRPr lang="fr-FR" sz="2000">
              <a:solidFill>
                <a:srgbClr val="4D4D4D"/>
              </a:solidFill>
              <a:latin typeface="Verdana" pitchFamily="34" charset="0"/>
            </a:endParaRPr>
          </a:p>
        </p:txBody>
      </p:sp>
    </p:spTree>
    <p:extLst>
      <p:ext uri="{BB962C8B-B14F-4D97-AF65-F5344CB8AC3E}">
        <p14:creationId xmlns:p14="http://schemas.microsoft.com/office/powerpoint/2010/main" val="571244691"/>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9" y="2224521"/>
            <a:ext cx="7129463" cy="4093428"/>
          </a:xfrm>
          <a:prstGeom prst="rect">
            <a:avLst/>
          </a:prstGeom>
          <a:noFill/>
          <a:ln w="9525">
            <a:noFill/>
            <a:miter lim="800000"/>
          </a:ln>
        </p:spPr>
        <p:txBody>
          <a:bodyPr>
            <a:spAutoFit/>
          </a:bodyPr>
          <a:lstStyle>
            <a:defPPr>
              <a:defRPr kern="1200" smtId="4294967295"/>
            </a:defPPr>
          </a:lstStyle>
          <a:p>
            <a:r>
              <a:rPr lang="en-US" sz="2000"/>
              <a:t>- </a:t>
            </a:r>
            <a:r>
              <a:rPr lang="en-US" sz="2000" b="1"/>
              <a:t>RO 19.05 </a:t>
            </a:r>
            <a:r>
              <a:rPr lang="en-US" sz="2000"/>
              <a:t>“Better patient outreach and services planning through better </a:t>
            </a:r>
            <a:r>
              <a:rPr lang="en-US" sz="2000" b="1"/>
              <a:t>Diseases Registries</a:t>
            </a:r>
            <a:r>
              <a:rPr lang="en-US" sz="2000"/>
              <a:t>”(budget 1,035,000 Euro);</a:t>
            </a:r>
            <a:br>
              <a:rPr lang="en-US" sz="2000"/>
            </a:br>
            <a:r>
              <a:rPr lang="en-US" sz="2000"/>
              <a:t>- </a:t>
            </a:r>
            <a:r>
              <a:rPr lang="en-US" sz="2000" b="1"/>
              <a:t>RO 19.06 </a:t>
            </a:r>
            <a:r>
              <a:rPr lang="en-US" sz="2000"/>
              <a:t>“Increase Capacity of the Romanian Health Sector to Implement Organized </a:t>
            </a:r>
            <a:r>
              <a:rPr lang="en-US" sz="2000" b="1"/>
              <a:t>Screening for Cancers </a:t>
            </a:r>
            <a:r>
              <a:rPr lang="en-US" sz="2000"/>
              <a:t>Amenable To Cost-Effective Early Detection Interventions” (budget 1,500,000 Euro);</a:t>
            </a:r>
            <a:br>
              <a:rPr lang="en-US" sz="2000"/>
            </a:br>
            <a:r>
              <a:rPr lang="en-US" sz="2000"/>
              <a:t>- </a:t>
            </a:r>
            <a:r>
              <a:rPr lang="en-US" sz="2000" b="1"/>
              <a:t>RO 19.10 </a:t>
            </a:r>
            <a:r>
              <a:rPr lang="en-US" sz="2000"/>
              <a:t>“Improved healthcare for </a:t>
            </a:r>
            <a:r>
              <a:rPr lang="en-US" sz="2000" b="1"/>
              <a:t>high-risk pregnancy, premature birth and haematological diseases</a:t>
            </a:r>
            <a:r>
              <a:rPr lang="en-US" sz="2000"/>
              <a:t>” (budget 1,760,362 Euro);</a:t>
            </a:r>
            <a:br>
              <a:rPr lang="en-US" sz="2000"/>
            </a:br>
            <a:r>
              <a:rPr lang="en-US" sz="2000"/>
              <a:t>- </a:t>
            </a:r>
            <a:r>
              <a:rPr lang="en-US" sz="2000" b="1"/>
              <a:t>RO </a:t>
            </a:r>
            <a:r>
              <a:rPr lang="en-US" sz="2000" b="1" smtClean="0"/>
              <a:t>19.11</a:t>
            </a:r>
            <a:r>
              <a:rPr lang="en-US" sz="2000" smtClean="0"/>
              <a:t> </a:t>
            </a:r>
            <a:r>
              <a:rPr lang="en-US" sz="2000"/>
              <a:t>“Improving </a:t>
            </a:r>
            <a:r>
              <a:rPr lang="en-US" sz="2000" b="1"/>
              <a:t>pediatric oncology and hematology services</a:t>
            </a:r>
            <a:r>
              <a:rPr lang="en-US" sz="2000"/>
              <a:t> in Romania through the acquisition of goods, services and specialized works” (5,655,653 </a:t>
            </a:r>
            <a:r>
              <a:rPr lang="en-US" sz="2000" smtClean="0"/>
              <a:t>Euro</a:t>
            </a:r>
            <a:r>
              <a:rPr lang="en-US" sz="2000"/>
              <a:t>).</a:t>
            </a:r>
            <a:endParaRPr lang="fr-FR" sz="2000">
              <a:solidFill>
                <a:srgbClr val="4D4D4D"/>
              </a:solidFill>
              <a:latin typeface="Verdana" pitchFamily="34" charset="0"/>
            </a:endParaRPr>
          </a:p>
        </p:txBody>
      </p:sp>
    </p:spTree>
    <p:extLst>
      <p:ext uri="{BB962C8B-B14F-4D97-AF65-F5344CB8AC3E}">
        <p14:creationId xmlns:p14="http://schemas.microsoft.com/office/powerpoint/2010/main" val="3515867842"/>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400" y="2224521"/>
            <a:ext cx="7129463" cy="1938992"/>
          </a:xfrm>
          <a:prstGeom prst="rect">
            <a:avLst/>
          </a:prstGeom>
          <a:noFill/>
          <a:ln w="9525">
            <a:noFill/>
            <a:miter lim="800000"/>
          </a:ln>
        </p:spPr>
        <p:txBody>
          <a:bodyPr>
            <a:spAutoFit/>
          </a:bodyPr>
          <a:lstStyle>
            <a:defPPr>
              <a:defRPr kern="1200" smtId="4294967295"/>
            </a:defPPr>
          </a:lstStyle>
          <a:p>
            <a:r>
              <a:rPr lang="en-US" sz="2000" b="1">
                <a:latin typeface="Arial" pitchFamily="34" charset="0"/>
                <a:cs typeface="Arial" pitchFamily="34" charset="0"/>
              </a:rPr>
              <a:t>Status </a:t>
            </a:r>
            <a:r>
              <a:rPr lang="en-US" sz="2000" b="1" smtClean="0">
                <a:latin typeface="Arial" pitchFamily="34" charset="0"/>
                <a:cs typeface="Arial" pitchFamily="34" charset="0"/>
              </a:rPr>
              <a:t>31st </a:t>
            </a:r>
            <a:r>
              <a:rPr lang="en-US" sz="2000" b="1">
                <a:latin typeface="Arial" pitchFamily="34" charset="0"/>
                <a:cs typeface="Arial" pitchFamily="34" charset="0"/>
              </a:rPr>
              <a:t>of October </a:t>
            </a:r>
            <a:r>
              <a:rPr lang="en-US" sz="2000" b="1" smtClean="0">
                <a:latin typeface="Arial" pitchFamily="34" charset="0"/>
                <a:cs typeface="Arial" pitchFamily="34" charset="0"/>
              </a:rPr>
              <a:t>2015</a:t>
            </a:r>
          </a:p>
          <a:p>
            <a:endParaRPr lang="en-US" sz="2000">
              <a:latin typeface="Arial" pitchFamily="34" charset="0"/>
              <a:cs typeface="Arial" pitchFamily="34" charset="0"/>
            </a:endParaRPr>
          </a:p>
          <a:p>
            <a:r>
              <a:rPr lang="en-US" sz="2000">
                <a:latin typeface="Arial" pitchFamily="34" charset="0"/>
                <a:cs typeface="Arial" pitchFamily="34" charset="0"/>
              </a:rPr>
              <a:t>The amount used until 31 of October 2015 within the programme and predefined projects is 6,986,274.68 </a:t>
            </a:r>
            <a:r>
              <a:rPr lang="en-US" sz="2000" smtClean="0">
                <a:latin typeface="Arial" pitchFamily="34" charset="0"/>
                <a:cs typeface="Arial" pitchFamily="34" charset="0"/>
              </a:rPr>
              <a:t>Euro</a:t>
            </a:r>
            <a:r>
              <a:rPr lang="en-US" sz="2000">
                <a:latin typeface="Arial" pitchFamily="34" charset="0"/>
                <a:cs typeface="Arial" pitchFamily="34" charset="0"/>
              </a:rPr>
              <a:t>, representing 26,27% from total value of the Programme. </a:t>
            </a:r>
          </a:p>
          <a:p>
            <a:endParaRPr lang="fr-FR" sz="2000">
              <a:solidFill>
                <a:srgbClr val="4D4D4D"/>
              </a:solidFill>
              <a:latin typeface="Verdana" pitchFamily="34" charset="0"/>
            </a:endParaRPr>
          </a:p>
        </p:txBody>
      </p:sp>
    </p:spTree>
    <p:extLst>
      <p:ext uri="{BB962C8B-B14F-4D97-AF65-F5344CB8AC3E}">
        <p14:creationId xmlns:p14="http://schemas.microsoft.com/office/powerpoint/2010/main" val="663090603"/>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400" y="2224521"/>
            <a:ext cx="7129463" cy="4708981"/>
          </a:xfrm>
          <a:prstGeom prst="rect">
            <a:avLst/>
          </a:prstGeom>
          <a:noFill/>
          <a:ln w="9525">
            <a:noFill/>
            <a:miter lim="800000"/>
          </a:ln>
        </p:spPr>
        <p:txBody>
          <a:bodyPr>
            <a:spAutoFit/>
          </a:bodyPr>
          <a:lstStyle>
            <a:defPPr>
              <a:defRPr kern="1200" smtId="4294967295"/>
            </a:defPPr>
          </a:lstStyle>
          <a:p>
            <a:r>
              <a:rPr lang="en-US" sz="2000" b="1"/>
              <a:t>Pre-defined project RO 19.01</a:t>
            </a:r>
          </a:p>
          <a:p>
            <a:r>
              <a:rPr lang="en-US" sz="2000"/>
              <a:t>„Improving the health status of the Romanian population in Romania by increasing Tuberculosis control”</a:t>
            </a:r>
          </a:p>
          <a:p>
            <a:r>
              <a:rPr lang="en-US" sz="2000" b="1"/>
              <a:t>Project promoter</a:t>
            </a:r>
            <a:r>
              <a:rPr lang="en-US" sz="2000"/>
              <a:t>: </a:t>
            </a:r>
            <a:endParaRPr lang="en-US" sz="2000" smtClean="0"/>
          </a:p>
          <a:p>
            <a:r>
              <a:rPr lang="en-US" sz="2000" smtClean="0">
                <a:hlinkClick r:id="rId2"/>
              </a:rPr>
              <a:t>The </a:t>
            </a:r>
            <a:r>
              <a:rPr lang="en-US" sz="2000">
                <a:hlinkClick r:id="rId2"/>
              </a:rPr>
              <a:t>Institute of Pneumology "Prof. Dr. Marius Nasta"</a:t>
            </a:r>
            <a:endParaRPr lang="en-US" sz="2000"/>
          </a:p>
          <a:p>
            <a:r>
              <a:rPr lang="en-US" sz="2000" b="1"/>
              <a:t>Project partners</a:t>
            </a:r>
            <a:r>
              <a:rPr lang="en-US" sz="2000"/>
              <a:t>: Romanian Angel Appeal Fundation (partner consortiun leader) şi Center for Health Policies and Services (CPSS).</a:t>
            </a:r>
          </a:p>
          <a:p>
            <a:r>
              <a:rPr lang="en-US" sz="2000" b="1"/>
              <a:t>Norwegian partner: </a:t>
            </a:r>
            <a:r>
              <a:rPr lang="en-US" sz="2000"/>
              <a:t>LHL International Tuberculosis Foundation</a:t>
            </a:r>
          </a:p>
          <a:p>
            <a:r>
              <a:rPr lang="en-US" sz="2000" b="1"/>
              <a:t>Budget</a:t>
            </a:r>
            <a:r>
              <a:rPr lang="en-US" sz="2000"/>
              <a:t>: 10 748 280 </a:t>
            </a:r>
            <a:r>
              <a:rPr lang="en-US" sz="2000" smtClean="0"/>
              <a:t>euro</a:t>
            </a:r>
          </a:p>
          <a:p>
            <a:r>
              <a:rPr lang="en-US" sz="2000"/>
              <a:t>Until 31st of October 2015, the project is 43% completed</a:t>
            </a:r>
            <a:r>
              <a:rPr lang="en-US" sz="2000" smtClean="0"/>
              <a:t>.</a:t>
            </a:r>
          </a:p>
          <a:p>
            <a:r>
              <a:rPr lang="en-US" sz="2000"/>
              <a:t>For additional information please visit </a:t>
            </a:r>
            <a:endParaRPr lang="en-US" sz="2000" smtClean="0"/>
          </a:p>
          <a:p>
            <a:r>
              <a:rPr lang="en-US" sz="2000" smtClean="0">
                <a:hlinkClick r:id="rId3"/>
              </a:rPr>
              <a:t>http</a:t>
            </a:r>
            <a:r>
              <a:rPr lang="en-US" sz="2000">
                <a:hlinkClick r:id="rId3"/>
              </a:rPr>
              <a:t>://control-tb.marius-nasta.ro/</a:t>
            </a:r>
            <a:endParaRPr lang="en-US" sz="2000"/>
          </a:p>
          <a:p>
            <a:endParaRPr lang="en-US" sz="2000"/>
          </a:p>
        </p:txBody>
      </p:sp>
    </p:spTree>
    <p:extLst>
      <p:ext uri="{BB962C8B-B14F-4D97-AF65-F5344CB8AC3E}">
        <p14:creationId xmlns:p14="http://schemas.microsoft.com/office/powerpoint/2010/main" val="199777690"/>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400" y="2224521"/>
            <a:ext cx="7129463" cy="4031873"/>
          </a:xfrm>
          <a:prstGeom prst="rect">
            <a:avLst/>
          </a:prstGeom>
          <a:noFill/>
          <a:ln w="9525">
            <a:noFill/>
            <a:miter lim="800000"/>
          </a:ln>
        </p:spPr>
        <p:txBody>
          <a:bodyPr>
            <a:spAutoFit/>
          </a:bodyPr>
          <a:lstStyle>
            <a:defPPr>
              <a:defRPr kern="1200" smtId="4294967295"/>
            </a:defPPr>
          </a:lstStyle>
          <a:p>
            <a:r>
              <a:rPr lang="en-US" sz="1600" b="1"/>
              <a:t>Main achievements until 31st of October 2015:</a:t>
            </a:r>
            <a:endParaRPr lang="en-US" sz="1600"/>
          </a:p>
          <a:p>
            <a:pPr marL="285750" indent="-285750">
              <a:buFont typeface="Wingdings" pitchFamily="2" charset="2"/>
              <a:buChar char="§"/>
            </a:pPr>
            <a:r>
              <a:rPr lang="en-US" sz="1600"/>
              <a:t>9498 patients tested for TB by rapid methods, from which 2297 found with sensitive TB and 514 with MDR-TB;</a:t>
            </a:r>
          </a:p>
          <a:p>
            <a:pPr marL="285750" indent="-285750">
              <a:buFont typeface="Wingdings" pitchFamily="2" charset="2"/>
              <a:buChar char="§"/>
            </a:pPr>
            <a:r>
              <a:rPr lang="en-US" sz="1600"/>
              <a:t>289 patients with MDR-TB receive full course treatment;</a:t>
            </a:r>
          </a:p>
          <a:p>
            <a:pPr marL="285750" indent="-285750">
              <a:buFont typeface="Wingdings" pitchFamily="2" charset="2"/>
              <a:buChar char="§"/>
            </a:pPr>
            <a:r>
              <a:rPr lang="en-US" sz="1600"/>
              <a:t>423 staff of TB network countrywide were trained in drug management, TB infection control and surveillance;</a:t>
            </a:r>
          </a:p>
          <a:p>
            <a:pPr marL="285750" indent="-285750">
              <a:buFont typeface="Wingdings" pitchFamily="2" charset="2"/>
              <a:buChar char="§"/>
            </a:pPr>
            <a:r>
              <a:rPr lang="en-US" sz="1600"/>
              <a:t>4 training sessions with the purpose of building capacity for the NTP Central Coordination Unit </a:t>
            </a:r>
            <a:r>
              <a:rPr lang="en-US" sz="1600" smtClean="0"/>
              <a:t>( </a:t>
            </a:r>
            <a:r>
              <a:rPr lang="en-US" sz="1600" b="1" smtClean="0"/>
              <a:t>T</a:t>
            </a:r>
            <a:r>
              <a:rPr lang="en-GB" sz="1600" b="1" smtClean="0"/>
              <a:t>he </a:t>
            </a:r>
            <a:r>
              <a:rPr lang="en-GB" sz="1600" b="1"/>
              <a:t>National Program for Tuberculosis Control</a:t>
            </a:r>
            <a:r>
              <a:rPr lang="en-GB" sz="1600"/>
              <a:t> </a:t>
            </a:r>
            <a:r>
              <a:rPr lang="en-US" sz="1600" smtClean="0"/>
              <a:t>) were </a:t>
            </a:r>
            <a:r>
              <a:rPr lang="en-US" sz="1600"/>
              <a:t>organized;</a:t>
            </a:r>
          </a:p>
          <a:p>
            <a:pPr marL="285750" indent="-285750">
              <a:buFont typeface="Wingdings" pitchFamily="2" charset="2"/>
              <a:buChar char="§"/>
            </a:pPr>
            <a:r>
              <a:rPr lang="en-US" sz="1600"/>
              <a:t>the national electronic TB database is currently under upgrading;</a:t>
            </a:r>
          </a:p>
          <a:p>
            <a:pPr marL="285750" indent="-285750">
              <a:buFont typeface="Wingdings" pitchFamily="2" charset="2"/>
              <a:buChar char="§"/>
            </a:pPr>
            <a:r>
              <a:rPr lang="en-US" sz="1600" smtClean="0"/>
              <a:t>the </a:t>
            </a:r>
            <a:r>
              <a:rPr lang="en-US" sz="1600"/>
              <a:t>project information and results were disseminated to 300 stakeholders;</a:t>
            </a:r>
          </a:p>
          <a:p>
            <a:pPr marL="285750" indent="-285750">
              <a:buFont typeface="Wingdings" pitchFamily="2" charset="2"/>
              <a:buChar char="§"/>
            </a:pPr>
            <a:r>
              <a:rPr lang="en-US" sz="1600"/>
              <a:t>8 laboratories were already equipped with equipment for TB rapid testing;</a:t>
            </a:r>
          </a:p>
          <a:p>
            <a:pPr marL="285750" indent="-285750">
              <a:buFont typeface="Wingdings" pitchFamily="2" charset="2"/>
              <a:buChar char="§"/>
            </a:pPr>
            <a:r>
              <a:rPr lang="en-US" sz="1600"/>
              <a:t>540 TB patients received incentives in order to maintain treatment adherence and to avoid treatment interruptions;</a:t>
            </a:r>
          </a:p>
          <a:p>
            <a:pPr marL="285750" indent="-285750">
              <a:buFont typeface="Wingdings" pitchFamily="2" charset="2"/>
              <a:buChar char="§"/>
            </a:pPr>
            <a:r>
              <a:rPr lang="en-US" sz="1600" smtClean="0"/>
              <a:t>1 </a:t>
            </a:r>
            <a:r>
              <a:rPr lang="en-US" sz="1600"/>
              <a:t>press conference </a:t>
            </a:r>
            <a:r>
              <a:rPr lang="en-US" sz="1600" smtClean="0"/>
              <a:t>organized</a:t>
            </a:r>
          </a:p>
        </p:txBody>
      </p:sp>
    </p:spTree>
    <p:extLst>
      <p:ext uri="{BB962C8B-B14F-4D97-AF65-F5344CB8AC3E}">
        <p14:creationId xmlns:p14="http://schemas.microsoft.com/office/powerpoint/2010/main" val="3051101235"/>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852358"/>
          </a:xfrm>
        </p:spPr>
        <p:txBody>
          <a:bodyPr/>
          <a:lstStyle>
            <a:defPPr>
              <a:defRPr kern="1200" smtId="4294967295"/>
            </a:defPPr>
          </a:lstStyle>
          <a:p>
            <a:pPr marL="0" indent="0">
              <a:buNone/>
            </a:pPr>
            <a:endParaRPr lang="en-US" sz="20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Pre-defined </a:t>
            </a:r>
            <a:r>
              <a:rPr lang="en-US" sz="2000" b="1">
                <a:latin typeface="Arial" pitchFamily="34" charset="0"/>
                <a:cs typeface="Arial" pitchFamily="34" charset="0"/>
              </a:rPr>
              <a:t>project RO 19.02</a:t>
            </a:r>
          </a:p>
          <a:p>
            <a:pPr marL="0" indent="0">
              <a:buNone/>
            </a:pPr>
            <a:r>
              <a:rPr lang="en-US" sz="2000">
                <a:latin typeface="Arial" pitchFamily="34" charset="0"/>
                <a:cs typeface="Arial" pitchFamily="34" charset="0"/>
              </a:rPr>
              <a:t>„Strengthening the prevention and control of HIV/AIDS, HVB, HVC in Romania”</a:t>
            </a:r>
          </a:p>
          <a:p>
            <a:pPr marL="0" indent="0">
              <a:buNone/>
            </a:pPr>
            <a:r>
              <a:rPr lang="en-US" sz="2000" b="1">
                <a:latin typeface="Arial" pitchFamily="34" charset="0"/>
                <a:cs typeface="Arial" pitchFamily="34" charset="0"/>
              </a:rPr>
              <a:t>Project Promoter</a:t>
            </a:r>
            <a:r>
              <a:rPr lang="en-US" sz="2000">
                <a:latin typeface="Arial" pitchFamily="34" charset="0"/>
                <a:cs typeface="Arial" pitchFamily="34" charset="0"/>
              </a:rPr>
              <a:t>: National Institute of Infectious Diseases “Prof. Dr. Matei Bals” Bucharest</a:t>
            </a:r>
          </a:p>
          <a:p>
            <a:pPr marL="0" indent="0">
              <a:buNone/>
            </a:pPr>
            <a:r>
              <a:rPr lang="en-US" sz="2000" b="1">
                <a:latin typeface="Arial" pitchFamily="34" charset="0"/>
                <a:cs typeface="Arial" pitchFamily="34" charset="0"/>
              </a:rPr>
              <a:t>Project Partners</a:t>
            </a:r>
            <a:r>
              <a:rPr lang="en-US" sz="2000">
                <a:latin typeface="Arial" pitchFamily="34" charset="0"/>
                <a:cs typeface="Arial" pitchFamily="34" charset="0"/>
              </a:rPr>
              <a:t>: </a:t>
            </a:r>
            <a:r>
              <a:rPr lang="en-US" sz="1800">
                <a:latin typeface="Arial" pitchFamily="34" charset="0"/>
                <a:cs typeface="Arial" pitchFamily="34" charset="0"/>
              </a:rPr>
              <a:t>NGO consortium of </a:t>
            </a:r>
            <a:r>
              <a:rPr lang="en-US" sz="1800" u="sng">
                <a:latin typeface="Arial" pitchFamily="34" charset="0"/>
                <a:cs typeface="Arial" pitchFamily="34" charset="0"/>
                <a:hlinkClick r:id="rId2"/>
              </a:rPr>
              <a:t>ARAS Romanian Association against AIDS</a:t>
            </a:r>
            <a:r>
              <a:rPr lang="en-US" sz="1800" u="sng">
                <a:latin typeface="Arial" pitchFamily="34" charset="0"/>
                <a:cs typeface="Arial" pitchFamily="34" charset="0"/>
              </a:rPr>
              <a:t>, </a:t>
            </a:r>
            <a:r>
              <a:rPr lang="en-US" sz="1800" u="sng">
                <a:latin typeface="Arial" pitchFamily="34" charset="0"/>
                <a:cs typeface="Arial" pitchFamily="34" charset="0"/>
                <a:hlinkClick r:id="rId3"/>
              </a:rPr>
              <a:t>RHRN - Romanian Harm Reduction Network</a:t>
            </a:r>
            <a:r>
              <a:rPr lang="en-US" sz="1800">
                <a:latin typeface="Arial" pitchFamily="34" charset="0"/>
                <a:cs typeface="Arial" pitchFamily="34" charset="0"/>
                <a:hlinkClick r:id="rId3"/>
              </a:rPr>
              <a:t>, ALIAT - Alliance for the Fight against Alcoholism and Drug Abuse and Parada</a:t>
            </a:r>
            <a:r>
              <a:rPr lang="en-US" sz="1800">
                <a:latin typeface="Arial" pitchFamily="34" charset="0"/>
                <a:cs typeface="Arial" pitchFamily="34" charset="0"/>
              </a:rPr>
              <a:t> Foundation</a:t>
            </a:r>
            <a:r>
              <a:rPr lang="en-US" sz="1800" smtClean="0">
                <a:latin typeface="Arial" pitchFamily="34" charset="0"/>
                <a:cs typeface="Arial" pitchFamily="34" charset="0"/>
              </a:rPr>
              <a:t>.</a:t>
            </a:r>
          </a:p>
          <a:p>
            <a:pPr marL="0" indent="0">
              <a:buNone/>
            </a:pPr>
            <a:endParaRPr lang="en-US" sz="1800">
              <a:latin typeface="Arial" pitchFamily="34" charset="0"/>
              <a:cs typeface="Arial" pitchFamily="34" charset="0"/>
            </a:endParaRPr>
          </a:p>
          <a:p>
            <a:pPr marL="0" indent="0">
              <a:buNone/>
            </a:pPr>
            <a:r>
              <a:rPr lang="en-US" sz="2000" b="1">
                <a:latin typeface="Arial" pitchFamily="34" charset="0"/>
                <a:cs typeface="Arial" pitchFamily="34" charset="0"/>
              </a:rPr>
              <a:t>Budget</a:t>
            </a:r>
            <a:r>
              <a:rPr lang="en-US" sz="2000">
                <a:latin typeface="Arial" pitchFamily="34" charset="0"/>
                <a:cs typeface="Arial" pitchFamily="34" charset="0"/>
              </a:rPr>
              <a:t>: 1.373.470 </a:t>
            </a:r>
            <a:r>
              <a:rPr lang="en-US" sz="2000" smtClean="0">
                <a:latin typeface="Arial" pitchFamily="34" charset="0"/>
                <a:cs typeface="Arial" pitchFamily="34" charset="0"/>
              </a:rPr>
              <a:t>Euro</a:t>
            </a:r>
          </a:p>
          <a:p>
            <a:pPr marL="0" indent="0">
              <a:buNone/>
            </a:pPr>
            <a:r>
              <a:rPr lang="en-US" sz="2000" b="1">
                <a:latin typeface="Arial" pitchFamily="34" charset="0"/>
                <a:cs typeface="Arial" pitchFamily="34" charset="0"/>
              </a:rPr>
              <a:t>Until 31</a:t>
            </a:r>
            <a:r>
              <a:rPr lang="en-US" sz="2000" b="1" baseline="30000">
                <a:latin typeface="Arial" pitchFamily="34" charset="0"/>
                <a:cs typeface="Arial" pitchFamily="34" charset="0"/>
              </a:rPr>
              <a:t>st</a:t>
            </a:r>
            <a:r>
              <a:rPr lang="en-US" sz="2000" b="1">
                <a:latin typeface="Arial" pitchFamily="34" charset="0"/>
                <a:cs typeface="Arial" pitchFamily="34" charset="0"/>
              </a:rPr>
              <a:t> of October 2015, the project is 80% completed.</a:t>
            </a:r>
          </a:p>
          <a:p>
            <a:pPr marL="0" indent="0">
              <a:buNone/>
            </a:pPr>
            <a:r>
              <a:rPr lang="en-US" sz="2000">
                <a:latin typeface="Arial" pitchFamily="34" charset="0"/>
                <a:cs typeface="Arial" pitchFamily="34" charset="0"/>
              </a:rPr>
              <a:t>For additional information please visit: </a:t>
            </a:r>
            <a:endParaRPr lang="en-US" sz="2000" smtClean="0">
              <a:latin typeface="Arial" pitchFamily="34" charset="0"/>
              <a:cs typeface="Arial" pitchFamily="34" charset="0"/>
            </a:endParaRPr>
          </a:p>
          <a:p>
            <a:pPr marL="0" indent="0">
              <a:buNone/>
            </a:pPr>
            <a:r>
              <a:rPr lang="en-US" sz="2000" smtClean="0">
                <a:latin typeface="Arial" pitchFamily="34" charset="0"/>
                <a:cs typeface="Arial" pitchFamily="34" charset="0"/>
                <a:hlinkClick r:id="rId4"/>
              </a:rPr>
              <a:t>http</a:t>
            </a:r>
            <a:r>
              <a:rPr lang="en-US" sz="2000">
                <a:latin typeface="Arial" pitchFamily="34" charset="0"/>
                <a:cs typeface="Arial" pitchFamily="34" charset="0"/>
                <a:hlinkClick r:id="rId4"/>
              </a:rPr>
              <a:t>://www.mateibals.ro</a:t>
            </a:r>
            <a:r>
              <a:rPr lang="en-US" sz="2000" smtClean="0">
                <a:latin typeface="Arial" pitchFamily="34" charset="0"/>
                <a:cs typeface="Arial" pitchFamily="34" charset="0"/>
                <a:hlinkClick r:id="rId4"/>
              </a:rPr>
              <a:t>/</a:t>
            </a:r>
            <a:r>
              <a:rPr lang="en-US" sz="2000" smtClean="0">
                <a:latin typeface="Arial" pitchFamily="34" charset="0"/>
                <a:cs typeface="Arial" pitchFamily="34" charset="0"/>
              </a:rPr>
              <a:t> </a:t>
            </a:r>
            <a:r>
              <a:rPr lang="en-US" sz="2000">
                <a:latin typeface="Arial" pitchFamily="34" charset="0"/>
                <a:cs typeface="Arial" pitchFamily="34" charset="0"/>
              </a:rPr>
              <a:t>and </a:t>
            </a:r>
            <a:r>
              <a:rPr lang="en-US" sz="2000">
                <a:latin typeface="Arial" pitchFamily="34" charset="0"/>
                <a:cs typeface="Arial" pitchFamily="34" charset="0"/>
                <a:hlinkClick r:id="rId5"/>
              </a:rPr>
              <a:t>http://www.h-alert.ro/</a:t>
            </a:r>
            <a:endParaRPr lang="en-US" sz="2000">
              <a:latin typeface="Arial" pitchFamily="34" charset="0"/>
              <a:cs typeface="Arial" pitchFamily="34" charset="0"/>
            </a:endParaRPr>
          </a:p>
          <a:p>
            <a:endParaRPr lang="en-US" sz="2400"/>
          </a:p>
          <a:p>
            <a:pPr marL="0" indent="0">
              <a:buNone/>
            </a:pPr>
            <a:endParaRPr lang="en-US" sz="2400" smtClean="0"/>
          </a:p>
        </p:txBody>
      </p:sp>
    </p:spTree>
    <p:extLst>
      <p:ext uri="{BB962C8B-B14F-4D97-AF65-F5344CB8AC3E}">
        <p14:creationId xmlns:p14="http://schemas.microsoft.com/office/powerpoint/2010/main" val="3641698154"/>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60585"/>
            <a:ext cx="8229600" cy="4774721"/>
          </a:xfrm>
        </p:spPr>
        <p:txBody>
          <a:bodyPr/>
          <a:lstStyle>
            <a:defPPr>
              <a:defRPr kern="1200" smtId="4294967295"/>
            </a:defPPr>
          </a:lstStyle>
          <a:p>
            <a:pPr marL="0" indent="0">
              <a:buNone/>
            </a:pPr>
            <a:endParaRPr lang="en-US" sz="1800" b="1" smtClean="0"/>
          </a:p>
          <a:p>
            <a:pPr marL="0" indent="0">
              <a:buNone/>
            </a:pPr>
            <a:r>
              <a:rPr lang="en-US" sz="2000" b="1" smtClean="0">
                <a:latin typeface="Arial" pitchFamily="34" charset="0"/>
                <a:cs typeface="Arial" pitchFamily="34" charset="0"/>
              </a:rPr>
              <a:t>Main </a:t>
            </a:r>
            <a:r>
              <a:rPr lang="en-US" sz="2000" b="1">
                <a:latin typeface="Arial" pitchFamily="34" charset="0"/>
                <a:cs typeface="Arial" pitchFamily="34" charset="0"/>
              </a:rPr>
              <a:t>achievements until 31</a:t>
            </a:r>
            <a:r>
              <a:rPr lang="en-US" sz="2000" b="1" baseline="30000">
                <a:latin typeface="Arial" pitchFamily="34" charset="0"/>
                <a:cs typeface="Arial" pitchFamily="34" charset="0"/>
              </a:rPr>
              <a:t>st</a:t>
            </a:r>
            <a:r>
              <a:rPr lang="en-US" sz="2000" b="1">
                <a:latin typeface="Arial" pitchFamily="34" charset="0"/>
                <a:cs typeface="Arial" pitchFamily="34" charset="0"/>
              </a:rPr>
              <a:t> of October 2015</a:t>
            </a:r>
            <a:endParaRPr lang="en-US" sz="2000">
              <a:latin typeface="Arial" pitchFamily="34" charset="0"/>
              <a:cs typeface="Arial" pitchFamily="34" charset="0"/>
            </a:endParaRPr>
          </a:p>
          <a:p>
            <a:r>
              <a:rPr lang="en-US" sz="2000">
                <a:latin typeface="Arial" pitchFamily="34" charset="0"/>
                <a:cs typeface="Arial" pitchFamily="34" charset="0"/>
              </a:rPr>
              <a:t>8392 information sessions were conducted to reduce the harm of drug use;</a:t>
            </a:r>
          </a:p>
          <a:p>
            <a:r>
              <a:rPr lang="en-US" sz="2000">
                <a:latin typeface="Arial" pitchFamily="34" charset="0"/>
                <a:cs typeface="Arial" pitchFamily="34" charset="0"/>
              </a:rPr>
              <a:t>723 HIV tests were made for intravenous drug users;</a:t>
            </a:r>
          </a:p>
          <a:p>
            <a:r>
              <a:rPr lang="en-US" sz="2000">
                <a:latin typeface="Arial" pitchFamily="34" charset="0"/>
                <a:cs typeface="Arial" pitchFamily="34" charset="0"/>
              </a:rPr>
              <a:t>204,705 condoms were distributed;</a:t>
            </a:r>
          </a:p>
          <a:p>
            <a:r>
              <a:rPr lang="en-US" sz="2000">
                <a:latin typeface="Arial" pitchFamily="34" charset="0"/>
                <a:cs typeface="Arial" pitchFamily="34" charset="0"/>
              </a:rPr>
              <a:t>363010 disposable syringes were provided for intravenous drug users to reduce the risk of infection with HIV, HCV and HCV. There were recovered and incinerated 100,010 syringes.</a:t>
            </a:r>
          </a:p>
          <a:p>
            <a:r>
              <a:rPr lang="en-US" sz="2000">
                <a:latin typeface="Arial" pitchFamily="34" charset="0"/>
                <a:cs typeface="Arial" pitchFamily="34" charset="0"/>
              </a:rPr>
              <a:t>20,157 tests for detecting infections of HIV, HBV, HCV in the general population with risk factors for chronic infections were conducted.</a:t>
            </a:r>
          </a:p>
          <a:p>
            <a:r>
              <a:rPr lang="en-US" sz="2000">
                <a:latin typeface="Arial" pitchFamily="34" charset="0"/>
                <a:cs typeface="Arial" pitchFamily="34" charset="0"/>
              </a:rPr>
              <a:t>329 specialists were trained as trainers for other specialists involved in medical services offered to the general population and also risk </a:t>
            </a:r>
            <a:r>
              <a:rPr lang="en-US" sz="2000" smtClean="0">
                <a:latin typeface="Arial" pitchFamily="34" charset="0"/>
                <a:cs typeface="Arial" pitchFamily="34" charset="0"/>
              </a:rPr>
              <a:t>populations.</a:t>
            </a:r>
          </a:p>
        </p:txBody>
      </p:sp>
    </p:spTree>
    <p:extLst>
      <p:ext uri="{BB962C8B-B14F-4D97-AF65-F5344CB8AC3E}">
        <p14:creationId xmlns:p14="http://schemas.microsoft.com/office/powerpoint/2010/main" val="517282863"/>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US" sz="2400" b="1" smtClean="0"/>
          </a:p>
          <a:p>
            <a:pPr marL="0" indent="0">
              <a:buNone/>
            </a:pPr>
            <a:r>
              <a:rPr lang="en-US" sz="2000" b="1" smtClean="0">
                <a:latin typeface="Arial" pitchFamily="34" charset="0"/>
                <a:cs typeface="Arial" pitchFamily="34" charset="0"/>
              </a:rPr>
              <a:t>Pre-defined </a:t>
            </a:r>
            <a:r>
              <a:rPr lang="en-US" sz="2000" b="1">
                <a:latin typeface="Arial" pitchFamily="34" charset="0"/>
                <a:cs typeface="Arial" pitchFamily="34" charset="0"/>
              </a:rPr>
              <a:t>project RO 19.03</a:t>
            </a:r>
          </a:p>
          <a:p>
            <a:pPr marL="0" indent="0">
              <a:buNone/>
            </a:pPr>
            <a:r>
              <a:rPr lang="en-US" sz="2000">
                <a:latin typeface="Arial" pitchFamily="34" charset="0"/>
                <a:cs typeface="Arial" pitchFamily="34" charset="0"/>
              </a:rPr>
              <a:t>„Strengthening the National Network of Roma Health Mediators to Improve the Health Status of Roma Population”</a:t>
            </a:r>
          </a:p>
          <a:p>
            <a:pPr marL="0" indent="0">
              <a:buNone/>
            </a:pPr>
            <a:r>
              <a:rPr lang="en-US" sz="2000" b="1">
                <a:latin typeface="Arial" pitchFamily="34" charset="0"/>
                <a:cs typeface="Arial" pitchFamily="34" charset="0"/>
              </a:rPr>
              <a:t>Project Promotor: National Institute of Public Health</a:t>
            </a:r>
            <a:endParaRPr lang="en-US" sz="2000">
              <a:latin typeface="Arial" pitchFamily="34" charset="0"/>
              <a:cs typeface="Arial" pitchFamily="34" charset="0"/>
            </a:endParaRPr>
          </a:p>
          <a:p>
            <a:pPr marL="0" indent="0">
              <a:buNone/>
            </a:pPr>
            <a:r>
              <a:rPr lang="en-US" sz="2000" b="1">
                <a:latin typeface="Arial" pitchFamily="34" charset="0"/>
                <a:cs typeface="Arial" pitchFamily="34" charset="0"/>
              </a:rPr>
              <a:t>Project Partner</a:t>
            </a:r>
            <a:r>
              <a:rPr lang="en-US" sz="2000">
                <a:latin typeface="Arial" pitchFamily="34" charset="0"/>
                <a:cs typeface="Arial" pitchFamily="34" charset="0"/>
              </a:rPr>
              <a:t>: </a:t>
            </a:r>
            <a:r>
              <a:rPr lang="en-US" sz="2000">
                <a:latin typeface="Arial" pitchFamily="34" charset="0"/>
                <a:cs typeface="Arial" pitchFamily="34" charset="0"/>
                <a:hlinkClick r:id="rId2"/>
              </a:rPr>
              <a:t>Roma Centre for Health Policies- SASTIPEN </a:t>
            </a:r>
            <a:endParaRPr lang="en-US" sz="2000">
              <a:latin typeface="Arial" pitchFamily="34" charset="0"/>
              <a:cs typeface="Arial" pitchFamily="34" charset="0"/>
            </a:endParaRPr>
          </a:p>
          <a:p>
            <a:pPr marL="0" indent="0">
              <a:buNone/>
            </a:pPr>
            <a:r>
              <a:rPr lang="en-US" sz="2000" b="1">
                <a:latin typeface="Arial" pitchFamily="34" charset="0"/>
                <a:cs typeface="Arial" pitchFamily="34" charset="0"/>
              </a:rPr>
              <a:t>Budget</a:t>
            </a:r>
            <a:r>
              <a:rPr lang="en-US" sz="2000">
                <a:latin typeface="Arial" pitchFamily="34" charset="0"/>
                <a:cs typeface="Arial" pitchFamily="34" charset="0"/>
              </a:rPr>
              <a:t>: 1.633.360 </a:t>
            </a:r>
            <a:r>
              <a:rPr lang="en-US" sz="2000" smtClean="0">
                <a:latin typeface="Arial" pitchFamily="34" charset="0"/>
                <a:cs typeface="Arial" pitchFamily="34" charset="0"/>
              </a:rPr>
              <a:t>Euro</a:t>
            </a:r>
          </a:p>
          <a:p>
            <a:pPr marL="0" indent="0">
              <a:buNone/>
            </a:pPr>
            <a:endParaRPr lang="en-US" sz="2000" smtClean="0">
              <a:latin typeface="Arial" pitchFamily="34" charset="0"/>
              <a:cs typeface="Arial" pitchFamily="34" charset="0"/>
            </a:endParaRPr>
          </a:p>
          <a:p>
            <a:pPr marL="0" indent="0">
              <a:buNone/>
            </a:pPr>
            <a:r>
              <a:rPr lang="ro-RO" sz="2000" smtClean="0">
                <a:latin typeface="Arial" pitchFamily="34" charset="0"/>
                <a:cs typeface="Arial" pitchFamily="34" charset="0"/>
              </a:rPr>
              <a:t>Until </a:t>
            </a:r>
            <a:r>
              <a:rPr lang="ro-RO" sz="2000">
                <a:latin typeface="Arial" pitchFamily="34" charset="0"/>
                <a:cs typeface="Arial" pitchFamily="34" charset="0"/>
              </a:rPr>
              <a:t>31st of October 2015, the project is 60% achieved.</a:t>
            </a:r>
            <a:endParaRPr lang="en-US" sz="2000">
              <a:latin typeface="Arial" pitchFamily="34" charset="0"/>
              <a:cs typeface="Arial" pitchFamily="34" charset="0"/>
            </a:endParaRPr>
          </a:p>
          <a:p>
            <a:pPr marL="0" indent="0">
              <a:buNone/>
            </a:pPr>
            <a:r>
              <a:rPr lang="en-GB" sz="2000">
                <a:latin typeface="Arial" pitchFamily="34" charset="0"/>
                <a:cs typeface="Arial" pitchFamily="34" charset="0"/>
              </a:rPr>
              <a:t>For additional information please visit </a:t>
            </a:r>
            <a:endParaRPr lang="en-GB" sz="2000" smtClean="0">
              <a:latin typeface="Arial" pitchFamily="34" charset="0"/>
              <a:cs typeface="Arial" pitchFamily="34" charset="0"/>
            </a:endParaRPr>
          </a:p>
          <a:p>
            <a:pPr marL="0" indent="0">
              <a:buNone/>
            </a:pPr>
            <a:r>
              <a:rPr lang="en-GB" sz="2000" u="sng" smtClean="0">
                <a:latin typeface="Arial" pitchFamily="34" charset="0"/>
                <a:cs typeface="Arial" pitchFamily="34" charset="0"/>
                <a:hlinkClick r:id="rId3"/>
              </a:rPr>
              <a:t>http</a:t>
            </a:r>
            <a:r>
              <a:rPr lang="en-GB" sz="2000" u="sng">
                <a:latin typeface="Arial" pitchFamily="34" charset="0"/>
                <a:cs typeface="Arial" pitchFamily="34" charset="0"/>
                <a:hlinkClick r:id="rId3"/>
              </a:rPr>
              <a:t>://www.reteaua-amc.ro/</a:t>
            </a:r>
            <a:endParaRPr lang="en-US" sz="2000">
              <a:latin typeface="Arial" pitchFamily="34" charset="0"/>
              <a:cs typeface="Arial" pitchFamily="34" charset="0"/>
            </a:endParaRPr>
          </a:p>
          <a:p>
            <a:pPr marL="0" indent="0">
              <a:buNone/>
            </a:pPr>
            <a:endParaRPr lang="en-US" sz="2800"/>
          </a:p>
          <a:p>
            <a:endParaRPr lang="en-US"/>
          </a:p>
        </p:txBody>
      </p:sp>
    </p:spTree>
    <p:extLst>
      <p:ext uri="{BB962C8B-B14F-4D97-AF65-F5344CB8AC3E}">
        <p14:creationId xmlns:p14="http://schemas.microsoft.com/office/powerpoint/2010/main" val="691317770"/>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GB" sz="1800" b="1" smtClean="0">
              <a:latin typeface="Arial" pitchFamily="34" charset="0"/>
              <a:cs typeface="Arial" pitchFamily="34" charset="0"/>
            </a:endParaRPr>
          </a:p>
          <a:p>
            <a:pPr marL="0" indent="0">
              <a:buNone/>
            </a:pPr>
            <a:r>
              <a:rPr lang="en-GB" sz="1800" b="1" smtClean="0">
                <a:latin typeface="Arial" pitchFamily="34" charset="0"/>
                <a:cs typeface="Arial" pitchFamily="34" charset="0"/>
              </a:rPr>
              <a:t>Main </a:t>
            </a:r>
            <a:r>
              <a:rPr lang="en-GB" sz="1800" b="1">
                <a:latin typeface="Arial" pitchFamily="34" charset="0"/>
                <a:cs typeface="Arial" pitchFamily="34" charset="0"/>
              </a:rPr>
              <a:t>achievements until 31</a:t>
            </a:r>
            <a:r>
              <a:rPr lang="en-GB" sz="1800" b="1" baseline="30000">
                <a:latin typeface="Arial" pitchFamily="34" charset="0"/>
                <a:cs typeface="Arial" pitchFamily="34" charset="0"/>
              </a:rPr>
              <a:t>st</a:t>
            </a:r>
            <a:r>
              <a:rPr lang="en-GB" sz="1800" b="1">
                <a:latin typeface="Arial" pitchFamily="34" charset="0"/>
                <a:cs typeface="Arial" pitchFamily="34" charset="0"/>
              </a:rPr>
              <a:t> of October 2015:</a:t>
            </a:r>
            <a:endParaRPr lang="en-US" sz="1800">
              <a:latin typeface="Arial" pitchFamily="34" charset="0"/>
              <a:cs typeface="Arial" pitchFamily="34" charset="0"/>
            </a:endParaRPr>
          </a:p>
          <a:p>
            <a:pPr lvl="0"/>
            <a:r>
              <a:rPr lang="ro-RO" sz="1800">
                <a:latin typeface="Arial" pitchFamily="34" charset="0"/>
                <a:cs typeface="Arial" pitchFamily="34" charset="0"/>
              </a:rPr>
              <a:t>45 community workers and 45 Roma mediators were hired within the project starting with May 2015;</a:t>
            </a:r>
            <a:endParaRPr lang="en-US" sz="1800">
              <a:latin typeface="Arial" pitchFamily="34" charset="0"/>
              <a:cs typeface="Arial" pitchFamily="34" charset="0"/>
            </a:endParaRPr>
          </a:p>
          <a:p>
            <a:pPr lvl="0"/>
            <a:r>
              <a:rPr lang="ro-RO" sz="1800">
                <a:latin typeface="Arial" pitchFamily="34" charset="0"/>
                <a:cs typeface="Arial" pitchFamily="34" charset="0"/>
              </a:rPr>
              <a:t>45 community health centres functional, from which 43 where refurbished by the project and 2 by local authorities;</a:t>
            </a:r>
            <a:endParaRPr lang="en-US" sz="1800">
              <a:latin typeface="Arial" pitchFamily="34" charset="0"/>
              <a:cs typeface="Arial" pitchFamily="34" charset="0"/>
            </a:endParaRPr>
          </a:p>
          <a:p>
            <a:pPr lvl="0"/>
            <a:r>
              <a:rPr lang="ro-RO" sz="1800">
                <a:latin typeface="Arial" pitchFamily="34" charset="0"/>
                <a:cs typeface="Arial" pitchFamily="34" charset="0"/>
              </a:rPr>
              <a:t>434 roma communities were selected by the project and benefiting from community health services;</a:t>
            </a:r>
            <a:endParaRPr lang="en-US" sz="1800">
              <a:latin typeface="Arial" pitchFamily="34" charset="0"/>
              <a:cs typeface="Arial" pitchFamily="34" charset="0"/>
            </a:endParaRPr>
          </a:p>
          <a:p>
            <a:pPr lvl="0"/>
            <a:r>
              <a:rPr lang="ro-RO" sz="1800">
                <a:latin typeface="Arial" pitchFamily="34" charset="0"/>
                <a:cs typeface="Arial" pitchFamily="34" charset="0"/>
              </a:rPr>
              <a:t>118700 vulnerable people served by Roma health mediators and community workers;</a:t>
            </a:r>
            <a:endParaRPr lang="en-US" sz="1800">
              <a:latin typeface="Arial" pitchFamily="34" charset="0"/>
              <a:cs typeface="Arial" pitchFamily="34" charset="0"/>
            </a:endParaRPr>
          </a:p>
          <a:p>
            <a:pPr lvl="0"/>
            <a:r>
              <a:rPr lang="ro-RO" sz="1800">
                <a:latin typeface="Arial" pitchFamily="34" charset="0"/>
                <a:cs typeface="Arial" pitchFamily="34" charset="0"/>
              </a:rPr>
              <a:t>1 study assessing the health needs of the Roma community was finalized;</a:t>
            </a:r>
            <a:endParaRPr lang="en-US" sz="1800">
              <a:latin typeface="Arial" pitchFamily="34" charset="0"/>
              <a:cs typeface="Arial" pitchFamily="34" charset="0"/>
            </a:endParaRPr>
          </a:p>
          <a:p>
            <a:pPr lvl="0"/>
            <a:r>
              <a:rPr lang="ro-RO" sz="1800">
                <a:latin typeface="Arial" pitchFamily="34" charset="0"/>
                <a:cs typeface="Arial" pitchFamily="34" charset="0"/>
              </a:rPr>
              <a:t>50 professionals from the District Health Directorates trained as </a:t>
            </a:r>
            <a:r>
              <a:rPr lang="ro-RO" sz="1800" smtClean="0">
                <a:latin typeface="Arial" pitchFamily="34" charset="0"/>
                <a:cs typeface="Arial" pitchFamily="34" charset="0"/>
              </a:rPr>
              <a:t>trainers</a:t>
            </a:r>
            <a:r>
              <a:rPr lang="en-US" sz="1800" smtClean="0">
                <a:latin typeface="Arial" pitchFamily="34" charset="0"/>
                <a:cs typeface="Arial" pitchFamily="34" charset="0"/>
              </a:rPr>
              <a:t> </a:t>
            </a:r>
            <a:r>
              <a:rPr lang="ro-RO" sz="1800" smtClean="0">
                <a:latin typeface="Arial" pitchFamily="34" charset="0"/>
                <a:cs typeface="Arial" pitchFamily="34" charset="0"/>
              </a:rPr>
              <a:t>in </a:t>
            </a:r>
            <a:r>
              <a:rPr lang="ro-RO" sz="1800">
                <a:latin typeface="Arial" pitchFamily="34" charset="0"/>
                <a:cs typeface="Arial" pitchFamily="34" charset="0"/>
              </a:rPr>
              <a:t>September </a:t>
            </a:r>
            <a:r>
              <a:rPr lang="ro-RO" sz="1800" smtClean="0">
                <a:latin typeface="Arial" pitchFamily="34" charset="0"/>
                <a:cs typeface="Arial" pitchFamily="34" charset="0"/>
              </a:rPr>
              <a:t>2015</a:t>
            </a:r>
            <a:r>
              <a:rPr lang="en-US" sz="1800" smtClean="0">
                <a:latin typeface="Arial" pitchFamily="34" charset="0"/>
                <a:cs typeface="Arial" pitchFamily="34" charset="0"/>
              </a:rPr>
              <a:t>, </a:t>
            </a:r>
            <a:r>
              <a:rPr lang="ro-RO" sz="1800" smtClean="0">
                <a:latin typeface="Arial" pitchFamily="34" charset="0"/>
                <a:cs typeface="Arial" pitchFamily="34" charset="0"/>
              </a:rPr>
              <a:t>the </a:t>
            </a:r>
            <a:r>
              <a:rPr lang="ro-RO" sz="1800">
                <a:latin typeface="Arial" pitchFamily="34" charset="0"/>
                <a:cs typeface="Arial" pitchFamily="34" charset="0"/>
              </a:rPr>
              <a:t>training of the Roma mediators (45 persons) was completed in 31</a:t>
            </a:r>
            <a:r>
              <a:rPr lang="ro-RO" sz="1800" baseline="30000">
                <a:latin typeface="Arial" pitchFamily="34" charset="0"/>
                <a:cs typeface="Arial" pitchFamily="34" charset="0"/>
              </a:rPr>
              <a:t>st</a:t>
            </a:r>
            <a:r>
              <a:rPr lang="ro-RO" sz="1800">
                <a:latin typeface="Arial" pitchFamily="34" charset="0"/>
                <a:cs typeface="Arial" pitchFamily="34" charset="0"/>
              </a:rPr>
              <a:t> of October 2015;</a:t>
            </a:r>
            <a:endParaRPr lang="en-US" sz="1800">
              <a:latin typeface="Arial" pitchFamily="34" charset="0"/>
              <a:cs typeface="Arial" pitchFamily="34" charset="0"/>
            </a:endParaRPr>
          </a:p>
          <a:p>
            <a:pPr lvl="0"/>
            <a:r>
              <a:rPr lang="ro-RO" sz="1800">
                <a:latin typeface="Arial" pitchFamily="34" charset="0"/>
                <a:cs typeface="Arial" pitchFamily="34" charset="0"/>
              </a:rPr>
              <a:t>the 45 communities workers were </a:t>
            </a:r>
            <a:r>
              <a:rPr lang="ro-RO" sz="1800" smtClean="0">
                <a:latin typeface="Arial" pitchFamily="34" charset="0"/>
                <a:cs typeface="Arial" pitchFamily="34" charset="0"/>
              </a:rPr>
              <a:t>trained</a:t>
            </a:r>
            <a:r>
              <a:rPr lang="en-US" sz="1800" smtClean="0">
                <a:latin typeface="Arial" pitchFamily="34" charset="0"/>
                <a:cs typeface="Arial" pitchFamily="34" charset="0"/>
              </a:rPr>
              <a:t>, and the </a:t>
            </a:r>
            <a:r>
              <a:rPr lang="ro-RO" sz="1800" smtClean="0">
                <a:latin typeface="Arial" pitchFamily="34" charset="0"/>
                <a:cs typeface="Arial" pitchFamily="34" charset="0"/>
              </a:rPr>
              <a:t>45 </a:t>
            </a:r>
            <a:r>
              <a:rPr lang="ro-RO" sz="1800">
                <a:latin typeface="Arial" pitchFamily="34" charset="0"/>
                <a:cs typeface="Arial" pitchFamily="34" charset="0"/>
              </a:rPr>
              <a:t>agreements with local authorities were signed;</a:t>
            </a:r>
            <a:endParaRPr lang="en-US" sz="1800">
              <a:latin typeface="Arial" pitchFamily="34" charset="0"/>
              <a:cs typeface="Arial" pitchFamily="34" charset="0"/>
            </a:endParaRPr>
          </a:p>
          <a:p>
            <a:endParaRPr lang="en-US"/>
          </a:p>
        </p:txBody>
      </p:sp>
    </p:spTree>
    <p:extLst>
      <p:ext uri="{BB962C8B-B14F-4D97-AF65-F5344CB8AC3E}">
        <p14:creationId xmlns:p14="http://schemas.microsoft.com/office/powerpoint/2010/main" val="1918469809"/>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895491"/>
          </a:xfrm>
        </p:spPr>
        <p:txBody>
          <a:bodyPr/>
          <a:lstStyle>
            <a:defPPr>
              <a:defRPr kern="1200" smtId="4294967295"/>
            </a:defPPr>
          </a:lstStyle>
          <a:p>
            <a:pPr marL="0" indent="0">
              <a:buNone/>
            </a:pPr>
            <a:r>
              <a:rPr lang="en-US" sz="2000" b="1">
                <a:latin typeface="Arial" pitchFamily="34" charset="0"/>
                <a:cs typeface="Arial" pitchFamily="34" charset="0"/>
              </a:rPr>
              <a:t>Pre-defined project RO 19.04</a:t>
            </a:r>
          </a:p>
          <a:p>
            <a:pPr marL="0" indent="0">
              <a:buNone/>
            </a:pPr>
            <a:r>
              <a:rPr lang="en-US" sz="2000">
                <a:latin typeface="Arial" pitchFamily="34" charset="0"/>
                <a:cs typeface="Arial" pitchFamily="34" charset="0"/>
              </a:rPr>
              <a:t>”Multi-level interventions for prevention of lifestyle related non communicable diseases (NCD) in Romania”</a:t>
            </a:r>
          </a:p>
          <a:p>
            <a:pPr marL="0" indent="0">
              <a:buNone/>
            </a:pPr>
            <a:r>
              <a:rPr lang="en-US" sz="2000" b="1">
                <a:latin typeface="Arial" pitchFamily="34" charset="0"/>
                <a:cs typeface="Arial" pitchFamily="34" charset="0"/>
              </a:rPr>
              <a:t>Project Promoter</a:t>
            </a:r>
            <a:r>
              <a:rPr lang="en-US" sz="2000">
                <a:latin typeface="Arial" pitchFamily="34" charset="0"/>
                <a:cs typeface="Arial" pitchFamily="34" charset="0"/>
              </a:rPr>
              <a:t>: National Institute of Public Health, Bucharest, Romania</a:t>
            </a:r>
          </a:p>
          <a:p>
            <a:pPr marL="0" indent="0">
              <a:buNone/>
            </a:pPr>
            <a:r>
              <a:rPr lang="en-US" sz="2000" b="1">
                <a:latin typeface="Arial" pitchFamily="34" charset="0"/>
                <a:cs typeface="Arial" pitchFamily="34" charset="0"/>
              </a:rPr>
              <a:t>Project partners:</a:t>
            </a:r>
            <a:endParaRPr lang="en-US" sz="2000">
              <a:latin typeface="Arial" pitchFamily="34" charset="0"/>
              <a:cs typeface="Arial" pitchFamily="34" charset="0"/>
            </a:endParaRPr>
          </a:p>
          <a:p>
            <a:pPr marL="0" indent="0">
              <a:buNone/>
            </a:pPr>
            <a:r>
              <a:rPr lang="en-US" sz="1600">
                <a:latin typeface="Arial" pitchFamily="34" charset="0"/>
                <a:cs typeface="Arial" pitchFamily="34" charset="0"/>
              </a:rPr>
              <a:t>Project partner 1: </a:t>
            </a:r>
            <a:r>
              <a:rPr lang="en-US" sz="1600">
                <a:latin typeface="Arial" pitchFamily="34" charset="0"/>
                <a:cs typeface="Arial" pitchFamily="34" charset="0"/>
                <a:hlinkClick r:id="rId2"/>
              </a:rPr>
              <a:t>Targu-Mures University School of Medicine and Farmacy</a:t>
            </a:r>
            <a:r>
              <a:rPr lang="en-US" sz="1600">
                <a:latin typeface="Arial" pitchFamily="34" charset="0"/>
                <a:cs typeface="Arial" pitchFamily="34" charset="0"/>
              </a:rPr>
              <a:t> </a:t>
            </a:r>
            <a:r>
              <a:rPr lang="en-US" sz="1600">
                <a:latin typeface="Arial" pitchFamily="34" charset="0"/>
                <a:cs typeface="Arial" pitchFamily="34" charset="0"/>
                <a:hlinkClick r:id="rId3"/>
              </a:rPr>
              <a:t>Medicine Faculty</a:t>
            </a:r>
            <a:r>
              <a:rPr lang="en-US" sz="1600">
                <a:latin typeface="Arial" pitchFamily="34" charset="0"/>
                <a:cs typeface="Arial" pitchFamily="34" charset="0"/>
              </a:rPr>
              <a:t>;</a:t>
            </a:r>
          </a:p>
          <a:p>
            <a:pPr marL="0" indent="0">
              <a:buNone/>
            </a:pPr>
            <a:r>
              <a:rPr lang="en-US" sz="1600">
                <a:latin typeface="Arial" pitchFamily="34" charset="0"/>
                <a:cs typeface="Arial" pitchFamily="34" charset="0"/>
              </a:rPr>
              <a:t>Project partner 2: </a:t>
            </a:r>
            <a:r>
              <a:rPr lang="en-US" sz="1600">
                <a:latin typeface="Arial" pitchFamily="34" charset="0"/>
                <a:cs typeface="Arial" pitchFamily="34" charset="0"/>
                <a:hlinkClick r:id="rId4"/>
              </a:rPr>
              <a:t>ALIAT - Alliance for the Fight against Alcoholism and Drug Abuse</a:t>
            </a:r>
            <a:r>
              <a:rPr lang="en-US" sz="1600">
                <a:latin typeface="Arial" pitchFamily="34" charset="0"/>
                <a:cs typeface="Arial" pitchFamily="34" charset="0"/>
              </a:rPr>
              <a:t>;</a:t>
            </a:r>
          </a:p>
          <a:p>
            <a:pPr marL="0" indent="0">
              <a:buNone/>
            </a:pPr>
            <a:r>
              <a:rPr lang="en-US" sz="1600">
                <a:latin typeface="Arial" pitchFamily="34" charset="0"/>
                <a:cs typeface="Arial" pitchFamily="34" charset="0"/>
              </a:rPr>
              <a:t>Project partner 3: </a:t>
            </a:r>
            <a:r>
              <a:rPr lang="en-US" sz="1600">
                <a:latin typeface="Arial" pitchFamily="34" charset="0"/>
                <a:cs typeface="Arial" pitchFamily="34" charset="0"/>
                <a:hlinkClick r:id="rId5"/>
              </a:rPr>
              <a:t>Romanian Health Psychology Association</a:t>
            </a:r>
            <a:endParaRPr lang="en-US" sz="1600">
              <a:latin typeface="Arial" pitchFamily="34" charset="0"/>
              <a:cs typeface="Arial" pitchFamily="34" charset="0"/>
            </a:endParaRPr>
          </a:p>
          <a:p>
            <a:pPr marL="0" indent="0">
              <a:buNone/>
            </a:pPr>
            <a:r>
              <a:rPr lang="en-US" sz="1600">
                <a:latin typeface="Arial" pitchFamily="34" charset="0"/>
                <a:cs typeface="Arial" pitchFamily="34" charset="0"/>
              </a:rPr>
              <a:t>Project partner 4: Foundation National Centre for Studies in Primary Care</a:t>
            </a:r>
          </a:p>
          <a:p>
            <a:pPr marL="0" indent="0">
              <a:buNone/>
            </a:pPr>
            <a:endParaRPr lang="en-US" sz="20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Budget</a:t>
            </a:r>
            <a:r>
              <a:rPr lang="en-US" sz="2000">
                <a:latin typeface="Arial" pitchFamily="34" charset="0"/>
                <a:cs typeface="Arial" pitchFamily="34" charset="0"/>
              </a:rPr>
              <a:t>: 1.384.180 </a:t>
            </a:r>
            <a:r>
              <a:rPr lang="en-US" sz="2000" smtClean="0">
                <a:latin typeface="Arial" pitchFamily="34" charset="0"/>
                <a:cs typeface="Arial" pitchFamily="34" charset="0"/>
              </a:rPr>
              <a:t>Euro</a:t>
            </a:r>
          </a:p>
          <a:p>
            <a:pPr marL="0" indent="0">
              <a:buNone/>
            </a:pPr>
            <a:r>
              <a:rPr lang="en-GB" sz="2000">
                <a:latin typeface="Arial" pitchFamily="34" charset="0"/>
                <a:cs typeface="Arial" pitchFamily="34" charset="0"/>
              </a:rPr>
              <a:t>Until 31</a:t>
            </a:r>
            <a:r>
              <a:rPr lang="en-GB" sz="2000" baseline="30000">
                <a:latin typeface="Arial" pitchFamily="34" charset="0"/>
                <a:cs typeface="Arial" pitchFamily="34" charset="0"/>
              </a:rPr>
              <a:t>st</a:t>
            </a:r>
            <a:r>
              <a:rPr lang="en-GB" sz="2000">
                <a:latin typeface="Arial" pitchFamily="34" charset="0"/>
                <a:cs typeface="Arial" pitchFamily="34" charset="0"/>
              </a:rPr>
              <a:t> of October 2015, the project is 75% achieved.</a:t>
            </a:r>
          </a:p>
          <a:p>
            <a:pPr marL="0" indent="0">
              <a:buNone/>
            </a:pPr>
            <a:r>
              <a:rPr lang="en-GB" sz="2000">
                <a:latin typeface="Arial" pitchFamily="34" charset="0"/>
                <a:cs typeface="Arial" pitchFamily="34" charset="0"/>
              </a:rPr>
              <a:t>For additional information please visit </a:t>
            </a:r>
            <a:r>
              <a:rPr lang="en-GB" sz="2000">
                <a:latin typeface="Arial" pitchFamily="34" charset="0"/>
                <a:cs typeface="Arial" pitchFamily="34" charset="0"/>
                <a:hlinkClick r:id="rId6"/>
              </a:rPr>
              <a:t>http://</a:t>
            </a:r>
            <a:r>
              <a:rPr lang="en-GB" sz="2000" smtClean="0">
                <a:latin typeface="Arial" pitchFamily="34" charset="0"/>
                <a:cs typeface="Arial" pitchFamily="34" charset="0"/>
                <a:hlinkClick r:id="rId6"/>
              </a:rPr>
              <a:t>insp.gov.ro</a:t>
            </a:r>
            <a:endParaRPr lang="en-GB" sz="2000">
              <a:latin typeface="Arial" pitchFamily="34" charset="0"/>
              <a:cs typeface="Arial" pitchFamily="34" charset="0"/>
            </a:endParaRPr>
          </a:p>
          <a:p>
            <a:pPr marL="0" indent="0">
              <a:buNone/>
            </a:pPr>
            <a:endParaRPr lang="en-US" sz="2000"/>
          </a:p>
          <a:p>
            <a:endParaRPr lang="en-US"/>
          </a:p>
        </p:txBody>
      </p:sp>
    </p:spTree>
    <p:extLst>
      <p:ext uri="{BB962C8B-B14F-4D97-AF65-F5344CB8AC3E}">
        <p14:creationId xmlns:p14="http://schemas.microsoft.com/office/powerpoint/2010/main" val="971026052"/>
      </p:ext>
    </p:ext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722962"/>
          </a:xfrm>
        </p:spPr>
        <p:txBody>
          <a:bodyPr/>
          <a:lstStyle>
            <a:defPPr>
              <a:defRPr kern="1200" smtId="4294967295"/>
            </a:defPPr>
          </a:lstStyle>
          <a:p>
            <a:pPr marL="0" indent="0">
              <a:buNone/>
            </a:pPr>
            <a:endParaRPr lang="en-US" sz="1800" b="1" smtClean="0">
              <a:latin typeface="Arial" pitchFamily="34" charset="0"/>
              <a:cs typeface="Arial" pitchFamily="34" charset="0"/>
            </a:endParaRPr>
          </a:p>
          <a:p>
            <a:pPr marL="0" indent="0">
              <a:buNone/>
            </a:pPr>
            <a:r>
              <a:rPr lang="ro-RO" sz="1800" b="1" smtClean="0">
                <a:latin typeface="Arial" pitchFamily="34" charset="0"/>
                <a:cs typeface="Arial" pitchFamily="34" charset="0"/>
              </a:rPr>
              <a:t>Main </a:t>
            </a:r>
            <a:r>
              <a:rPr lang="ro-RO" sz="1800" b="1">
                <a:latin typeface="Arial" pitchFamily="34" charset="0"/>
                <a:cs typeface="Arial" pitchFamily="34" charset="0"/>
              </a:rPr>
              <a:t>achievements until 31</a:t>
            </a:r>
            <a:r>
              <a:rPr lang="ro-RO" sz="1800" b="1" baseline="30000">
                <a:latin typeface="Arial" pitchFamily="34" charset="0"/>
                <a:cs typeface="Arial" pitchFamily="34" charset="0"/>
              </a:rPr>
              <a:t>st</a:t>
            </a:r>
            <a:r>
              <a:rPr lang="ro-RO" sz="1800" b="1">
                <a:latin typeface="Arial" pitchFamily="34" charset="0"/>
                <a:cs typeface="Arial" pitchFamily="34" charset="0"/>
              </a:rPr>
              <a:t> of October 2015:</a:t>
            </a:r>
            <a:endParaRPr lang="en-US" sz="1800">
              <a:latin typeface="Arial" pitchFamily="34" charset="0"/>
              <a:cs typeface="Arial" pitchFamily="34" charset="0"/>
            </a:endParaRPr>
          </a:p>
          <a:p>
            <a:pPr lvl="0"/>
            <a:r>
              <a:rPr lang="ro-RO" sz="1800" smtClean="0">
                <a:latin typeface="Arial" pitchFamily="34" charset="0"/>
                <a:cs typeface="Arial" pitchFamily="34" charset="0"/>
              </a:rPr>
              <a:t>Guidelines </a:t>
            </a:r>
            <a:r>
              <a:rPr lang="ro-RO" sz="1800">
                <a:latin typeface="Arial" pitchFamily="34" charset="0"/>
                <a:cs typeface="Arial" pitchFamily="34" charset="0"/>
              </a:rPr>
              <a:t>to prevention recommendations addressed major risk factors relating to lifestyle (diet, physical activity, alcohol) at primary health care level were elaborated and sent to validation by consensus;</a:t>
            </a:r>
            <a:endParaRPr lang="en-US" sz="1800">
              <a:latin typeface="Arial" pitchFamily="34" charset="0"/>
              <a:cs typeface="Arial" pitchFamily="34" charset="0"/>
            </a:endParaRPr>
          </a:p>
          <a:p>
            <a:pPr lvl="0"/>
            <a:r>
              <a:rPr lang="ro-RO" sz="1800">
                <a:latin typeface="Arial" pitchFamily="34" charset="0"/>
                <a:cs typeface="Arial" pitchFamily="34" charset="0"/>
              </a:rPr>
              <a:t>Selection and ranking of information and resources for research made;</a:t>
            </a:r>
            <a:endParaRPr lang="en-US" sz="1800">
              <a:latin typeface="Arial" pitchFamily="34" charset="0"/>
              <a:cs typeface="Arial" pitchFamily="34" charset="0"/>
            </a:endParaRPr>
          </a:p>
          <a:p>
            <a:pPr lvl="0"/>
            <a:r>
              <a:rPr lang="ro-RO" sz="1800" smtClean="0">
                <a:latin typeface="Arial" pitchFamily="34" charset="0"/>
                <a:cs typeface="Arial" pitchFamily="34" charset="0"/>
              </a:rPr>
              <a:t>Started </a:t>
            </a:r>
            <a:r>
              <a:rPr lang="ro-RO" sz="1800">
                <a:latin typeface="Arial" pitchFamily="34" charset="0"/>
                <a:cs typeface="Arial" pitchFamily="34" charset="0"/>
              </a:rPr>
              <a:t>training sessions for prevention guidelines and implementing IT solutions in 100 offices MF;</a:t>
            </a:r>
            <a:endParaRPr lang="en-US" sz="1800">
              <a:latin typeface="Arial" pitchFamily="34" charset="0"/>
              <a:cs typeface="Arial" pitchFamily="34" charset="0"/>
            </a:endParaRPr>
          </a:p>
          <a:p>
            <a:pPr lvl="0"/>
            <a:r>
              <a:rPr lang="ro-RO" sz="1800" smtClean="0">
                <a:latin typeface="Arial" pitchFamily="34" charset="0"/>
                <a:cs typeface="Arial" pitchFamily="34" charset="0"/>
              </a:rPr>
              <a:t>TOT </a:t>
            </a:r>
            <a:r>
              <a:rPr lang="ro-RO" sz="1800">
                <a:latin typeface="Arial" pitchFamily="34" charset="0"/>
                <a:cs typeface="Arial" pitchFamily="34" charset="0"/>
              </a:rPr>
              <a:t>sessions on guidelines for intervention in schools and kindergartens were competed;</a:t>
            </a:r>
            <a:endParaRPr lang="en-US" sz="1800">
              <a:latin typeface="Arial" pitchFamily="34" charset="0"/>
              <a:cs typeface="Arial" pitchFamily="34" charset="0"/>
            </a:endParaRPr>
          </a:p>
          <a:p>
            <a:pPr lvl="0"/>
            <a:r>
              <a:rPr lang="en-US" sz="1800" smtClean="0">
                <a:latin typeface="Arial" pitchFamily="34" charset="0"/>
                <a:cs typeface="Arial" pitchFamily="34" charset="0"/>
              </a:rPr>
              <a:t>A</a:t>
            </a:r>
            <a:r>
              <a:rPr lang="ro-RO" sz="1800" smtClean="0">
                <a:latin typeface="Arial" pitchFamily="34" charset="0"/>
                <a:cs typeface="Arial" pitchFamily="34" charset="0"/>
              </a:rPr>
              <a:t>ll </a:t>
            </a:r>
            <a:r>
              <a:rPr lang="ro-RO" sz="1800">
                <a:latin typeface="Arial" pitchFamily="34" charset="0"/>
                <a:cs typeface="Arial" pitchFamily="34" charset="0"/>
              </a:rPr>
              <a:t>descriptive statistical results for HBSC </a:t>
            </a:r>
            <a:r>
              <a:rPr lang="en-US" sz="1800" smtClean="0">
                <a:latin typeface="Arial" pitchFamily="34" charset="0"/>
                <a:cs typeface="Arial" pitchFamily="34" charset="0"/>
              </a:rPr>
              <a:t>(</a:t>
            </a:r>
            <a:r>
              <a:rPr lang="en-US" sz="1800">
                <a:latin typeface="Arial" pitchFamily="34" charset="0"/>
                <a:cs typeface="Arial" pitchFamily="34" charset="0"/>
              </a:rPr>
              <a:t>Health </a:t>
            </a:r>
            <a:r>
              <a:rPr lang="en-US" sz="1800" smtClean="0">
                <a:latin typeface="Arial" pitchFamily="34" charset="0"/>
                <a:cs typeface="Arial" pitchFamily="34" charset="0"/>
              </a:rPr>
              <a:t>Behavior </a:t>
            </a:r>
            <a:r>
              <a:rPr lang="en-US" sz="1800">
                <a:latin typeface="Arial" pitchFamily="34" charset="0"/>
                <a:cs typeface="Arial" pitchFamily="34" charset="0"/>
              </a:rPr>
              <a:t>in School Aged Children </a:t>
            </a:r>
            <a:r>
              <a:rPr lang="en-US" sz="1800" smtClean="0">
                <a:latin typeface="Arial" pitchFamily="34" charset="0"/>
                <a:cs typeface="Arial" pitchFamily="34" charset="0"/>
              </a:rPr>
              <a:t>)</a:t>
            </a:r>
            <a:r>
              <a:rPr lang="ro-RO" sz="1800" smtClean="0">
                <a:latin typeface="Arial" pitchFamily="34" charset="0"/>
                <a:cs typeface="Arial" pitchFamily="34" charset="0"/>
              </a:rPr>
              <a:t>/ </a:t>
            </a:r>
            <a:r>
              <a:rPr lang="ro-RO" sz="1800">
                <a:latin typeface="Arial" pitchFamily="34" charset="0"/>
                <a:cs typeface="Arial" pitchFamily="34" charset="0"/>
              </a:rPr>
              <a:t>2015 study were completed;</a:t>
            </a:r>
            <a:endParaRPr lang="en-US" sz="1800">
              <a:latin typeface="Arial" pitchFamily="34" charset="0"/>
              <a:cs typeface="Arial" pitchFamily="34" charset="0"/>
            </a:endParaRPr>
          </a:p>
          <a:p>
            <a:pPr lvl="0"/>
            <a:r>
              <a:rPr lang="ro-RO" sz="1800">
                <a:latin typeface="Arial" pitchFamily="34" charset="0"/>
                <a:cs typeface="Arial" pitchFamily="34" charset="0"/>
              </a:rPr>
              <a:t>The final national report HBSC Romania 2014/ 2015 were finalized;</a:t>
            </a:r>
            <a:endParaRPr lang="en-US" sz="1800">
              <a:latin typeface="Arial" pitchFamily="34" charset="0"/>
              <a:cs typeface="Arial" pitchFamily="34" charset="0"/>
            </a:endParaRPr>
          </a:p>
          <a:p>
            <a:pPr lvl="0"/>
            <a:r>
              <a:rPr lang="ro-RO" sz="1800" smtClean="0">
                <a:latin typeface="Arial" pitchFamily="34" charset="0"/>
                <a:cs typeface="Arial" pitchFamily="34" charset="0"/>
              </a:rPr>
              <a:t>There </a:t>
            </a:r>
            <a:r>
              <a:rPr lang="ro-RO" sz="1800">
                <a:latin typeface="Arial" pitchFamily="34" charset="0"/>
                <a:cs typeface="Arial" pitchFamily="34" charset="0"/>
              </a:rPr>
              <a:t>have begun talks on the workshop of consensus to implement clinical guidelines for prevention.</a:t>
            </a:r>
            <a:endParaRPr lang="en-US" sz="1800">
              <a:latin typeface="Arial" pitchFamily="34" charset="0"/>
              <a:cs typeface="Arial" pitchFamily="34" charset="0"/>
            </a:endParaRPr>
          </a:p>
          <a:p>
            <a:endParaRPr lang="en-US"/>
          </a:p>
        </p:txBody>
      </p:sp>
    </p:spTree>
    <p:extLst>
      <p:ext uri="{BB962C8B-B14F-4D97-AF65-F5344CB8AC3E}">
        <p14:creationId xmlns:p14="http://schemas.microsoft.com/office/powerpoint/2010/main" val="2130619510"/>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US" sz="20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Pre-defined </a:t>
            </a:r>
            <a:r>
              <a:rPr lang="en-US" sz="2000" b="1">
                <a:latin typeface="Arial" pitchFamily="34" charset="0"/>
                <a:cs typeface="Arial" pitchFamily="34" charset="0"/>
              </a:rPr>
              <a:t>project RO 19.05</a:t>
            </a:r>
          </a:p>
          <a:p>
            <a:pPr marL="0" indent="0">
              <a:buNone/>
            </a:pPr>
            <a:r>
              <a:rPr lang="en-US" sz="2000">
                <a:latin typeface="Arial" pitchFamily="34" charset="0"/>
                <a:cs typeface="Arial" pitchFamily="34" charset="0"/>
              </a:rPr>
              <a:t>”Better patient outreach and services planning through better Diseases Registries”</a:t>
            </a:r>
          </a:p>
          <a:p>
            <a:pPr marL="0" indent="0">
              <a:buNone/>
            </a:pPr>
            <a:r>
              <a:rPr lang="en-US" sz="2000" b="1">
                <a:latin typeface="Arial" pitchFamily="34" charset="0"/>
                <a:cs typeface="Arial" pitchFamily="34" charset="0"/>
              </a:rPr>
              <a:t>Project Promoter</a:t>
            </a:r>
            <a:r>
              <a:rPr lang="en-US" sz="2000">
                <a:latin typeface="Arial" pitchFamily="34" charset="0"/>
                <a:cs typeface="Arial" pitchFamily="34" charset="0"/>
              </a:rPr>
              <a:t>: National Institute of Public Health, Bucharest, Romania</a:t>
            </a:r>
          </a:p>
          <a:p>
            <a:pPr marL="0" indent="0">
              <a:buNone/>
            </a:pPr>
            <a:r>
              <a:rPr lang="en-US" sz="2000" b="1">
                <a:latin typeface="Arial" pitchFamily="34" charset="0"/>
                <a:cs typeface="Arial" pitchFamily="34" charset="0"/>
              </a:rPr>
              <a:t>Budget</a:t>
            </a:r>
            <a:r>
              <a:rPr lang="en-US" sz="2000">
                <a:latin typeface="Arial" pitchFamily="34" charset="0"/>
                <a:cs typeface="Arial" pitchFamily="34" charset="0"/>
              </a:rPr>
              <a:t>: 1,035,000 Euro</a:t>
            </a:r>
          </a:p>
          <a:p>
            <a:pPr marL="0" indent="0">
              <a:buNone/>
            </a:pPr>
            <a:endParaRPr lang="en-US" sz="2000" smtClean="0">
              <a:latin typeface="Arial" pitchFamily="34" charset="0"/>
              <a:cs typeface="Arial" pitchFamily="34" charset="0"/>
            </a:endParaRPr>
          </a:p>
          <a:p>
            <a:pPr marL="0" indent="0">
              <a:buNone/>
            </a:pPr>
            <a:r>
              <a:rPr lang="en-US" sz="2000" smtClean="0">
                <a:latin typeface="Arial" pitchFamily="34" charset="0"/>
                <a:cs typeface="Arial" pitchFamily="34" charset="0"/>
              </a:rPr>
              <a:t>Until </a:t>
            </a:r>
            <a:r>
              <a:rPr lang="en-US" sz="2000">
                <a:latin typeface="Arial" pitchFamily="34" charset="0"/>
                <a:cs typeface="Arial" pitchFamily="34" charset="0"/>
              </a:rPr>
              <a:t>31</a:t>
            </a:r>
            <a:r>
              <a:rPr lang="en-US" sz="2000" baseline="30000">
                <a:latin typeface="Arial" pitchFamily="34" charset="0"/>
                <a:cs typeface="Arial" pitchFamily="34" charset="0"/>
              </a:rPr>
              <a:t>st</a:t>
            </a:r>
            <a:r>
              <a:rPr lang="en-US" sz="2000">
                <a:latin typeface="Arial" pitchFamily="34" charset="0"/>
                <a:cs typeface="Arial" pitchFamily="34" charset="0"/>
              </a:rPr>
              <a:t> of October 2015, the project is 57% completed.</a:t>
            </a:r>
          </a:p>
          <a:p>
            <a:pPr marL="0" indent="0">
              <a:buNone/>
            </a:pPr>
            <a:r>
              <a:rPr lang="en-US" sz="2000">
                <a:latin typeface="Arial" pitchFamily="34" charset="0"/>
                <a:cs typeface="Arial" pitchFamily="34" charset="0"/>
              </a:rPr>
              <a:t>For additional information please </a:t>
            </a:r>
            <a:r>
              <a:rPr lang="en-US" sz="2000" smtClean="0">
                <a:latin typeface="Arial" pitchFamily="34" charset="0"/>
                <a:cs typeface="Arial" pitchFamily="34" charset="0"/>
              </a:rPr>
              <a:t>visit</a:t>
            </a:r>
          </a:p>
          <a:p>
            <a:pPr marL="0" indent="0">
              <a:buNone/>
            </a:pPr>
            <a:r>
              <a:rPr lang="en-US" sz="2000" smtClean="0">
                <a:latin typeface="Arial" pitchFamily="34" charset="0"/>
                <a:cs typeface="Arial" pitchFamily="34" charset="0"/>
              </a:rPr>
              <a:t> </a:t>
            </a:r>
            <a:r>
              <a:rPr lang="en-US" sz="2000">
                <a:latin typeface="Arial" pitchFamily="34" charset="0"/>
                <a:cs typeface="Arial" pitchFamily="34" charset="0"/>
                <a:hlinkClick r:id="rId2"/>
              </a:rPr>
              <a:t>https://</a:t>
            </a:r>
            <a:r>
              <a:rPr lang="en-US" sz="2000" smtClean="0">
                <a:latin typeface="Arial" pitchFamily="34" charset="0"/>
                <a:cs typeface="Arial" pitchFamily="34" charset="0"/>
                <a:hlinkClick r:id="rId2"/>
              </a:rPr>
              <a:t>insp.gov.ro</a:t>
            </a:r>
            <a:endParaRPr lang="en-US" sz="2000" smtClean="0">
              <a:latin typeface="Arial" pitchFamily="34" charset="0"/>
              <a:cs typeface="Arial" pitchFamily="34" charset="0"/>
            </a:endParaRPr>
          </a:p>
          <a:p>
            <a:pPr marL="0" indent="0">
              <a:buNone/>
            </a:pPr>
            <a:endParaRPr lang="en-US"/>
          </a:p>
        </p:txBody>
      </p:sp>
    </p:spTree>
    <p:extLst>
      <p:ext uri="{BB962C8B-B14F-4D97-AF65-F5344CB8AC3E}">
        <p14:creationId xmlns:p14="http://schemas.microsoft.com/office/powerpoint/2010/main" val="891481634"/>
      </p:ext>
    </p:ext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US" sz="20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Main </a:t>
            </a:r>
            <a:r>
              <a:rPr lang="en-US" sz="2000" b="1">
                <a:latin typeface="Arial" pitchFamily="34" charset="0"/>
                <a:cs typeface="Arial" pitchFamily="34" charset="0"/>
              </a:rPr>
              <a:t>achievements until 31</a:t>
            </a:r>
            <a:r>
              <a:rPr lang="en-US" sz="2000" b="1" baseline="30000">
                <a:latin typeface="Arial" pitchFamily="34" charset="0"/>
                <a:cs typeface="Arial" pitchFamily="34" charset="0"/>
              </a:rPr>
              <a:t>st</a:t>
            </a:r>
            <a:r>
              <a:rPr lang="en-US" sz="2000" b="1">
                <a:latin typeface="Arial" pitchFamily="34" charset="0"/>
                <a:cs typeface="Arial" pitchFamily="34" charset="0"/>
              </a:rPr>
              <a:t> of October 2015</a:t>
            </a:r>
            <a:r>
              <a:rPr lang="en-US" sz="2000" b="1" smtClean="0">
                <a:latin typeface="Arial" pitchFamily="34" charset="0"/>
                <a:cs typeface="Arial" pitchFamily="34" charset="0"/>
              </a:rPr>
              <a:t>:</a:t>
            </a:r>
          </a:p>
          <a:p>
            <a:pPr marL="0" indent="0">
              <a:buNone/>
            </a:pPr>
            <a:endParaRPr lang="en-US" sz="2000">
              <a:latin typeface="Arial" pitchFamily="34" charset="0"/>
              <a:cs typeface="Arial" pitchFamily="34" charset="0"/>
            </a:endParaRPr>
          </a:p>
          <a:p>
            <a:r>
              <a:rPr lang="en-US" sz="2000">
                <a:latin typeface="Arial" pitchFamily="34" charset="0"/>
                <a:cs typeface="Arial" pitchFamily="34" charset="0"/>
              </a:rPr>
              <a:t>5 assessment reports, one for each registry finalized;</a:t>
            </a:r>
          </a:p>
          <a:p>
            <a:r>
              <a:rPr lang="en-US" sz="2000">
                <a:latin typeface="Arial" pitchFamily="34" charset="0"/>
                <a:cs typeface="Arial" pitchFamily="34" charset="0"/>
              </a:rPr>
              <a:t>over 70 meetings of the technical working groups;</a:t>
            </a:r>
          </a:p>
          <a:p>
            <a:r>
              <a:rPr lang="en-US" sz="2000">
                <a:latin typeface="Arial" pitchFamily="34" charset="0"/>
                <a:cs typeface="Arial" pitchFamily="34" charset="0"/>
              </a:rPr>
              <a:t>5 methodologies for disease registries were elaborated;</a:t>
            </a:r>
          </a:p>
          <a:p>
            <a:r>
              <a:rPr lang="en-US" sz="2000">
                <a:latin typeface="Arial" pitchFamily="34" charset="0"/>
                <a:cs typeface="Arial" pitchFamily="34" charset="0"/>
              </a:rPr>
              <a:t>launching conference organized;</a:t>
            </a:r>
          </a:p>
          <a:p>
            <a:r>
              <a:rPr lang="en-US" sz="2000">
                <a:latin typeface="Arial" pitchFamily="34" charset="0"/>
                <a:cs typeface="Arial" pitchFamily="34" charset="0"/>
              </a:rPr>
              <a:t>1 press release;</a:t>
            </a:r>
          </a:p>
          <a:p>
            <a:r>
              <a:rPr lang="en-US" sz="2000" smtClean="0">
                <a:latin typeface="Arial" pitchFamily="34" charset="0"/>
                <a:cs typeface="Arial" pitchFamily="34" charset="0"/>
              </a:rPr>
              <a:t>5 </a:t>
            </a:r>
            <a:r>
              <a:rPr lang="en-US" sz="2000">
                <a:latin typeface="Arial" pitchFamily="34" charset="0"/>
                <a:cs typeface="Arial" pitchFamily="34" charset="0"/>
              </a:rPr>
              <a:t>drafts of Ministerial Order for disease registries elaborated.</a:t>
            </a:r>
          </a:p>
          <a:p>
            <a:endParaRPr lang="en-US"/>
          </a:p>
        </p:txBody>
      </p:sp>
    </p:spTree>
    <p:extLst>
      <p:ext uri="{BB962C8B-B14F-4D97-AF65-F5344CB8AC3E}">
        <p14:creationId xmlns:p14="http://schemas.microsoft.com/office/powerpoint/2010/main" val="437489206"/>
      </p:ext>
    </p:ext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r>
              <a:rPr lang="vi-VN" sz="2000" b="1">
                <a:latin typeface="Arial" pitchFamily="34" charset="0"/>
                <a:cs typeface="Arial" pitchFamily="34" charset="0"/>
              </a:rPr>
              <a:t>Pre-defined project RO 19.06</a:t>
            </a:r>
          </a:p>
          <a:p>
            <a:pPr marL="0" indent="0">
              <a:buNone/>
            </a:pPr>
            <a:r>
              <a:rPr lang="vi-VN" sz="2000">
                <a:latin typeface="Arial" pitchFamily="34" charset="0"/>
                <a:cs typeface="Arial" pitchFamily="34" charset="0"/>
              </a:rPr>
              <a:t>”Increase Capacity of the Romanian Health Sector to Implement Organized Screening for Cancers Amenable To Cost-Effective Early Detection Interventions”</a:t>
            </a:r>
          </a:p>
          <a:p>
            <a:pPr marL="0" indent="0">
              <a:buNone/>
            </a:pPr>
            <a:r>
              <a:rPr lang="vi-VN" sz="2000" b="1">
                <a:latin typeface="Arial" pitchFamily="34" charset="0"/>
                <a:cs typeface="Arial" pitchFamily="34" charset="0"/>
              </a:rPr>
              <a:t>Project Promoter</a:t>
            </a:r>
            <a:r>
              <a:rPr lang="vi-VN" sz="2000">
                <a:latin typeface="Arial" pitchFamily="34" charset="0"/>
                <a:cs typeface="Arial" pitchFamily="34" charset="0"/>
              </a:rPr>
              <a:t>: Institute for Oncology „Prof. Dr. Ion Chiricuţă”, Cluj-Napoca</a:t>
            </a:r>
          </a:p>
          <a:p>
            <a:pPr marL="0" indent="0">
              <a:buNone/>
            </a:pPr>
            <a:r>
              <a:rPr lang="vi-VN" sz="2000" b="1">
                <a:latin typeface="Arial" pitchFamily="34" charset="0"/>
                <a:cs typeface="Arial" pitchFamily="34" charset="0"/>
              </a:rPr>
              <a:t>Project partners: </a:t>
            </a:r>
            <a:r>
              <a:rPr lang="vi-VN" sz="2000">
                <a:latin typeface="Arial" pitchFamily="34" charset="0"/>
                <a:cs typeface="Arial" pitchFamily="34" charset="0"/>
              </a:rPr>
              <a:t>Project partner: Oslo Universitetssykehus HF / Kreftregisteret (Norwegian Partner)</a:t>
            </a:r>
          </a:p>
          <a:p>
            <a:pPr marL="0" indent="0">
              <a:buNone/>
            </a:pPr>
            <a:r>
              <a:rPr lang="vi-VN" sz="2000" b="1">
                <a:latin typeface="Arial" pitchFamily="34" charset="0"/>
                <a:cs typeface="Arial" pitchFamily="34" charset="0"/>
              </a:rPr>
              <a:t>Budget</a:t>
            </a:r>
            <a:r>
              <a:rPr lang="vi-VN" sz="2000">
                <a:latin typeface="Arial" pitchFamily="34" charset="0"/>
                <a:cs typeface="Arial" pitchFamily="34" charset="0"/>
              </a:rPr>
              <a:t>: 1.806.809 Euro</a:t>
            </a:r>
          </a:p>
          <a:p>
            <a:pPr marL="0" indent="0">
              <a:buNone/>
            </a:pPr>
            <a:endParaRPr lang="en-US" sz="2000" smtClean="0">
              <a:latin typeface="Arial" pitchFamily="34" charset="0"/>
              <a:cs typeface="Arial" pitchFamily="34" charset="0"/>
            </a:endParaRPr>
          </a:p>
          <a:p>
            <a:pPr marL="0" indent="0">
              <a:buNone/>
            </a:pPr>
            <a:r>
              <a:rPr lang="en-US" sz="2000" smtClean="0">
                <a:latin typeface="Arial" pitchFamily="34" charset="0"/>
                <a:cs typeface="Arial" pitchFamily="34" charset="0"/>
              </a:rPr>
              <a:t>Until </a:t>
            </a:r>
            <a:r>
              <a:rPr lang="en-US" sz="2000">
                <a:latin typeface="Arial" pitchFamily="34" charset="0"/>
                <a:cs typeface="Arial" pitchFamily="34" charset="0"/>
              </a:rPr>
              <a:t>31st of October 2015, the project is 52% completed.</a:t>
            </a:r>
          </a:p>
          <a:p>
            <a:pPr marL="0" indent="0">
              <a:buNone/>
            </a:pPr>
            <a:r>
              <a:rPr lang="en-US" sz="2000">
                <a:latin typeface="Arial" pitchFamily="34" charset="0"/>
                <a:cs typeface="Arial" pitchFamily="34" charset="0"/>
              </a:rPr>
              <a:t>For additional information please visit http://</a:t>
            </a:r>
            <a:r>
              <a:rPr lang="en-US" sz="2000" smtClean="0">
                <a:latin typeface="Arial" pitchFamily="34" charset="0"/>
                <a:cs typeface="Arial" pitchFamily="34" charset="0"/>
              </a:rPr>
              <a:t>cedicrom.iocn.ro</a:t>
            </a:r>
            <a:endParaRPr lang="en-US" sz="2000">
              <a:latin typeface="Arial" pitchFamily="34" charset="0"/>
              <a:cs typeface="Arial" pitchFamily="34" charset="0"/>
            </a:endParaRPr>
          </a:p>
          <a:p>
            <a:endParaRPr lang="en-US"/>
          </a:p>
        </p:txBody>
      </p:sp>
    </p:spTree>
    <p:extLst>
      <p:ext uri="{BB962C8B-B14F-4D97-AF65-F5344CB8AC3E}">
        <p14:creationId xmlns:p14="http://schemas.microsoft.com/office/powerpoint/2010/main" val="481884301"/>
      </p:ext>
    </p:extLst>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276710"/>
            <a:ext cx="8229600" cy="5201728"/>
          </a:xfrm>
        </p:spPr>
        <p:txBody>
          <a:bodyPr/>
          <a:lstStyle>
            <a:defPPr>
              <a:defRPr kern="1200" smtId="4294967295"/>
            </a:defPPr>
          </a:lstStyle>
          <a:p>
            <a:pPr marL="0" indent="0">
              <a:buNone/>
            </a:pPr>
            <a:r>
              <a:rPr lang="en-US" sz="1800" b="1" smtClean="0">
                <a:latin typeface="Arial" pitchFamily="34" charset="0"/>
                <a:cs typeface="Arial" pitchFamily="34" charset="0"/>
              </a:rPr>
              <a:t>Main achievements until 31</a:t>
            </a:r>
            <a:r>
              <a:rPr lang="en-US" sz="1800" b="1" baseline="30000" smtClean="0">
                <a:latin typeface="Arial" pitchFamily="34" charset="0"/>
                <a:cs typeface="Arial" pitchFamily="34" charset="0"/>
              </a:rPr>
              <a:t>st</a:t>
            </a:r>
            <a:r>
              <a:rPr lang="en-US" sz="1800" b="1" smtClean="0">
                <a:latin typeface="Arial" pitchFamily="34" charset="0"/>
                <a:cs typeface="Arial" pitchFamily="34" charset="0"/>
              </a:rPr>
              <a:t> of October 2015:</a:t>
            </a:r>
            <a:endParaRPr lang="en-US" sz="1800" smtClean="0">
              <a:latin typeface="Arial" pitchFamily="34" charset="0"/>
              <a:cs typeface="Arial" pitchFamily="34" charset="0"/>
            </a:endParaRPr>
          </a:p>
          <a:p>
            <a:r>
              <a:rPr lang="en-US" sz="1800" smtClean="0">
                <a:latin typeface="Arial" pitchFamily="34" charset="0"/>
                <a:cs typeface="Arial" pitchFamily="34" charset="0"/>
              </a:rPr>
              <a:t>Feasibility study of screening for breast cancer is underway, the findings of which can be defined only at the completion of the project;</a:t>
            </a:r>
          </a:p>
          <a:p>
            <a:r>
              <a:rPr lang="en-US" sz="1800" smtClean="0">
                <a:latin typeface="Arial" pitchFamily="34" charset="0"/>
                <a:cs typeface="Arial" pitchFamily="34" charset="0"/>
              </a:rPr>
              <a:t>Guidelines and procedures for support / software implementation of two organized screening programs have been defined and are currently disseminated in the body of health professionals;</a:t>
            </a:r>
          </a:p>
          <a:p>
            <a:r>
              <a:rPr lang="en-US" sz="1800" smtClean="0">
                <a:latin typeface="Arial" pitchFamily="34" charset="0"/>
                <a:cs typeface="Arial" pitchFamily="34" charset="0"/>
              </a:rPr>
              <a:t>There were carried out 2203 PAP tests with app. 3,8% positive cases currently under management and 1,868 mammograms with dual reading and arbitration with about 10% positive cases undergoing supplementary investigations;</a:t>
            </a:r>
          </a:p>
          <a:p>
            <a:r>
              <a:rPr lang="en-US" sz="1800" smtClean="0">
                <a:latin typeface="Arial" pitchFamily="34" charset="0"/>
                <a:cs typeface="Arial" pitchFamily="34" charset="0"/>
              </a:rPr>
              <a:t>The mobile unit is functional and has made over 40 visits to Roma communities and other isolated / disadvantaged communities with the purpose of information and sampling tests;</a:t>
            </a:r>
          </a:p>
          <a:p>
            <a:r>
              <a:rPr lang="en-US" sz="1800" smtClean="0">
                <a:latin typeface="Arial" pitchFamily="34" charset="0"/>
                <a:cs typeface="Arial" pitchFamily="34" charset="0"/>
              </a:rPr>
              <a:t>It was held a press conference in October 2015 in the Roma community from Pata Rit (Cluj county) attended by Dr. Florian Nicula, Project Manager, and Ms. Trude Andreassen from Kreftregisteret, the Norwegian partner in the project.</a:t>
            </a:r>
          </a:p>
          <a:p>
            <a:endParaRPr lang="en-US"/>
          </a:p>
        </p:txBody>
      </p:sp>
    </p:spTree>
    <p:extLst>
      <p:ext uri="{BB962C8B-B14F-4D97-AF65-F5344CB8AC3E}">
        <p14:creationId xmlns:p14="http://schemas.microsoft.com/office/powerpoint/2010/main" val="3671397955"/>
      </p:ext>
    </p:ext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r>
              <a:rPr lang="en-US" sz="2000" b="1">
                <a:latin typeface="Arial" pitchFamily="34" charset="0"/>
                <a:cs typeface="Arial" pitchFamily="34" charset="0"/>
              </a:rPr>
              <a:t>Pre-defined project RO 19.10</a:t>
            </a:r>
          </a:p>
          <a:p>
            <a:pPr marL="0" indent="0">
              <a:buNone/>
            </a:pPr>
            <a:r>
              <a:rPr lang="en-US" sz="2000">
                <a:latin typeface="Arial" pitchFamily="34" charset="0"/>
                <a:cs typeface="Arial" pitchFamily="34" charset="0"/>
              </a:rPr>
              <a:t>”Improved healthcare for high-risk pregnancy, premature birth and haematological diseases”</a:t>
            </a:r>
          </a:p>
          <a:p>
            <a:pPr marL="0" indent="0">
              <a:buNone/>
            </a:pPr>
            <a:r>
              <a:rPr lang="en-US" sz="2000" b="1">
                <a:latin typeface="Arial" pitchFamily="34" charset="0"/>
                <a:cs typeface="Arial" pitchFamily="34" charset="0"/>
              </a:rPr>
              <a:t>Project Promoter</a:t>
            </a:r>
            <a:r>
              <a:rPr lang="en-US" sz="2000">
                <a:latin typeface="Arial" pitchFamily="34" charset="0"/>
                <a:cs typeface="Arial" pitchFamily="34" charset="0"/>
              </a:rPr>
              <a:t>: </a:t>
            </a:r>
            <a:r>
              <a:rPr lang="en-US" sz="2000" b="1">
                <a:latin typeface="Arial" pitchFamily="34" charset="0"/>
                <a:cs typeface="Arial" pitchFamily="34" charset="0"/>
              </a:rPr>
              <a:t>University Emergency Hospital Bucharest - UEHB</a:t>
            </a:r>
            <a:endParaRPr lang="en-US" sz="2000">
              <a:latin typeface="Arial" pitchFamily="34" charset="0"/>
              <a:cs typeface="Arial" pitchFamily="34" charset="0"/>
            </a:endParaRPr>
          </a:p>
          <a:p>
            <a:pPr marL="0" indent="0">
              <a:buNone/>
            </a:pPr>
            <a:r>
              <a:rPr lang="en-US" sz="2000" b="1" smtClean="0">
                <a:latin typeface="Arial" pitchFamily="34" charset="0"/>
                <a:cs typeface="Arial" pitchFamily="34" charset="0"/>
              </a:rPr>
              <a:t>Budget</a:t>
            </a:r>
            <a:r>
              <a:rPr lang="en-US" sz="2000" smtClean="0">
                <a:latin typeface="Arial" pitchFamily="34" charset="0"/>
                <a:cs typeface="Arial" pitchFamily="34" charset="0"/>
              </a:rPr>
              <a:t>: </a:t>
            </a:r>
            <a:r>
              <a:rPr lang="en-US" sz="2000">
                <a:latin typeface="Arial" pitchFamily="34" charset="0"/>
                <a:cs typeface="Arial" pitchFamily="34" charset="0"/>
              </a:rPr>
              <a:t>1.760.362 </a:t>
            </a:r>
            <a:r>
              <a:rPr lang="en-US" sz="2000" smtClean="0">
                <a:latin typeface="Arial" pitchFamily="34" charset="0"/>
                <a:cs typeface="Arial" pitchFamily="34" charset="0"/>
              </a:rPr>
              <a:t>Euro</a:t>
            </a:r>
          </a:p>
          <a:p>
            <a:pPr marL="0" indent="0">
              <a:buNone/>
            </a:pPr>
            <a:endParaRPr lang="en-US" sz="2000" smtClean="0">
              <a:latin typeface="Arial" pitchFamily="34" charset="0"/>
              <a:cs typeface="Arial" pitchFamily="34" charset="0"/>
            </a:endParaRPr>
          </a:p>
          <a:p>
            <a:pPr marL="0" indent="0">
              <a:buNone/>
            </a:pPr>
            <a:r>
              <a:rPr lang="en-US" sz="2000" smtClean="0">
                <a:latin typeface="Arial" pitchFamily="34" charset="0"/>
                <a:cs typeface="Arial" pitchFamily="34" charset="0"/>
              </a:rPr>
              <a:t>Until </a:t>
            </a:r>
            <a:r>
              <a:rPr lang="en-US" sz="2000">
                <a:latin typeface="Arial" pitchFamily="34" charset="0"/>
                <a:cs typeface="Arial" pitchFamily="34" charset="0"/>
              </a:rPr>
              <a:t>31 of October 2015, the project is 60% achieved</a:t>
            </a:r>
          </a:p>
          <a:p>
            <a:pPr marL="0" indent="0">
              <a:buNone/>
            </a:pPr>
            <a:r>
              <a:rPr lang="en-US" sz="2000">
                <a:latin typeface="Arial" pitchFamily="34" charset="0"/>
                <a:cs typeface="Arial" pitchFamily="34" charset="0"/>
              </a:rPr>
              <a:t>For additional information please </a:t>
            </a:r>
            <a:r>
              <a:rPr lang="en-US" sz="2000" smtClean="0">
                <a:latin typeface="Arial" pitchFamily="34" charset="0"/>
                <a:cs typeface="Arial" pitchFamily="34" charset="0"/>
              </a:rPr>
              <a:t>visit</a:t>
            </a:r>
          </a:p>
          <a:p>
            <a:pPr marL="0" indent="0">
              <a:buNone/>
            </a:pPr>
            <a:r>
              <a:rPr lang="en-US" sz="2000" smtClean="0">
                <a:latin typeface="Arial" pitchFamily="34" charset="0"/>
                <a:cs typeface="Arial" pitchFamily="34" charset="0"/>
              </a:rPr>
              <a:t> </a:t>
            </a:r>
            <a:r>
              <a:rPr lang="en-US" sz="2000">
                <a:latin typeface="Arial" pitchFamily="34" charset="0"/>
                <a:cs typeface="Arial" pitchFamily="34" charset="0"/>
              </a:rPr>
              <a:t>http://</a:t>
            </a:r>
            <a:r>
              <a:rPr lang="en-US" sz="2000" smtClean="0">
                <a:latin typeface="Arial" pitchFamily="34" charset="0"/>
                <a:cs typeface="Arial" pitchFamily="34" charset="0"/>
              </a:rPr>
              <a:t>1910.ro/index.php/acasa/</a:t>
            </a:r>
            <a:endParaRPr lang="en-US" sz="2000">
              <a:latin typeface="Arial" pitchFamily="34" charset="0"/>
              <a:cs typeface="Arial" pitchFamily="34" charset="0"/>
            </a:endParaRPr>
          </a:p>
          <a:p>
            <a:endParaRPr lang="en-US" sz="2000">
              <a:latin typeface="Arial" pitchFamily="34" charset="0"/>
              <a:cs typeface="Arial" pitchFamily="34" charset="0"/>
            </a:endParaRPr>
          </a:p>
        </p:txBody>
      </p:sp>
    </p:spTree>
    <p:extLst>
      <p:ext uri="{BB962C8B-B14F-4D97-AF65-F5344CB8AC3E}">
        <p14:creationId xmlns:p14="http://schemas.microsoft.com/office/powerpoint/2010/main" val="2206583476"/>
      </p:ext>
    </p:ext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955875"/>
          </a:xfrm>
        </p:spPr>
        <p:txBody>
          <a:bodyPr/>
          <a:lstStyle>
            <a:defPPr>
              <a:defRPr kern="1200" smtId="4294967295"/>
            </a:defPPr>
          </a:lstStyle>
          <a:p>
            <a:pPr marL="0" indent="0">
              <a:buNone/>
            </a:pPr>
            <a:endParaRPr lang="en-US" sz="1800" b="1" smtClean="0">
              <a:latin typeface="Arial" pitchFamily="34" charset="0"/>
              <a:cs typeface="Arial" pitchFamily="34" charset="0"/>
            </a:endParaRPr>
          </a:p>
          <a:p>
            <a:pPr marL="0" indent="0">
              <a:buNone/>
            </a:pPr>
            <a:r>
              <a:rPr lang="en-US" sz="2000" b="1" smtClean="0">
                <a:latin typeface="Arial" pitchFamily="34" charset="0"/>
                <a:cs typeface="Arial" pitchFamily="34" charset="0"/>
              </a:rPr>
              <a:t>Main </a:t>
            </a:r>
            <a:r>
              <a:rPr lang="en-US" sz="2000" b="1">
                <a:latin typeface="Arial" pitchFamily="34" charset="0"/>
                <a:cs typeface="Arial" pitchFamily="34" charset="0"/>
              </a:rPr>
              <a:t>achievements until 31 of October 2015</a:t>
            </a:r>
            <a:endParaRPr lang="en-US" sz="2000">
              <a:latin typeface="Arial" pitchFamily="34" charset="0"/>
              <a:cs typeface="Arial" pitchFamily="34" charset="0"/>
            </a:endParaRPr>
          </a:p>
          <a:p>
            <a:pPr marL="457200" indent="-457200">
              <a:buFont typeface="+mj-lt"/>
              <a:buAutoNum type="arabicPeriod"/>
            </a:pPr>
            <a:r>
              <a:rPr lang="en-US" sz="2000">
                <a:latin typeface="Arial" pitchFamily="34" charset="0"/>
                <a:cs typeface="Arial" pitchFamily="34" charset="0"/>
              </a:rPr>
              <a:t>Renovation of the laboratories and care units was finalized;</a:t>
            </a:r>
          </a:p>
          <a:p>
            <a:pPr marL="457200" indent="-457200">
              <a:buFont typeface="+mj-lt"/>
              <a:buAutoNum type="arabicPeriod"/>
            </a:pPr>
            <a:r>
              <a:rPr lang="en-US" sz="2000" smtClean="0">
                <a:latin typeface="Arial" pitchFamily="34" charset="0"/>
                <a:cs typeface="Arial" pitchFamily="34" charset="0"/>
              </a:rPr>
              <a:t>75</a:t>
            </a:r>
            <a:r>
              <a:rPr lang="en-US" sz="2000">
                <a:latin typeface="Arial" pitchFamily="34" charset="0"/>
                <a:cs typeface="Arial" pitchFamily="34" charset="0"/>
              </a:rPr>
              <a:t>% equipment and reagents were purchased;</a:t>
            </a:r>
          </a:p>
          <a:p>
            <a:pPr marL="457200" indent="-457200">
              <a:buFont typeface="+mj-lt"/>
              <a:buAutoNum type="arabicPeriod"/>
            </a:pPr>
            <a:r>
              <a:rPr lang="en-US" sz="2000">
                <a:latin typeface="Arial" pitchFamily="34" charset="0"/>
                <a:cs typeface="Arial" pitchFamily="34" charset="0"/>
              </a:rPr>
              <a:t>The investigations and therapeutic procedures in October 2015 are:</a:t>
            </a:r>
          </a:p>
          <a:p>
            <a:r>
              <a:rPr lang="en-US" sz="1600">
                <a:latin typeface="Arial" pitchFamily="34" charset="0"/>
                <a:cs typeface="Arial" pitchFamily="34" charset="0"/>
              </a:rPr>
              <a:t>44 infants hospitalized in NICU and Premature Compartment, of which 7 hospitalized in the intensive care unit (TINN) and 4 preterm infants;</a:t>
            </a:r>
          </a:p>
          <a:p>
            <a:r>
              <a:rPr lang="en-US" sz="1600">
                <a:latin typeface="Arial" pitchFamily="34" charset="0"/>
                <a:cs typeface="Arial" pitchFamily="34" charset="0"/>
              </a:rPr>
              <a:t>Referrals to other hospitals </a:t>
            </a:r>
            <a:r>
              <a:rPr lang="en-US" sz="1600" smtClean="0">
                <a:latin typeface="Arial" pitchFamily="34" charset="0"/>
                <a:cs typeface="Arial" pitchFamily="34" charset="0"/>
              </a:rPr>
              <a:t>1 </a:t>
            </a:r>
            <a:r>
              <a:rPr lang="en-US" sz="1600">
                <a:latin typeface="Arial" pitchFamily="34" charset="0"/>
                <a:cs typeface="Arial" pitchFamily="34" charset="0"/>
              </a:rPr>
              <a:t>case transferred to other hospital;</a:t>
            </a:r>
          </a:p>
          <a:p>
            <a:r>
              <a:rPr lang="en-US" sz="1600">
                <a:latin typeface="Arial" pitchFamily="34" charset="0"/>
                <a:cs typeface="Arial" pitchFamily="34" charset="0"/>
              </a:rPr>
              <a:t>Gynecology: </a:t>
            </a:r>
            <a:r>
              <a:rPr lang="en-US" sz="1600" smtClean="0">
                <a:latin typeface="Arial" pitchFamily="34" charset="0"/>
                <a:cs typeface="Arial" pitchFamily="34" charset="0"/>
              </a:rPr>
              <a:t>370 </a:t>
            </a:r>
            <a:r>
              <a:rPr lang="en-US" sz="1600">
                <a:latin typeface="Arial" pitchFamily="34" charset="0"/>
                <a:cs typeface="Arial" pitchFamily="34" charset="0"/>
              </a:rPr>
              <a:t>patients </a:t>
            </a:r>
            <a:r>
              <a:rPr lang="en-US" sz="1600" smtClean="0">
                <a:latin typeface="Arial" pitchFamily="34" charset="0"/>
                <a:cs typeface="Arial" pitchFamily="34" charset="0"/>
              </a:rPr>
              <a:t>enrolled</a:t>
            </a:r>
            <a:r>
              <a:rPr lang="en-US" sz="1600">
                <a:latin typeface="Arial" pitchFamily="34" charset="0"/>
                <a:cs typeface="Arial" pitchFamily="34" charset="0"/>
              </a:rPr>
              <a:t>in the program</a:t>
            </a:r>
            <a:r>
              <a:rPr lang="en-US" sz="1600" smtClean="0">
                <a:latin typeface="Arial" pitchFamily="34" charset="0"/>
                <a:cs typeface="Arial" pitchFamily="34" charset="0"/>
              </a:rPr>
              <a:t>, </a:t>
            </a:r>
            <a:r>
              <a:rPr lang="en-US" sz="1600">
                <a:latin typeface="Arial" pitchFamily="34" charset="0"/>
                <a:cs typeface="Arial" pitchFamily="34" charset="0"/>
              </a:rPr>
              <a:t>115 monitoring </a:t>
            </a:r>
            <a:r>
              <a:rPr lang="en-US" sz="1600" smtClean="0">
                <a:latin typeface="Arial" pitchFamily="34" charset="0"/>
                <a:cs typeface="Arial" pitchFamily="34" charset="0"/>
              </a:rPr>
              <a:t>cardiotocographs, </a:t>
            </a:r>
            <a:r>
              <a:rPr lang="en-US" sz="1600">
                <a:latin typeface="Arial" pitchFamily="34" charset="0"/>
                <a:cs typeface="Arial" pitchFamily="34" charset="0"/>
              </a:rPr>
              <a:t>11 colposcopy;</a:t>
            </a:r>
          </a:p>
          <a:p>
            <a:r>
              <a:rPr lang="en-US" sz="1600">
                <a:latin typeface="Arial" pitchFamily="34" charset="0"/>
                <a:cs typeface="Arial" pitchFamily="34" charset="0"/>
              </a:rPr>
              <a:t>370 tests </a:t>
            </a:r>
            <a:r>
              <a:rPr lang="en-US" sz="1600" smtClean="0">
                <a:latin typeface="Arial" pitchFamily="34" charset="0"/>
                <a:cs typeface="Arial" pitchFamily="34" charset="0"/>
              </a:rPr>
              <a:t>for </a:t>
            </a:r>
            <a:r>
              <a:rPr lang="en-US" sz="1600">
                <a:latin typeface="Arial" pitchFamily="34" charset="0"/>
                <a:cs typeface="Arial" pitchFamily="34" charset="0"/>
              </a:rPr>
              <a:t>each of the following analytes: antithrombin, protein C, factor V Leyden, protein S, lupus anticoagulant screening, confirmation lupus anticoagulant factor, homocysteine. </a:t>
            </a:r>
            <a:endParaRPr lang="en-US" sz="1600" smtClean="0">
              <a:latin typeface="Arial" pitchFamily="34" charset="0"/>
              <a:cs typeface="Arial" pitchFamily="34" charset="0"/>
            </a:endParaRPr>
          </a:p>
          <a:p>
            <a:r>
              <a:rPr lang="en-US" sz="1600">
                <a:latin typeface="Arial" pitchFamily="34" charset="0"/>
                <a:cs typeface="Arial" pitchFamily="34" charset="0"/>
              </a:rPr>
              <a:t>370</a:t>
            </a:r>
            <a:r>
              <a:rPr lang="en-US" sz="1600" smtClean="0">
                <a:latin typeface="Arial" pitchFamily="34" charset="0"/>
                <a:cs typeface="Arial" pitchFamily="34" charset="0"/>
              </a:rPr>
              <a:t> </a:t>
            </a:r>
            <a:r>
              <a:rPr lang="en-US" sz="1600">
                <a:latin typeface="Arial" pitchFamily="34" charset="0"/>
                <a:cs typeface="Arial" pitchFamily="34" charset="0"/>
              </a:rPr>
              <a:t>TORCH tests, each test include CMV IgG and IgM, IgG and IgM Rubella, Toxoplasma IgG and IgM; </a:t>
            </a:r>
            <a:endParaRPr lang="en-US" sz="1600" smtClean="0">
              <a:latin typeface="Arial" pitchFamily="34" charset="0"/>
              <a:cs typeface="Arial" pitchFamily="34" charset="0"/>
            </a:endParaRPr>
          </a:p>
          <a:p>
            <a:r>
              <a:rPr lang="en-US" sz="1600" smtClean="0">
                <a:latin typeface="Arial" pitchFamily="34" charset="0"/>
                <a:cs typeface="Arial" pitchFamily="34" charset="0"/>
              </a:rPr>
              <a:t>9 </a:t>
            </a:r>
            <a:r>
              <a:rPr lang="en-US" sz="1600">
                <a:latin typeface="Arial" pitchFamily="34" charset="0"/>
                <a:cs typeface="Arial" pitchFamily="34" charset="0"/>
              </a:rPr>
              <a:t>markers by flow cytometry test per case;</a:t>
            </a:r>
          </a:p>
          <a:p>
            <a:r>
              <a:rPr lang="en-US" sz="1600">
                <a:latin typeface="Arial" pitchFamily="34" charset="0"/>
                <a:cs typeface="Arial" pitchFamily="34" charset="0"/>
              </a:rPr>
              <a:t>1 training program for users SUUB (ultrasound gynecology department).</a:t>
            </a:r>
          </a:p>
          <a:p>
            <a:endParaRPr lang="en-US"/>
          </a:p>
        </p:txBody>
      </p:sp>
    </p:spTree>
    <p:extLst>
      <p:ext uri="{BB962C8B-B14F-4D97-AF65-F5344CB8AC3E}">
        <p14:creationId xmlns:p14="http://schemas.microsoft.com/office/powerpoint/2010/main" val="973784031"/>
      </p:ext>
    </p:extLst>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886864"/>
          </a:xfrm>
        </p:spPr>
        <p:txBody>
          <a:bodyPr/>
          <a:lstStyle>
            <a:defPPr>
              <a:defRPr kern="1200" smtId="4294967295"/>
            </a:defPPr>
          </a:lstStyle>
          <a:p>
            <a:pPr marL="0" indent="0">
              <a:buNone/>
            </a:pPr>
            <a:r>
              <a:rPr lang="en-US" sz="2000" b="1">
                <a:latin typeface="Arial" pitchFamily="34" charset="0"/>
                <a:cs typeface="Arial" pitchFamily="34" charset="0"/>
              </a:rPr>
              <a:t>Predefined project RO 19.11</a:t>
            </a:r>
          </a:p>
          <a:p>
            <a:pPr marL="0" indent="0">
              <a:buNone/>
            </a:pPr>
            <a:r>
              <a:rPr lang="en-US" sz="2000">
                <a:latin typeface="Arial" pitchFamily="34" charset="0"/>
                <a:cs typeface="Arial" pitchFamily="34" charset="0"/>
              </a:rPr>
              <a:t>“Improving pediatric oncology and hematology services in Romania through the acquisition of goods, services and specialized works”</a:t>
            </a:r>
          </a:p>
          <a:p>
            <a:pPr marL="0" indent="0">
              <a:buNone/>
            </a:pPr>
            <a:r>
              <a:rPr lang="en-US" sz="2000" b="1" i="1">
                <a:latin typeface="Arial" pitchFamily="34" charset="0"/>
                <a:cs typeface="Arial" pitchFamily="34" charset="0"/>
              </a:rPr>
              <a:t>Project promoter: </a:t>
            </a:r>
            <a:r>
              <a:rPr lang="en-US" sz="2000" b="1">
                <a:latin typeface="Arial" pitchFamily="34" charset="0"/>
                <a:cs typeface="Arial" pitchFamily="34" charset="0"/>
              </a:rPr>
              <a:t>“Prof. Dr. Al Trestioreanu” Institute of Oncology, Bucharest</a:t>
            </a:r>
            <a:endParaRPr lang="en-US" sz="2000">
              <a:latin typeface="Arial" pitchFamily="34" charset="0"/>
              <a:cs typeface="Arial" pitchFamily="34" charset="0"/>
            </a:endParaRPr>
          </a:p>
          <a:p>
            <a:pPr marL="0" indent="0">
              <a:buNone/>
            </a:pPr>
            <a:r>
              <a:rPr lang="en-US" sz="2000" b="1" i="1">
                <a:latin typeface="Arial" pitchFamily="34" charset="0"/>
                <a:cs typeface="Arial" pitchFamily="34" charset="0"/>
              </a:rPr>
              <a:t>Project partners:</a:t>
            </a:r>
            <a:endParaRPr lang="en-US" sz="2000">
              <a:latin typeface="Arial" pitchFamily="34" charset="0"/>
              <a:cs typeface="Arial" pitchFamily="34" charset="0"/>
            </a:endParaRPr>
          </a:p>
          <a:p>
            <a:r>
              <a:rPr lang="en-US" sz="1800">
                <a:latin typeface="Arial" pitchFamily="34" charset="0"/>
                <a:cs typeface="Arial" pitchFamily="34" charset="0"/>
              </a:rPr>
              <a:t>Project partner 1 - "Louis Turcanu" Children's Emergency Hospital, Timisoara;</a:t>
            </a:r>
          </a:p>
          <a:p>
            <a:r>
              <a:rPr lang="en-US" sz="1800">
                <a:latin typeface="Arial" pitchFamily="34" charset="0"/>
                <a:cs typeface="Arial" pitchFamily="34" charset="0"/>
              </a:rPr>
              <a:t>Project partner 2 </a:t>
            </a:r>
            <a:r>
              <a:rPr lang="en-US" sz="1800" smtClean="0">
                <a:latin typeface="Arial" pitchFamily="34" charset="0"/>
                <a:cs typeface="Arial" pitchFamily="34" charset="0"/>
              </a:rPr>
              <a:t>– Oncologic Institute“Prof.Dr.I.Chiricuta</a:t>
            </a:r>
            <a:r>
              <a:rPr lang="en-US" sz="1800">
                <a:latin typeface="Arial" pitchFamily="34" charset="0"/>
                <a:cs typeface="Arial" pitchFamily="34" charset="0"/>
              </a:rPr>
              <a:t>” Cluj-Napoca;</a:t>
            </a:r>
          </a:p>
          <a:p>
            <a:r>
              <a:rPr lang="en-US" sz="1800">
                <a:latin typeface="Arial" pitchFamily="34" charset="0"/>
                <a:cs typeface="Arial" pitchFamily="34" charset="0"/>
              </a:rPr>
              <a:t>Project partner 3 - </a:t>
            </a:r>
            <a:r>
              <a:rPr lang="en-US" sz="1800" smtClean="0">
                <a:latin typeface="Arial" pitchFamily="34" charset="0"/>
                <a:cs typeface="Arial" pitchFamily="34" charset="0"/>
              </a:rPr>
              <a:t>”Sf</a:t>
            </a:r>
            <a:r>
              <a:rPr lang="en-US" sz="1800">
                <a:latin typeface="Arial" pitchFamily="34" charset="0"/>
                <a:cs typeface="Arial" pitchFamily="34" charset="0"/>
              </a:rPr>
              <a:t>. </a:t>
            </a:r>
            <a:r>
              <a:rPr lang="en-US" sz="1800" smtClean="0">
                <a:latin typeface="Arial" pitchFamily="34" charset="0"/>
                <a:cs typeface="Arial" pitchFamily="34" charset="0"/>
              </a:rPr>
              <a:t>Maria” </a:t>
            </a:r>
            <a:r>
              <a:rPr lang="en-US" sz="1800">
                <a:latin typeface="Arial" pitchFamily="34" charset="0"/>
                <a:cs typeface="Arial" pitchFamily="34" charset="0"/>
              </a:rPr>
              <a:t>Children's Emergency Hospital </a:t>
            </a:r>
            <a:r>
              <a:rPr lang="en-US" sz="1800" smtClean="0">
                <a:latin typeface="Arial" pitchFamily="34" charset="0"/>
                <a:cs typeface="Arial" pitchFamily="34" charset="0"/>
              </a:rPr>
              <a:t>Iasi</a:t>
            </a:r>
            <a:r>
              <a:rPr lang="en-US" sz="1800">
                <a:latin typeface="Arial" pitchFamily="34" charset="0"/>
                <a:cs typeface="Arial" pitchFamily="34" charset="0"/>
              </a:rPr>
              <a:t>.</a:t>
            </a:r>
          </a:p>
          <a:p>
            <a:pPr marL="0" indent="0">
              <a:buNone/>
            </a:pPr>
            <a:r>
              <a:rPr lang="en-US" sz="2000" b="1" i="1">
                <a:latin typeface="Arial" pitchFamily="34" charset="0"/>
                <a:cs typeface="Arial" pitchFamily="34" charset="0"/>
              </a:rPr>
              <a:t>Budget</a:t>
            </a:r>
            <a:r>
              <a:rPr lang="en-US" sz="2000">
                <a:latin typeface="Arial" pitchFamily="34" charset="0"/>
                <a:cs typeface="Arial" pitchFamily="34" charset="0"/>
              </a:rPr>
              <a:t>: </a:t>
            </a:r>
            <a:r>
              <a:rPr lang="en-US" sz="2000" b="1">
                <a:latin typeface="Arial" pitchFamily="34" charset="0"/>
                <a:cs typeface="Arial" pitchFamily="34" charset="0"/>
              </a:rPr>
              <a:t>5,655,653 </a:t>
            </a:r>
            <a:r>
              <a:rPr lang="en-US" sz="2000" b="1" smtClean="0">
                <a:latin typeface="Arial" pitchFamily="34" charset="0"/>
                <a:cs typeface="Arial" pitchFamily="34" charset="0"/>
              </a:rPr>
              <a:t>Euro</a:t>
            </a:r>
          </a:p>
          <a:p>
            <a:pPr marL="0" indent="0">
              <a:buNone/>
            </a:pPr>
            <a:endParaRPr lang="en-US" sz="2000">
              <a:latin typeface="Arial" pitchFamily="34" charset="0"/>
              <a:cs typeface="Arial" pitchFamily="34" charset="0"/>
            </a:endParaRPr>
          </a:p>
          <a:p>
            <a:pPr marL="0" indent="0">
              <a:buNone/>
            </a:pPr>
            <a:r>
              <a:rPr lang="en-US" sz="2000">
                <a:latin typeface="Arial" pitchFamily="34" charset="0"/>
                <a:cs typeface="Arial" pitchFamily="34" charset="0"/>
              </a:rPr>
              <a:t>Until 31</a:t>
            </a:r>
            <a:r>
              <a:rPr lang="en-US" sz="2000" baseline="30000">
                <a:latin typeface="Arial" pitchFamily="34" charset="0"/>
                <a:cs typeface="Arial" pitchFamily="34" charset="0"/>
              </a:rPr>
              <a:t>st</a:t>
            </a:r>
            <a:r>
              <a:rPr lang="en-US" sz="2000">
                <a:latin typeface="Arial" pitchFamily="34" charset="0"/>
                <a:cs typeface="Arial" pitchFamily="34" charset="0"/>
              </a:rPr>
              <a:t> of October 2015, the project is 30% completed</a:t>
            </a:r>
          </a:p>
          <a:p>
            <a:pPr marL="0" indent="0">
              <a:buNone/>
            </a:pPr>
            <a:r>
              <a:rPr lang="en-US" sz="2000">
                <a:latin typeface="Arial" pitchFamily="34" charset="0"/>
                <a:cs typeface="Arial" pitchFamily="34" charset="0"/>
              </a:rPr>
              <a:t>For additional information please visit </a:t>
            </a:r>
            <a:r>
              <a:rPr lang="en-US" sz="2000">
                <a:latin typeface="Arial" pitchFamily="34" charset="0"/>
                <a:cs typeface="Arial" pitchFamily="34" charset="0"/>
                <a:hlinkClick r:id="rId2"/>
              </a:rPr>
              <a:t>http://</a:t>
            </a:r>
            <a:r>
              <a:rPr lang="en-US" sz="2000" smtClean="0">
                <a:latin typeface="Arial" pitchFamily="34" charset="0"/>
                <a:cs typeface="Arial" pitchFamily="34" charset="0"/>
                <a:hlinkClick r:id="rId2"/>
              </a:rPr>
              <a:t>www.iob.ro</a:t>
            </a:r>
            <a:endParaRPr lang="en-US"/>
          </a:p>
        </p:txBody>
      </p:sp>
    </p:spTree>
    <p:extLst>
      <p:ext uri="{BB962C8B-B14F-4D97-AF65-F5344CB8AC3E}">
        <p14:creationId xmlns:p14="http://schemas.microsoft.com/office/powerpoint/2010/main" val="2502164577"/>
      </p:ext>
    </p:ext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457200" y="1600200"/>
            <a:ext cx="8229600" cy="4886864"/>
          </a:xfrm>
        </p:spPr>
        <p:txBody>
          <a:bodyPr/>
          <a:lstStyle>
            <a:defPPr>
              <a:defRPr kern="1200" smtId="4294967295"/>
            </a:defPPr>
          </a:lstStyle>
          <a:p>
            <a:pPr marL="0" indent="0">
              <a:buNone/>
            </a:pPr>
            <a:r>
              <a:rPr lang="ro-RO" sz="2000" b="1">
                <a:latin typeface="Arial" pitchFamily="34" charset="0"/>
                <a:cs typeface="Arial" pitchFamily="34" charset="0"/>
              </a:rPr>
              <a:t>Main expected results:</a:t>
            </a:r>
            <a:endParaRPr lang="en-US" sz="2000" b="1">
              <a:latin typeface="Arial" pitchFamily="34" charset="0"/>
              <a:cs typeface="Arial" pitchFamily="34" charset="0"/>
            </a:endParaRPr>
          </a:p>
          <a:p>
            <a:pPr lvl="0">
              <a:spcBef>
                <a:spcPct val="0"/>
              </a:spcBef>
            </a:pPr>
            <a:r>
              <a:rPr lang="ro-RO" sz="2000">
                <a:latin typeface="Arial" pitchFamily="34" charset="0"/>
                <a:cs typeface="Arial" pitchFamily="34" charset="0"/>
              </a:rPr>
              <a:t>Acquiring a number of equipment items that will improve results obtained from the treatments tailored for the patients’ risk category with positive outcome on survival, namely:</a:t>
            </a:r>
            <a:endParaRPr lang="en-US" sz="2000">
              <a:latin typeface="Arial" pitchFamily="34" charset="0"/>
              <a:cs typeface="Arial" pitchFamily="34" charset="0"/>
            </a:endParaRPr>
          </a:p>
          <a:p>
            <a:pPr lvl="1"/>
            <a:r>
              <a:rPr lang="ro-RO" sz="1600">
                <a:latin typeface="Arial" pitchFamily="34" charset="0"/>
                <a:cs typeface="Arial" pitchFamily="34" charset="0"/>
              </a:rPr>
              <a:t>3 </a:t>
            </a:r>
            <a:r>
              <a:rPr lang="en-US" sz="2000"/>
              <a:t>Nuclear magnetic resonance </a:t>
            </a:r>
            <a:r>
              <a:rPr lang="ro-RO" sz="2000" smtClean="0">
                <a:latin typeface="Arial" pitchFamily="34" charset="0"/>
                <a:cs typeface="Arial" pitchFamily="34" charset="0"/>
              </a:rPr>
              <a:t> machines</a:t>
            </a:r>
            <a:r>
              <a:rPr lang="en-US" sz="1600" smtClean="0">
                <a:latin typeface="Arial" pitchFamily="34" charset="0"/>
                <a:cs typeface="Arial" pitchFamily="34" charset="0"/>
              </a:rPr>
              <a:t>,</a:t>
            </a:r>
            <a:r>
              <a:rPr lang="ro-RO" sz="1600">
                <a:latin typeface="Arial" pitchFamily="34" charset="0"/>
                <a:cs typeface="Arial" pitchFamily="34" charset="0"/>
              </a:rPr>
              <a:t> 3 Remote monitoring </a:t>
            </a:r>
            <a:r>
              <a:rPr lang="ro-RO" sz="1600" smtClean="0">
                <a:latin typeface="Arial" pitchFamily="34" charset="0"/>
                <a:cs typeface="Arial" pitchFamily="34" charset="0"/>
              </a:rPr>
              <a:t>system</a:t>
            </a:r>
            <a:r>
              <a:rPr lang="en-US" sz="1600" smtClean="0">
                <a:latin typeface="Arial" pitchFamily="34" charset="0"/>
                <a:cs typeface="Arial" pitchFamily="34" charset="0"/>
              </a:rPr>
              <a:t>,</a:t>
            </a:r>
            <a:r>
              <a:rPr lang="ro-RO" sz="1600">
                <a:latin typeface="Arial" pitchFamily="34" charset="0"/>
                <a:cs typeface="Arial" pitchFamily="34" charset="0"/>
              </a:rPr>
              <a:t> 3 Anesthesia devices</a:t>
            </a:r>
            <a:r>
              <a:rPr lang="ro-RO" sz="1600" smtClean="0">
                <a:latin typeface="Arial" pitchFamily="34" charset="0"/>
                <a:cs typeface="Arial" pitchFamily="34" charset="0"/>
              </a:rPr>
              <a:t> </a:t>
            </a:r>
            <a:r>
              <a:rPr lang="ro-RO" sz="1600">
                <a:latin typeface="Arial" pitchFamily="34" charset="0"/>
                <a:cs typeface="Arial" pitchFamily="34" charset="0"/>
              </a:rPr>
              <a:t>(Bucharest, Iasi, Cluj);</a:t>
            </a:r>
            <a:endParaRPr lang="en-US" sz="1600">
              <a:latin typeface="Arial" pitchFamily="34" charset="0"/>
              <a:cs typeface="Arial" pitchFamily="34" charset="0"/>
            </a:endParaRPr>
          </a:p>
          <a:p>
            <a:pPr lvl="1"/>
            <a:r>
              <a:rPr lang="ro-RO" sz="1600" smtClean="0">
                <a:latin typeface="Arial" pitchFamily="34" charset="0"/>
                <a:cs typeface="Arial" pitchFamily="34" charset="0"/>
              </a:rPr>
              <a:t>A </a:t>
            </a:r>
            <a:r>
              <a:rPr lang="ro-RO" sz="1600">
                <a:latin typeface="Arial" pitchFamily="34" charset="0"/>
                <a:cs typeface="Arial" pitchFamily="34" charset="0"/>
              </a:rPr>
              <a:t>remote monitoring and anesthesia system for the radiotherapy </a:t>
            </a:r>
            <a:r>
              <a:rPr lang="ro-RO" sz="1600" smtClean="0">
                <a:latin typeface="Arial" pitchFamily="34" charset="0"/>
                <a:cs typeface="Arial" pitchFamily="34" charset="0"/>
              </a:rPr>
              <a:t>device</a:t>
            </a:r>
            <a:r>
              <a:rPr lang="en-US" sz="1600" smtClean="0">
                <a:latin typeface="Arial" pitchFamily="34" charset="0"/>
                <a:cs typeface="Arial" pitchFamily="34" charset="0"/>
              </a:rPr>
              <a:t>,</a:t>
            </a:r>
            <a:r>
              <a:rPr lang="ro-RO" sz="1600" smtClean="0">
                <a:latin typeface="Arial" pitchFamily="34" charset="0"/>
                <a:cs typeface="Arial" pitchFamily="34" charset="0"/>
              </a:rPr>
              <a:t> </a:t>
            </a:r>
            <a:r>
              <a:rPr lang="ro-RO" sz="1600">
                <a:latin typeface="Arial" pitchFamily="34" charset="0"/>
                <a:cs typeface="Arial" pitchFamily="34" charset="0"/>
              </a:rPr>
              <a:t>a CT machine for treatment plan </a:t>
            </a:r>
            <a:r>
              <a:rPr lang="en-US" sz="1600" smtClean="0">
                <a:latin typeface="Arial" pitchFamily="34" charset="0"/>
                <a:cs typeface="Arial" pitchFamily="34" charset="0"/>
              </a:rPr>
              <a:t>and a </a:t>
            </a:r>
            <a:r>
              <a:rPr lang="ro-RO" sz="1600">
                <a:latin typeface="Arial" pitchFamily="34" charset="0"/>
                <a:cs typeface="Arial" pitchFamily="34" charset="0"/>
              </a:rPr>
              <a:t>Portable EKG (</a:t>
            </a:r>
            <a:r>
              <a:rPr lang="ro-RO" sz="1600" smtClean="0">
                <a:latin typeface="Arial" pitchFamily="34" charset="0"/>
                <a:cs typeface="Arial" pitchFamily="34" charset="0"/>
              </a:rPr>
              <a:t>Bucharest</a:t>
            </a:r>
            <a:r>
              <a:rPr lang="ro-RO" sz="1600">
                <a:latin typeface="Arial" pitchFamily="34" charset="0"/>
                <a:cs typeface="Arial" pitchFamily="34" charset="0"/>
              </a:rPr>
              <a:t>);</a:t>
            </a:r>
            <a:endParaRPr lang="en-US" sz="1600">
              <a:latin typeface="Arial" pitchFamily="34" charset="0"/>
              <a:cs typeface="Arial" pitchFamily="34" charset="0"/>
            </a:endParaRPr>
          </a:p>
          <a:p>
            <a:pPr lvl="1"/>
            <a:r>
              <a:rPr lang="ro-RO" sz="1600" smtClean="0">
                <a:latin typeface="Arial" pitchFamily="34" charset="0"/>
                <a:cs typeface="Arial" pitchFamily="34" charset="0"/>
              </a:rPr>
              <a:t>Portable </a:t>
            </a:r>
            <a:r>
              <a:rPr lang="ro-RO" sz="1600">
                <a:latin typeface="Arial" pitchFamily="34" charset="0"/>
                <a:cs typeface="Arial" pitchFamily="34" charset="0"/>
              </a:rPr>
              <a:t>ultrasound (Timisoara);</a:t>
            </a:r>
            <a:endParaRPr lang="en-US" sz="1600">
              <a:latin typeface="Arial" pitchFamily="34" charset="0"/>
              <a:cs typeface="Arial" pitchFamily="34" charset="0"/>
            </a:endParaRPr>
          </a:p>
          <a:p>
            <a:pPr lvl="1"/>
            <a:r>
              <a:rPr lang="ro-RO" sz="1600">
                <a:latin typeface="Arial" pitchFamily="34" charset="0"/>
                <a:cs typeface="Arial" pitchFamily="34" charset="0"/>
              </a:rPr>
              <a:t>Criocylinder for liquid nitrogen supply and storage (Timisoara);</a:t>
            </a:r>
            <a:endParaRPr lang="en-US" sz="1600">
              <a:latin typeface="Arial" pitchFamily="34" charset="0"/>
              <a:cs typeface="Arial" pitchFamily="34" charset="0"/>
            </a:endParaRPr>
          </a:p>
          <a:p>
            <a:pPr lvl="1"/>
            <a:r>
              <a:rPr lang="ro-RO" sz="1600">
                <a:latin typeface="Arial" pitchFamily="34" charset="0"/>
                <a:cs typeface="Arial" pitchFamily="34" charset="0"/>
              </a:rPr>
              <a:t>Apparatus for dispensing plasma levels (Timisoara);</a:t>
            </a:r>
            <a:endParaRPr lang="en-US" sz="1600">
              <a:latin typeface="Arial" pitchFamily="34" charset="0"/>
              <a:cs typeface="Arial" pitchFamily="34" charset="0"/>
            </a:endParaRPr>
          </a:p>
          <a:p>
            <a:pPr lvl="1"/>
            <a:r>
              <a:rPr lang="ro-RO" sz="1600">
                <a:latin typeface="Arial" pitchFamily="34" charset="0"/>
                <a:cs typeface="Arial" pitchFamily="34" charset="0"/>
              </a:rPr>
              <a:t>An Osteodensitometer </a:t>
            </a:r>
            <a:r>
              <a:rPr lang="en-US" sz="1600">
                <a:latin typeface="Arial" pitchFamily="34" charset="0"/>
                <a:cs typeface="Arial" pitchFamily="34" charset="0"/>
              </a:rPr>
              <a:t> </a:t>
            </a:r>
            <a:r>
              <a:rPr lang="en-US" sz="1600" smtClean="0">
                <a:latin typeface="Arial" pitchFamily="34" charset="0"/>
                <a:cs typeface="Arial" pitchFamily="34" charset="0"/>
              </a:rPr>
              <a:t>and a</a:t>
            </a:r>
            <a:r>
              <a:rPr lang="ro-RO" sz="1600" smtClean="0">
                <a:latin typeface="Arial" pitchFamily="34" charset="0"/>
                <a:cs typeface="Arial" pitchFamily="34" charset="0"/>
              </a:rPr>
              <a:t> </a:t>
            </a:r>
            <a:r>
              <a:rPr lang="ro-RO" sz="1600">
                <a:latin typeface="Arial" pitchFamily="34" charset="0"/>
                <a:cs typeface="Arial" pitchFamily="34" charset="0"/>
              </a:rPr>
              <a:t>toxicological analyzer (Iasi);</a:t>
            </a:r>
            <a:endParaRPr lang="en-US" sz="1600">
              <a:latin typeface="Arial" pitchFamily="34" charset="0"/>
              <a:cs typeface="Arial" pitchFamily="34" charset="0"/>
            </a:endParaRPr>
          </a:p>
          <a:p>
            <a:pPr lvl="0">
              <a:spcBef>
                <a:spcPct val="0"/>
              </a:spcBef>
            </a:pPr>
            <a:r>
              <a:rPr lang="ro-RO" sz="2000" smtClean="0">
                <a:latin typeface="Arial" pitchFamily="34" charset="0"/>
                <a:cs typeface="Arial" pitchFamily="34" charset="0"/>
              </a:rPr>
              <a:t>Training </a:t>
            </a:r>
            <a:r>
              <a:rPr lang="ro-RO" sz="2000">
                <a:latin typeface="Arial" pitchFamily="34" charset="0"/>
                <a:cs typeface="Arial" pitchFamily="34" charset="0"/>
              </a:rPr>
              <a:t>a number of 289 specialists in order to improve the pediatric hematology and oncology activity of staff (physicians, medical assistants, nurses);</a:t>
            </a:r>
            <a:endParaRPr lang="en-US" sz="2000">
              <a:latin typeface="Arial" pitchFamily="34" charset="0"/>
              <a:cs typeface="Arial" pitchFamily="34" charset="0"/>
            </a:endParaRPr>
          </a:p>
          <a:p>
            <a:pPr lvl="0">
              <a:spcBef>
                <a:spcPct val="0"/>
              </a:spcBef>
            </a:pPr>
            <a:r>
              <a:rPr lang="ro-RO" sz="2000" smtClean="0">
                <a:latin typeface="Arial" pitchFamily="34" charset="0"/>
                <a:cs typeface="Arial" pitchFamily="34" charset="0"/>
              </a:rPr>
              <a:t>Developing </a:t>
            </a:r>
            <a:r>
              <a:rPr lang="ro-RO" sz="2000">
                <a:latin typeface="Arial" pitchFamily="34" charset="0"/>
                <a:cs typeface="Arial" pitchFamily="34" charset="0"/>
              </a:rPr>
              <a:t>a campaign of information, education and communication for pediatric oncology and hematology </a:t>
            </a:r>
            <a:r>
              <a:rPr lang="ro-RO" sz="2000" smtClean="0">
                <a:latin typeface="Arial" pitchFamily="34" charset="0"/>
                <a:cs typeface="Arial" pitchFamily="34" charset="0"/>
              </a:rPr>
              <a:t>field</a:t>
            </a:r>
            <a:endParaRPr lang="en-US" sz="2000">
              <a:latin typeface="Arial" pitchFamily="34" charset="0"/>
              <a:cs typeface="Arial" pitchFamily="34" charset="0"/>
            </a:endParaRPr>
          </a:p>
          <a:p>
            <a:endParaRPr lang="en-US"/>
          </a:p>
        </p:txBody>
      </p:sp>
    </p:spTree>
    <p:extLst>
      <p:ext uri="{BB962C8B-B14F-4D97-AF65-F5344CB8AC3E}">
        <p14:creationId xmlns:p14="http://schemas.microsoft.com/office/powerpoint/2010/main" val="1351882156"/>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lstStyle>
            <a:defPPr>
              <a:defRPr kern="1200" smtId="4294967295"/>
            </a:defPPr>
          </a:lstStyle>
          <a:p>
            <a:pPr marL="0" indent="0">
              <a:buNone/>
            </a:pPr>
            <a:endParaRPr lang="en-US" sz="2400" b="1" smtClean="0">
              <a:latin typeface="Arial" pitchFamily="34" charset="0"/>
              <a:cs typeface="Arial" pitchFamily="34" charset="0"/>
            </a:endParaRPr>
          </a:p>
          <a:p>
            <a:pPr marL="0" indent="0">
              <a:buNone/>
            </a:pPr>
            <a:endParaRPr lang="en-US" sz="2400" b="1">
              <a:latin typeface="Arial" pitchFamily="34" charset="0"/>
              <a:cs typeface="Arial" pitchFamily="34" charset="0"/>
            </a:endParaRPr>
          </a:p>
          <a:p>
            <a:pPr marL="0" indent="0">
              <a:buNone/>
            </a:pPr>
            <a:r>
              <a:rPr lang="en-US" sz="2400" b="1" smtClean="0">
                <a:latin typeface="Arial" pitchFamily="34" charset="0"/>
                <a:cs typeface="Arial" pitchFamily="34" charset="0"/>
              </a:rPr>
              <a:t>Ministry of Health</a:t>
            </a:r>
          </a:p>
          <a:p>
            <a:pPr marL="0" indent="0">
              <a:buNone/>
            </a:pPr>
            <a:endParaRPr lang="en-US" sz="2400">
              <a:latin typeface="Arial" pitchFamily="34" charset="0"/>
              <a:cs typeface="Arial" pitchFamily="34" charset="0"/>
            </a:endParaRPr>
          </a:p>
          <a:p>
            <a:pPr marL="0" indent="0">
              <a:buNone/>
            </a:pPr>
            <a:r>
              <a:rPr lang="en-US" sz="2400">
                <a:latin typeface="Arial" pitchFamily="34" charset="0"/>
                <a:cs typeface="Arial" pitchFamily="34" charset="0"/>
                <a:hlinkClick r:id="rId2"/>
              </a:rPr>
              <a:t>http://www.initiativeinsanatate.ms.ro/</a:t>
            </a:r>
            <a:endParaRPr lang="en-US" sz="2400">
              <a:latin typeface="Arial" pitchFamily="34" charset="0"/>
              <a:cs typeface="Arial" pitchFamily="34" charset="0"/>
            </a:endParaRPr>
          </a:p>
        </p:txBody>
      </p:sp>
    </p:spTree>
    <p:extLst>
      <p:ext uri="{BB962C8B-B14F-4D97-AF65-F5344CB8AC3E}">
        <p14:creationId xmlns:p14="http://schemas.microsoft.com/office/powerpoint/2010/main" val="1942361359"/>
      </p:ext>
    </p:extLst>
  </p:cSld>
  <p:clrMapOvr>
    <a:masterClrMapping/>
  </p:clrMapOvr>
  <p:transition/>
  <p:timing/>
</p:sld>
</file>

<file path=ppt/tags/tag1.xml><?xml version="1.0" encoding="utf-8"?>
<p:tagLst xmlns:p="http://schemas.openxmlformats.org/presentationml/2006/main">
  <p:tag name="AS_NET" val="4.0.30319.1026"/>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r="http://schemas.openxmlformats.org/officeDocument/2006/relationships"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4.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2015-12-17T17:31:06.527</cp:lastPrinted>
  <dcterms:created xsi:type="dcterms:W3CDTF">2015-12-17T17:31:06Z</dcterms:created>
  <dcterms:modified xsi:type="dcterms:W3CDTF">2015-12-17T17:31:06Z</dcterms:modified>
</cp:coreProperties>
</file>