
<file path=[Content_Types].xml><?xml version="1.0" encoding="utf-8"?>
<Types xmlns="http://schemas.openxmlformats.org/package/2006/content-types">
  <Default Extension="rels" ContentType="application/vnd.openxmlformats-package.relationships+xml"/>
  <Default Extension="jpeg" ContentType="image/jpeg"/>
  <Default Extension="gif" ContentType="image/gif"/>
  <Default Extension="png" ContentType="image/png"/>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autoCompressPictures="0" bookmarkIdSeed="3">
  <p:sldMasterIdLst>
    <p:sldMasterId id="2147483648" r:id="rId2"/>
    <p:sldMasterId id="2147483660" r:id="rId3"/>
  </p:sldMasterIdLst>
  <p:notesMasterIdLst>
    <p:notesMasterId r:id="rId4"/>
  </p:notesMasterIdLst>
  <p:handoutMasterIdLst>
    <p:handoutMasterId r:id="rId5"/>
  </p:handoutMasterIdLst>
  <p:sldIdLst>
    <p:sldId id="258" r:id="rId6"/>
    <p:sldId id="263" r:id="rId7"/>
    <p:sldId id="269" r:id="rId8"/>
    <p:sldId id="261" r:id="rId9"/>
    <p:sldId id="270" r:id="rId10"/>
    <p:sldId id="259" r:id="rId11"/>
    <p:sldId id="262" r:id="rId12"/>
    <p:sldId id="268" r:id="rId13"/>
    <p:sldId id="266" r:id="rId14"/>
    <p:sldId id="271" r:id="rId15"/>
    <p:sldId id="265" r:id="rId16"/>
  </p:sldIdLst>
  <p:sldSz cx="9144000" cy="6858000" type="screen4x3"/>
  <p:notesSz cx="6858000" cy="9144000"/>
  <p:custDataLst>
    <p:tags r:id="rId17"/>
  </p:custDataLst>
  <p:defaultTextStyle>
    <a:defPPr>
      <a:defRPr lang="fr-FR"/>
    </a:defPPr>
    <a:lvl1pPr algn="l" defTabSz="457200" rtl="0" fontAlgn="base">
      <a:spcBef>
        <a:spcPct val="0"/>
      </a:spcBef>
      <a:spcAft>
        <a:spcPct val="0"/>
      </a:spcAft>
      <a:defRPr kern="1200">
        <a:solidFill>
          <a:schemeClr val="tx1"/>
        </a:solidFill>
        <a:latin typeface="Arial"/>
        <a:ea typeface="+mn-ea"/>
        <a:cs typeface="+mn-cs"/>
      </a:defRPr>
    </a:lvl1pPr>
    <a:lvl2pPr marL="457200" algn="l" defTabSz="457200" rtl="0" fontAlgn="base">
      <a:spcBef>
        <a:spcPct val="0"/>
      </a:spcBef>
      <a:spcAft>
        <a:spcPct val="0"/>
      </a:spcAft>
      <a:defRPr kern="1200">
        <a:solidFill>
          <a:schemeClr val="tx1"/>
        </a:solidFill>
        <a:latin typeface="Arial"/>
        <a:ea typeface="+mn-ea"/>
        <a:cs typeface="+mn-cs"/>
      </a:defRPr>
    </a:lvl2pPr>
    <a:lvl3pPr marL="914400" algn="l" defTabSz="457200" rtl="0" fontAlgn="base">
      <a:spcBef>
        <a:spcPct val="0"/>
      </a:spcBef>
      <a:spcAft>
        <a:spcPct val="0"/>
      </a:spcAft>
      <a:defRPr kern="1200">
        <a:solidFill>
          <a:schemeClr val="tx1"/>
        </a:solidFill>
        <a:latin typeface="Arial"/>
        <a:ea typeface="+mn-ea"/>
        <a:cs typeface="+mn-cs"/>
      </a:defRPr>
    </a:lvl3pPr>
    <a:lvl4pPr marL="1371600" algn="l" defTabSz="457200" rtl="0" fontAlgn="base">
      <a:spcBef>
        <a:spcPct val="0"/>
      </a:spcBef>
      <a:spcAft>
        <a:spcPct val="0"/>
      </a:spcAft>
      <a:defRPr kern="1200">
        <a:solidFill>
          <a:schemeClr val="tx1"/>
        </a:solidFill>
        <a:latin typeface="Arial"/>
        <a:ea typeface="+mn-ea"/>
        <a:cs typeface="+mn-cs"/>
      </a:defRPr>
    </a:lvl4pPr>
    <a:lvl5pPr marL="1828800" algn="l" defTabSz="457200"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p:defaultTextStyle>
</p:presentation>
</file>

<file path=ppt/commentAuthors.xml><?xml version="1.0" encoding="utf-8"?>
<p:cmAuthorLst xmlns:p="http://schemas.openxmlformats.org/presentationml/2006/main">
  <p:cmAuthor id="0" name="Sovová Šárka Mgr." initials="SŠM"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A78"/>
    <a:srgbClr val="4D4D4D"/>
    <a:srgbClr val="5F5F5F"/>
    <a:srgbClr val="0021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26" autoAdjust="0"/>
    <p:restoredTop sz="96703" autoAdjust="0"/>
  </p:normalViewPr>
  <p:slideViewPr>
    <p:cSldViewPr snapToGrid="0" snapToObjects="1">
      <p:cViewPr>
        <p:scale>
          <a:sx n="110" d="100"/>
          <a:sy n="110" d="100"/>
        </p:scale>
        <p:origin x="-13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0" d="100"/>
          <a:sy n="0"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Master" Target="slideMasters/slideMaster2.xml" /><Relationship Id="rId4" Type="http://schemas.openxmlformats.org/officeDocument/2006/relationships/notesMaster" Target="notesMasters/notesMaster1.xml" /><Relationship Id="rId5" Type="http://schemas.openxmlformats.org/officeDocument/2006/relationships/handoutMaster" Target="handoutMasters/handout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3F9CAA4-D264-4AD3-B51E-D47AE9F08268}" type="datetimeFigureOut">
              <a:rPr lang="fr-FR"/>
              <a:pPr>
                <a:defRPr/>
              </a:pPr>
              <a:t>30/11/2015</a:t>
            </a:fld>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06093A3F-884E-4302-BBA2-242AABBE1593}" type="slidenum">
              <a:rPr lang="fr-FR"/>
              <a:pPr>
                <a:defRPr/>
              </a:pPr>
              <a:t>‹nº›</a:t>
            </a:fld>
          </a:p>
        </p:txBody>
      </p:sp>
    </p:spTree>
    <p:extLst>
      <p:ext uri="{BB962C8B-B14F-4D97-AF65-F5344CB8AC3E}">
        <p14:creationId xmlns:p14="http://schemas.microsoft.com/office/powerpoint/2010/main" val="2963295227"/>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1E3A332-C4DD-40A5-9E5C-3BB6C2AFD4CC}" type="datetimeFigureOut">
              <a:rPr lang="fr-FR"/>
              <a:pPr>
                <a:defRPr/>
              </a:pPr>
              <a:t>30/11/2015</a:t>
            </a:fld>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defPPr>
              <a:defRPr kern="1200" smtId="4294967295"/>
            </a:def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C7BCEB2A-038C-4EFF-BE92-5E0974619DDE}" type="slidenum">
              <a:rPr lang="fr-FR"/>
              <a:pPr>
                <a:defRPr/>
              </a:pPr>
              <a:t>‹nº›</a:t>
            </a:fld>
          </a:p>
        </p:txBody>
      </p:sp>
    </p:spTree>
    <p:extLst>
      <p:ext uri="{BB962C8B-B14F-4D97-AF65-F5344CB8AC3E}">
        <p14:creationId xmlns:p14="http://schemas.microsoft.com/office/powerpoint/2010/main" val="2168091896"/>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defPPr>
              <a:defRPr kern="1200" smtId="4294967295"/>
            </a:defPPr>
          </a:lstStyle>
          <a:p>
            <a:endParaRPr lang="pt-PT"/>
          </a:p>
        </p:txBody>
      </p:sp>
      <p:sp>
        <p:nvSpPr>
          <p:cNvPr id="4" name="Marcador de Posição do Número do Diapositivo 3"/>
          <p:cNvSpPr>
            <a:spLocks noGrp="1"/>
          </p:cNvSpPr>
          <p:nvPr>
            <p:ph type="sldNum" sz="quarter" idx="10"/>
          </p:nvPr>
        </p:nvSpPr>
        <p:spPr/>
        <p:txBody>
          <a:bodyPr/>
          <a:lstStyle>
            <a:defPPr>
              <a:defRPr kern="1200" smtId="4294967295"/>
            </a:defPPr>
          </a:lstStyle>
          <a:p>
            <a:pPr>
              <a:defRPr/>
            </a:pPr>
            <a:fld id="{C7BCEB2A-038C-4EFF-BE92-5E0974619DDE}" type="slidenum">
              <a:rPr lang="fr-FR" smtClean="0"/>
              <a:pPr>
                <a:defRPr/>
              </a:pPr>
              <a:t>2</a:t>
            </a:fld>
            <a:endParaRPr lang="fr-FR"/>
          </a:p>
        </p:txBody>
      </p:sp>
    </p:spTree>
    <p:extLst>
      <p:ext uri="{BB962C8B-B14F-4D97-AF65-F5344CB8AC3E}">
        <p14:creationId xmlns:p14="http://schemas.microsoft.com/office/powerpoint/2010/main" val="3884940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defPPr>
              <a:defRPr kern="1200" smtId="4294967295"/>
            </a:defPPr>
          </a:lstStyle>
          <a:p>
            <a:endParaRPr lang="pt-PT"/>
          </a:p>
        </p:txBody>
      </p:sp>
      <p:sp>
        <p:nvSpPr>
          <p:cNvPr id="4" name="Marcador de Posição do Número do Diapositivo 3"/>
          <p:cNvSpPr>
            <a:spLocks noGrp="1"/>
          </p:cNvSpPr>
          <p:nvPr>
            <p:ph type="sldNum" sz="quarter" idx="10"/>
          </p:nvPr>
        </p:nvSpPr>
        <p:spPr/>
        <p:txBody>
          <a:bodyPr/>
          <a:lstStyle>
            <a:defPPr>
              <a:defRPr kern="1200" smtId="4294967295"/>
            </a:defPPr>
          </a:lstStyle>
          <a:p>
            <a:pPr>
              <a:defRPr/>
            </a:pPr>
            <a:fld id="{C7BCEB2A-038C-4EFF-BE92-5E0974619DDE}" type="slidenum">
              <a:rPr lang="fr-FR" smtClean="0"/>
              <a:pPr>
                <a:defRPr/>
              </a:pPr>
              <a:t>3</a:t>
            </a:fld>
            <a:endParaRPr lang="fr-FR"/>
          </a:p>
        </p:txBody>
      </p:sp>
    </p:spTree>
    <p:extLst>
      <p:ext uri="{BB962C8B-B14F-4D97-AF65-F5344CB8AC3E}">
        <p14:creationId xmlns:p14="http://schemas.microsoft.com/office/powerpoint/2010/main" val="3884940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defPPr>
              <a:defRPr kern="1200" smtId="4294967295"/>
            </a:defPPr>
          </a:lstStyle>
          <a:p>
            <a:endParaRPr lang="pt-PT"/>
          </a:p>
        </p:txBody>
      </p:sp>
      <p:sp>
        <p:nvSpPr>
          <p:cNvPr id="4" name="Marcador de Posição do Número do Diapositivo 3"/>
          <p:cNvSpPr>
            <a:spLocks noGrp="1"/>
          </p:cNvSpPr>
          <p:nvPr>
            <p:ph type="sldNum" sz="quarter" idx="10"/>
          </p:nvPr>
        </p:nvSpPr>
        <p:spPr/>
        <p:txBody>
          <a:bodyPr/>
          <a:lstStyle>
            <a:defPPr>
              <a:defRPr kern="1200" smtId="4294967295"/>
            </a:defPPr>
          </a:lstStyle>
          <a:p>
            <a:pPr>
              <a:defRPr/>
            </a:pPr>
            <a:fld id="{C7BCEB2A-038C-4EFF-BE92-5E0974619DDE}" type="slidenum">
              <a:rPr lang="fr-FR" smtClean="0"/>
              <a:pPr>
                <a:defRPr/>
              </a:pPr>
              <a:t>11</a:t>
            </a:fld>
            <a:endParaRPr lang="fr-FR"/>
          </a:p>
        </p:txBody>
      </p:sp>
    </p:spTree>
    <p:extLst>
      <p:ext uri="{BB962C8B-B14F-4D97-AF65-F5344CB8AC3E}">
        <p14:creationId xmlns:p14="http://schemas.microsoft.com/office/powerpoint/2010/main" val="2020324689"/>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iapositive de titre">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3A8DF6B-D000-4424-AB64-D710AAE5C964}"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C36C45C2-5B32-4DCF-A758-BB53B393D4EB}" type="slidenum">
              <a:rPr lang="fr-FR"/>
              <a:pPr>
                <a:defRPr/>
              </a:pPr>
              <a:t>‹nº›</a:t>
            </a:fld>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En-tête de section">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4E417D23-EFA2-4C47-8DAC-47F813F27D7F}" type="datetimeFigureOut">
              <a:rPr lang="fr-FR"/>
              <a:pPr>
                <a:defRPr/>
              </a:pPr>
              <a:t>30/11/2015</a:t>
            </a:fld>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F36436C4-D2CA-41D4-A95D-1A0F0B6E6BD1}" type="slidenum">
              <a:rPr lang="fr-FR"/>
              <a:pPr>
                <a:defRPr/>
              </a:pPr>
              <a:t>‹nº›</a:t>
            </a:fld>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BD667CD-015A-49AC-A2E3-46D340CDABDA}" type="datetimeFigureOut">
              <a:rPr lang="fr-FR"/>
              <a:pPr>
                <a:defRPr/>
              </a:pPr>
              <a:t>30/11/2015</a:t>
            </a:fld>
          </a:p>
        </p:txBody>
      </p:sp>
      <p:sp>
        <p:nvSpPr>
          <p:cNvPr id="8"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9"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D3EA5D22-5403-4A7D-A841-63E5B4F896FC}" type="slidenum">
              <a:rPr lang="fr-FR"/>
              <a:pPr>
                <a:defRPr/>
              </a:pPr>
              <a:t>‹nº›</a:t>
            </a:fld>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Diapositive de titre">
    <p:spTree>
      <p:nvGrpSpPr>
        <p:cNvPr id="1" name=""/>
        <p:cNvGrpSpPr/>
        <p:nvPr/>
      </p:nvGrpSpPr>
      <p:grpSpPr>
        <a:xfrm>
          <a:off x="0" y="0"/>
          <a:ext cx="0" cy="0"/>
        </a:xfrm>
      </p:grpSpPr>
      <p:sp>
        <p:nvSpPr>
          <p:cNvPr id="2" name="Titre 1"/>
          <p:cNvSpPr>
            <a:spLocks noGrp="1"/>
          </p:cNvSpPr>
          <p:nvPr>
            <p:ph type="ctrTitle"/>
          </p:nvPr>
        </p:nvSpPr>
        <p:spPr>
          <a:xfrm>
            <a:off x="685800" y="2130425"/>
            <a:ext cx="7772400" cy="1470025"/>
          </a:xfrm>
          <a:prstGeom prst="rect">
            <a:avLst/>
          </a:prstGeom>
        </p:spPr>
        <p:txBody>
          <a:bodyPr/>
          <a:lstStyle>
            <a:defPPr>
              <a:defRPr kern="1200" smtId="4294967295"/>
            </a:defP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defPPr>
              <a:defRPr kern="1200" smtId="4294967295"/>
            </a:defPPr>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C891E97-7267-4B90-AC70-B3D6C4A349B7}"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31A5490F-43D6-4496-A131-E4F9AEA79BA9}" type="slidenum">
              <a:rPr lang="fr-FR"/>
              <a:pPr>
                <a:defRPr/>
              </a:pPr>
              <a:t>‹nº›</a:t>
            </a:fld>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EFDF162-C735-4FCB-9BD7-E8237A5626E0}"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16F34A0-4F7F-4848-9DF2-228E3BB60414}" type="slidenum">
              <a:rPr lang="fr-FR"/>
              <a:pPr>
                <a:defRPr/>
              </a:pPr>
              <a:t>‹nº›</a:t>
            </a:fld>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En-tête de section">
    <p:spTree>
      <p:nvGrpSpPr>
        <p:cNvPr id="1" name=""/>
        <p:cNvGrpSpPr/>
        <p:nvPr/>
      </p:nvGrpSpPr>
      <p:grpSpPr>
        <a:xfrm>
          <a:off x="0" y="0"/>
          <a:ext cx="0" cy="0"/>
        </a:xfrm>
      </p:grpSpPr>
      <p:sp>
        <p:nvSpPr>
          <p:cNvPr id="2" name="Titre 1"/>
          <p:cNvSpPr>
            <a:spLocks noGrp="1"/>
          </p:cNvSpPr>
          <p:nvPr>
            <p:ph type="title"/>
          </p:nvPr>
        </p:nvSpPr>
        <p:spPr>
          <a:xfrm>
            <a:off x="722313" y="4406900"/>
            <a:ext cx="7772400" cy="1362075"/>
          </a:xfrm>
          <a:prstGeom prst="rect">
            <a:avLst/>
          </a:prstGeom>
        </p:spPr>
        <p:txBody>
          <a:bodyPr anchor="t"/>
          <a:lstStyle>
            <a:defPPr>
              <a:defRPr kern="1200" smtId="4294967295"/>
            </a:defPPr>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defPPr>
              <a:defRPr kern="1200" smtId="4294967295"/>
            </a:defPPr>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6E52F10-139D-4952-A377-B7FF08224CB1}"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629D57-AEB7-4296-ABD0-C5CB0189DB2E}" type="slidenum">
              <a:rPr lang="fr-FR"/>
              <a:pPr>
                <a:defRPr/>
              </a:pPr>
              <a:t>‹nº›</a:t>
            </a:fld>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6B3C866-2730-4B54-9B91-ED466502DB0E}" type="datetimeFigureOut">
              <a:rPr lang="fr-FR"/>
              <a:pPr>
                <a:defRPr/>
              </a:pPr>
              <a:t>30/11/2015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44356867-066C-4E78-8A82-CC2B71AF4BD7}" type="slidenum">
              <a:rPr lang="fr-FR"/>
              <a:pPr>
                <a:defRPr/>
              </a:pPr>
              <a:t>‹nº›</a:t>
            </a:fld>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7EB609A-F07F-4465-BFB4-78287CAC0606}" type="datetimeFigureOut">
              <a:rPr lang="fr-FR"/>
              <a:pPr>
                <a:defRPr/>
              </a:pPr>
              <a:t>30/11/2015</a:t>
            </a:fld>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9" name="Espace réservé du numéro de diapositive 8"/>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99A08-7CC5-4E87-AE99-530AD361FF49}" type="slidenum">
              <a:rPr lang="fr-FR"/>
              <a:pPr>
                <a:defRPr/>
              </a:pPr>
              <a:t>‹nº›</a:t>
            </a:fld>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re seu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5CEEA83-6938-47E7-B37D-E31CCB4E4613}" type="datetimeFigureOut">
              <a:rPr lang="fr-FR"/>
              <a:pPr>
                <a:defRPr/>
              </a:pPr>
              <a:t>30/11/2015</a:t>
            </a:fld>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E7C8B6ED-A412-491B-AC03-CB8A5FAF05B9}" type="slidenum">
              <a:rPr lang="fr-FR"/>
              <a:pPr>
                <a:defRPr/>
              </a:pPr>
              <a:t>‹nº›</a:t>
            </a:fld>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Vide">
    <p:spTree>
      <p:nvGrpSpPr>
        <p:cNvPr id="1" name=""/>
        <p:cNvGrpSpPr/>
        <p:nvPr/>
      </p:nvGrpSpPr>
      <p:grpSpPr>
        <a:xfrm>
          <a:off x="0" y="0"/>
          <a: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162D234-23A2-43C6-AEA3-FF9C32F4C0A6}" type="datetimeFigureOut">
              <a:rPr lang="fr-FR"/>
              <a:pPr>
                <a:defRPr/>
              </a:pPr>
              <a:t>30/11/2015</a:t>
            </a:fld>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7220256-E0BE-4748-B626-158B7B203234}" type="slidenum">
              <a:rPr lang="fr-FR"/>
              <a:pPr>
                <a:defRPr/>
              </a:pPr>
              <a:t>‹nº›</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u avec légende">
    <p:spTree>
      <p:nvGrpSpPr>
        <p:cNvPr id="1" name=""/>
        <p:cNvGrpSpPr/>
        <p:nvPr/>
      </p:nvGrpSpPr>
      <p:grpSpPr>
        <a:xfrm>
          <a:off x="0" y="0"/>
          <a:ext cx="0" cy="0"/>
        </a:xfrm>
      </p:grpSpPr>
      <p:sp>
        <p:nvSpPr>
          <p:cNvPr id="2" name="Titre 1"/>
          <p:cNvSpPr>
            <a:spLocks noGrp="1"/>
          </p:cNvSpPr>
          <p:nvPr>
            <p:ph type="title"/>
          </p:nvPr>
        </p:nvSpPr>
        <p:spPr>
          <a:xfrm>
            <a:off x="457200" y="273050"/>
            <a:ext cx="3008313" cy="1162050"/>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9BA78708-BFAA-4DE0-AD29-9D0D54E73097}" type="datetimeFigureOut">
              <a:rPr lang="fr-FR"/>
              <a:pPr>
                <a:defRPr/>
              </a:pPr>
              <a:t>30/11/2015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6F5BBBA-CF90-4DAD-B69F-82EE7893F2EF}" type="slidenum">
              <a:rPr lang="fr-FR"/>
              <a:pPr>
                <a:defRPr/>
              </a:pPr>
              <a:t>‹nº›</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Image avec légende">
    <p:spTree>
      <p:nvGrpSpPr>
        <p:cNvPr id="1" name=""/>
        <p:cNvGrpSpPr/>
        <p:nvPr/>
      </p:nvGrpSpPr>
      <p:grpSpPr>
        <a:xfrm>
          <a:off x="0" y="0"/>
          <a:ext cx="0" cy="0"/>
        </a:xfrm>
      </p:grpSpPr>
      <p:sp>
        <p:nvSpPr>
          <p:cNvPr id="2" name="Titre 1"/>
          <p:cNvSpPr>
            <a:spLocks noGrp="1"/>
          </p:cNvSpPr>
          <p:nvPr>
            <p:ph type="title"/>
          </p:nvPr>
        </p:nvSpPr>
        <p:spPr>
          <a:xfrm>
            <a:off x="1792288" y="4800600"/>
            <a:ext cx="5486400" cy="566738"/>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DD53F33A-E5A5-44EC-BEFD-4BB6A8139C91}" type="datetimeFigureOut">
              <a:rPr lang="fr-FR"/>
              <a:pPr>
                <a:defRPr/>
              </a:pPr>
              <a:t>30/11/2015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A6309B4-057B-471A-8EB1-ECB4F05BDBA9}" type="slidenum">
              <a:rPr lang="fr-FR"/>
              <a:pPr>
                <a:defRPr/>
              </a:pPr>
              <a:t>‹nº›</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re et texte vertica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C80451E-C596-4285-96E2-74CDC7B485EC}"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5FD757-E6BF-41BD-8268-E025CBE93A17}" type="slidenum">
              <a:rPr lang="fr-FR"/>
              <a:pPr>
                <a:defRPr/>
              </a:pPr>
              <a:t>‹nº›</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Titre vertical et texte">
    <p:spTree>
      <p:nvGrpSpPr>
        <p:cNvPr id="1" name=""/>
        <p:cNvGrpSpPr/>
        <p:nvPr/>
      </p:nvGrpSpPr>
      <p:grpSpPr>
        <a:xfrm>
          <a:off x="0" y="0"/>
          <a: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6972C-2AA9-44DC-91D8-797F6F249D21}"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37C014-D915-4BDC-AA74-46F1B65BFE50}" type="slidenum">
              <a:rPr lang="fr-FR"/>
              <a:pPr>
                <a:defRPr/>
              </a:pPr>
              <a:t>‹nº›</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image" Target="../media/image1.gif" /><Relationship Id="rId7" Type="http://schemas.openxmlformats.org/officeDocument/2006/relationships/image" Target="../media/image2.gif" /><Relationship Id="rId8"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6.xml" /><Relationship Id="rId10" Type="http://schemas.openxmlformats.org/officeDocument/2006/relationships/slideLayout" Target="../slideLayouts/slideLayout15.xml" /><Relationship Id="rId11" Type="http://schemas.openxmlformats.org/officeDocument/2006/relationships/slideLayout" Target="../slideLayouts/slideLayout16.xml" /><Relationship Id="rId12" Type="http://schemas.openxmlformats.org/officeDocument/2006/relationships/image" Target="../media/image1.gif" /><Relationship Id="rId13" Type="http://schemas.openxmlformats.org/officeDocument/2006/relationships/theme" Target="../theme/theme2.xml"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slideLayout" Target="../slideLayouts/slideLayout11.xml" /><Relationship Id="rId7" Type="http://schemas.openxmlformats.org/officeDocument/2006/relationships/slideLayout" Target="../slideLayouts/slideLayout12.xml" /><Relationship Id="rId8" Type="http://schemas.openxmlformats.org/officeDocument/2006/relationships/slideLayout" Target="../slideLayouts/slideLayout13.xml" /><Relationship Id="rId9"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3" name="Image 2" descr="fond_carte_logoGRAND.gif"/>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Image 1" descr="fond_carte_logoGRAND_2.gif"/>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3" r:id="rId1"/>
    <p:sldLayoutId id="2147483682" r:id="rId2"/>
    <p:sldLayoutId id="2147483684" r:id="rId3"/>
    <p:sldLayoutId id="2147483681" r:id="rId4"/>
    <p:sldLayoutId id="2147483680" r:id="rId5"/>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4" name="Image 3" descr="fond_carte_logoGRAND.gif"/>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image3.jpeg" /><Relationship Id="rId4"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7.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8.png" /><Relationship Id="rId4" Type="http://schemas.openxmlformats.org/officeDocument/2006/relationships/image" Target="../media/image9.jpeg" /><Relationship Id="rId5" Type="http://schemas.openxmlformats.org/officeDocument/2006/relationships/image" Target="../media/image10.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itre 1"/>
          <p:cNvSpPr txBox="1"/>
          <p:nvPr/>
        </p:nvSpPr>
        <p:spPr>
          <a:xfrm>
            <a:off x="736600" y="2733675"/>
            <a:ext cx="6052389" cy="1470025"/>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en-GB" sz="2400" b="1" smtClean="0">
                <a:latin typeface="Verdana" pitchFamily="34" charset="0"/>
              </a:rPr>
              <a:t>Public</a:t>
            </a:r>
            <a:r>
              <a:rPr lang="pt-PT" sz="2400" b="1" smtClean="0">
                <a:latin typeface="Verdana" pitchFamily="34" charset="0"/>
              </a:rPr>
              <a:t> Health </a:t>
            </a:r>
            <a:r>
              <a:rPr lang="en-GB" sz="2400" b="1" smtClean="0">
                <a:latin typeface="Verdana" pitchFamily="34" charset="0"/>
              </a:rPr>
              <a:t>Initiatives</a:t>
            </a:r>
            <a:r>
              <a:rPr lang="pt-PT" sz="2400" b="1" smtClean="0">
                <a:latin typeface="Verdana" pitchFamily="34" charset="0"/>
              </a:rPr>
              <a:t>, PT06</a:t>
            </a:r>
          </a:p>
          <a:p>
            <a:r>
              <a:rPr lang="en-GB" sz="2400" b="1" smtClean="0">
                <a:latin typeface="Verdana" pitchFamily="34" charset="0"/>
              </a:rPr>
              <a:t>Portugal</a:t>
            </a:r>
            <a:endParaRPr lang="en-GB" sz="2400" b="1">
              <a:latin typeface="Verdana" pitchFamily="34" charset="0"/>
            </a:endParaRPr>
          </a:p>
        </p:txBody>
      </p:sp>
      <p:sp>
        <p:nvSpPr>
          <p:cNvPr id="2" name="Titre 1"/>
          <p:cNvSpPr txBox="1"/>
          <p:nvPr/>
        </p:nvSpPr>
        <p:spPr>
          <a:xfrm>
            <a:off x="736600" y="4622800"/>
            <a:ext cx="8191740" cy="954088"/>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fr-FR" smtClean="0">
                <a:latin typeface="Verdana" pitchFamily="34" charset="0"/>
              </a:rPr>
              <a:t>Isabel Oliveira and Joana Almeida, ACSS, IP</a:t>
            </a:r>
          </a:p>
          <a:p>
            <a:r>
              <a:rPr lang="cs-CZ" smtClean="0">
                <a:solidFill>
                  <a:schemeClr val="tx1">
                    <a:lumMod val="75000"/>
                    <a:lumOff val="25000"/>
                  </a:schemeClr>
                </a:solidFill>
                <a:latin typeface="Verdana" pitchFamily="34" charset="0"/>
              </a:rPr>
              <a:t>Overview of the programmes, </a:t>
            </a:r>
            <a:r>
              <a:rPr lang="pt-PT" smtClean="0">
                <a:solidFill>
                  <a:schemeClr val="tx1">
                    <a:lumMod val="75000"/>
                    <a:lumOff val="25000"/>
                  </a:schemeClr>
                </a:solidFill>
                <a:latin typeface="Verdana" pitchFamily="34" charset="0"/>
              </a:rPr>
              <a:t>EEA </a:t>
            </a:r>
            <a:r>
              <a:rPr lang="cs-CZ" smtClean="0">
                <a:solidFill>
                  <a:schemeClr val="tx1">
                    <a:lumMod val="75000"/>
                    <a:lumOff val="25000"/>
                  </a:schemeClr>
                </a:solidFill>
                <a:latin typeface="Verdana" pitchFamily="34" charset="0"/>
              </a:rPr>
              <a:t>Grants 2009-2014</a:t>
            </a:r>
            <a:endParaRPr lang="fr-FR">
              <a:solidFill>
                <a:schemeClr val="tx1">
                  <a:lumMod val="75000"/>
                  <a:lumOff val="25000"/>
                </a:schemeClr>
              </a:solidFill>
              <a:latin typeface="Verdana" pitchFamily="34" charset="0"/>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56906" y="2379796"/>
            <a:ext cx="7595057" cy="3693319"/>
          </a:xfrm>
          <a:prstGeom prst="rect">
            <a:avLst/>
          </a:prstGeom>
          <a:noFill/>
          <a:ln w="9525">
            <a:noFill/>
            <a:miter lim="800000"/>
          </a:ln>
        </p:spPr>
        <p:txBody>
          <a:bodyPr wrap="square">
            <a:spAutoFit/>
          </a:bodyPr>
          <a:lstStyle>
            <a:defPPr>
              <a:defRPr kern="1200" smtId="4294967295"/>
            </a:defPPr>
          </a:lstStyle>
          <a:p>
            <a:pPr algn="just"/>
            <a:r>
              <a:rPr lang="cs-CZ"/>
              <a:t>The PT06 first call took place between the </a:t>
            </a:r>
            <a:r>
              <a:rPr lang="en-US" smtClean="0"/>
              <a:t>21</a:t>
            </a:r>
            <a:r>
              <a:rPr lang="en-US" baseline="30000" smtClean="0"/>
              <a:t>st</a:t>
            </a:r>
            <a:r>
              <a:rPr lang="pt-PT" smtClean="0"/>
              <a:t> </a:t>
            </a:r>
            <a:r>
              <a:rPr lang="en-US" smtClean="0"/>
              <a:t>February</a:t>
            </a:r>
            <a:r>
              <a:rPr lang="cs-CZ" smtClean="0"/>
              <a:t> </a:t>
            </a:r>
            <a:r>
              <a:rPr lang="pt-PT" smtClean="0"/>
              <a:t>2014 </a:t>
            </a:r>
            <a:r>
              <a:rPr lang="cs-CZ" smtClean="0"/>
              <a:t>and </a:t>
            </a:r>
            <a:r>
              <a:rPr lang="cs-CZ"/>
              <a:t>the </a:t>
            </a:r>
            <a:r>
              <a:rPr lang="cs-CZ" smtClean="0"/>
              <a:t>30</a:t>
            </a:r>
            <a:r>
              <a:rPr lang="en-US" baseline="30000" smtClean="0"/>
              <a:t>th</a:t>
            </a:r>
            <a:r>
              <a:rPr lang="en-US" smtClean="0"/>
              <a:t> </a:t>
            </a:r>
            <a:r>
              <a:rPr lang="cs-CZ" smtClean="0"/>
              <a:t> </a:t>
            </a:r>
            <a:r>
              <a:rPr lang="cs-CZ"/>
              <a:t>of April 2014 </a:t>
            </a:r>
            <a:r>
              <a:rPr lang="pt-PT" smtClean="0"/>
              <a:t>(</a:t>
            </a:r>
            <a:r>
              <a:rPr lang="en-US" smtClean="0"/>
              <a:t>until</a:t>
            </a:r>
            <a:r>
              <a:rPr lang="pt-PT" smtClean="0"/>
              <a:t> </a:t>
            </a:r>
            <a:r>
              <a:rPr lang="cs-CZ" smtClean="0"/>
              <a:t>11 am</a:t>
            </a:r>
            <a:r>
              <a:rPr lang="pt-PT" smtClean="0"/>
              <a:t>, L</a:t>
            </a:r>
            <a:r>
              <a:rPr lang="cs-CZ" smtClean="0"/>
              <a:t>isbon </a:t>
            </a:r>
            <a:r>
              <a:rPr lang="cs-CZ"/>
              <a:t>time). There were </a:t>
            </a:r>
            <a:r>
              <a:rPr lang="pt-PT" smtClean="0"/>
              <a:t>104</a:t>
            </a:r>
            <a:r>
              <a:rPr lang="cs-CZ" smtClean="0"/>
              <a:t> </a:t>
            </a:r>
            <a:r>
              <a:rPr lang="cs-CZ"/>
              <a:t>applications submitted electronically. </a:t>
            </a:r>
            <a:endParaRPr lang="pt-PT"/>
          </a:p>
          <a:p>
            <a:pPr algn="just"/>
            <a:endParaRPr lang="pt-PT" smtClean="0"/>
          </a:p>
          <a:p>
            <a:pPr algn="just"/>
            <a:r>
              <a:rPr lang="cs-CZ" smtClean="0"/>
              <a:t>The </a:t>
            </a:r>
            <a:r>
              <a:rPr lang="cs-CZ"/>
              <a:t>extension for the period of submission took place between the </a:t>
            </a:r>
            <a:r>
              <a:rPr lang="en-GB" smtClean="0"/>
              <a:t>3</a:t>
            </a:r>
            <a:r>
              <a:rPr lang="en-GB" baseline="30000" smtClean="0"/>
              <a:t>rd</a:t>
            </a:r>
            <a:r>
              <a:rPr lang="en-GB" smtClean="0"/>
              <a:t> </a:t>
            </a:r>
            <a:r>
              <a:rPr lang="cs-CZ" smtClean="0"/>
              <a:t>and </a:t>
            </a:r>
            <a:r>
              <a:rPr lang="en-GB" smtClean="0"/>
              <a:t>21</a:t>
            </a:r>
            <a:r>
              <a:rPr lang="en-GB" baseline="30000" smtClean="0"/>
              <a:t>st</a:t>
            </a:r>
            <a:r>
              <a:rPr lang="cs-CZ" smtClean="0"/>
              <a:t> </a:t>
            </a:r>
            <a:r>
              <a:rPr lang="cs-CZ"/>
              <a:t>of november 2014 with </a:t>
            </a:r>
            <a:r>
              <a:rPr lang="pt-PT" smtClean="0"/>
              <a:t>67</a:t>
            </a:r>
            <a:r>
              <a:rPr lang="cs-CZ" smtClean="0"/>
              <a:t> </a:t>
            </a:r>
            <a:r>
              <a:rPr lang="cs-CZ"/>
              <a:t>applications</a:t>
            </a:r>
            <a:r>
              <a:rPr lang="cs-CZ" smtClean="0"/>
              <a:t>.</a:t>
            </a:r>
            <a:r>
              <a:rPr lang="pt-PT" smtClean="0"/>
              <a:t> </a:t>
            </a:r>
            <a:r>
              <a:rPr lang="en-GB" smtClean="0"/>
              <a:t>Submitted</a:t>
            </a:r>
            <a:r>
              <a:rPr lang="pt-PT" smtClean="0"/>
              <a:t> in </a:t>
            </a:r>
            <a:r>
              <a:rPr lang="en-US" smtClean="0"/>
              <a:t>paper</a:t>
            </a:r>
            <a:r>
              <a:rPr lang="pt-PT" smtClean="0"/>
              <a:t>.</a:t>
            </a:r>
          </a:p>
          <a:p>
            <a:pPr algn="just"/>
            <a:endParaRPr lang="pt-PT" smtClean="0"/>
          </a:p>
          <a:p>
            <a:pPr algn="just"/>
            <a:r>
              <a:rPr lang="pt-PT" smtClean="0"/>
              <a:t>T</a:t>
            </a:r>
            <a:r>
              <a:rPr lang="cs-CZ" smtClean="0"/>
              <a:t>he </a:t>
            </a:r>
            <a:r>
              <a:rPr lang="cs-CZ"/>
              <a:t>applicants were incentivated to establish partnerships with public or private entities,</a:t>
            </a:r>
            <a:r>
              <a:rPr lang="pt-PT"/>
              <a:t> </a:t>
            </a:r>
            <a:r>
              <a:rPr lang="cs-CZ"/>
              <a:t>proit or non profit, non governenmetnal or </a:t>
            </a:r>
            <a:r>
              <a:rPr lang="en-GB" smtClean="0"/>
              <a:t>governmental</a:t>
            </a:r>
            <a:r>
              <a:rPr lang="cs-CZ" smtClean="0"/>
              <a:t>, </a:t>
            </a:r>
            <a:r>
              <a:rPr lang="cs-CZ"/>
              <a:t>headed in Portugal or in the</a:t>
            </a:r>
            <a:r>
              <a:rPr lang="pt-PT"/>
              <a:t> </a:t>
            </a:r>
            <a:r>
              <a:rPr lang="cs-CZ"/>
              <a:t>beneficiary states and the donor countries. </a:t>
            </a:r>
            <a:endParaRPr lang="pt-PT" smtClean="0"/>
          </a:p>
          <a:p>
            <a:pPr algn="just"/>
            <a:endParaRPr lang="pt-PT" smtClean="0"/>
          </a:p>
          <a:p>
            <a:endParaRPr lang="pt-PT" smtClean="0"/>
          </a:p>
          <a:p>
            <a:endParaRPr lang="pt-PT"/>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r>
              <a:rPr lang="cs-CZ" sz="2400" b="1" smtClean="0">
                <a:latin typeface="Verdana" pitchFamily="34" charset="0"/>
                <a:ea typeface="Verdana" panose="020b0604030504040204" pitchFamily="34" charset="0"/>
                <a:cs typeface="Verdana" panose="020b0604030504040204" pitchFamily="34" charset="0"/>
              </a:rPr>
              <a:t>Selection procedure</a:t>
            </a:r>
            <a:endParaRPr lang="en-US" sz="2400" b="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15867842"/>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116958" y="1777953"/>
            <a:ext cx="8769867" cy="4278094"/>
          </a:xfrm>
          <a:prstGeom prst="rect">
            <a:avLst/>
          </a:prstGeom>
          <a:noFill/>
          <a:ln w="9525">
            <a:noFill/>
            <a:miter lim="800000"/>
          </a:ln>
        </p:spPr>
        <p:txBody>
          <a:bodyPr wrap="square">
            <a:spAutoFit/>
          </a:bodyPr>
          <a:lstStyle>
            <a:defPPr>
              <a:defRPr kern="1200" smtId="4294967295"/>
            </a:defPPr>
          </a:lstStyle>
          <a:p>
            <a:pPr marL="3028950" lvl="6" indent="-285750">
              <a:buFont typeface="Wingdings" panose="05000000000000000000" pitchFamily="2" charset="2"/>
              <a:buChar char="Ø"/>
            </a:pPr>
            <a:r>
              <a:rPr lang="en-GB"/>
              <a:t>171 applications </a:t>
            </a:r>
            <a:r>
              <a:rPr lang="en-GB" smtClean="0"/>
              <a:t>submitted</a:t>
            </a:r>
            <a:endParaRPr lang="pt-PT" sz="1400"/>
          </a:p>
          <a:p>
            <a:pPr marL="742950" lvl="1" indent="-285750">
              <a:buFont typeface="Wingdings" panose="05000000000000000000" pitchFamily="2" charset="2"/>
              <a:buChar char="ü"/>
            </a:pPr>
            <a:r>
              <a:rPr lang="en-GB" smtClean="0"/>
              <a:t>				            101 </a:t>
            </a:r>
            <a:r>
              <a:rPr lang="en-GB"/>
              <a:t>applications </a:t>
            </a:r>
            <a:r>
              <a:rPr lang="en-GB" smtClean="0"/>
              <a:t>made it to the Selection Committe:</a:t>
            </a:r>
            <a:endParaRPr lang="pt-PT" sz="1400"/>
          </a:p>
          <a:p>
            <a:pPr marL="3028950" lvl="6" indent="-285750">
              <a:buFont typeface="Arial" panose="020b0604020202020204" pitchFamily="34" charset="0"/>
              <a:buChar char="•"/>
            </a:pPr>
            <a:r>
              <a:rPr lang="en-GB" smtClean="0"/>
              <a:t>54 in </a:t>
            </a:r>
            <a:r>
              <a:rPr lang="en-US" smtClean="0"/>
              <a:t>Mental Health</a:t>
            </a:r>
          </a:p>
          <a:p>
            <a:pPr marL="3028950" lvl="6" indent="-285750">
              <a:buFont typeface="Arial" panose="020b0604020202020204" pitchFamily="34" charset="0"/>
              <a:buChar char="•"/>
            </a:pPr>
            <a:r>
              <a:rPr lang="en-GB" smtClean="0"/>
              <a:t>28 in </a:t>
            </a:r>
            <a:r>
              <a:rPr lang="en-US" smtClean="0"/>
              <a:t>Nutrition</a:t>
            </a:r>
            <a:endParaRPr lang="en-US"/>
          </a:p>
          <a:p>
            <a:pPr marL="3028950" lvl="6" indent="-285750">
              <a:buFont typeface="Arial" panose="020b0604020202020204" pitchFamily="34" charset="0"/>
              <a:buChar char="•"/>
            </a:pPr>
            <a:r>
              <a:rPr lang="en-GB" smtClean="0"/>
              <a:t>12 in </a:t>
            </a:r>
            <a:r>
              <a:rPr lang="en-US" smtClean="0"/>
              <a:t>Communicable </a:t>
            </a:r>
            <a:r>
              <a:rPr lang="en-US"/>
              <a:t>Diseases </a:t>
            </a:r>
            <a:endParaRPr lang="en-US" smtClean="0"/>
          </a:p>
          <a:p>
            <a:pPr marL="3028950" lvl="6" indent="-285750">
              <a:buFont typeface="Arial" panose="020b0604020202020204" pitchFamily="34" charset="0"/>
              <a:buChar char="•"/>
            </a:pPr>
            <a:r>
              <a:rPr lang="en-GB"/>
              <a:t>7 </a:t>
            </a:r>
            <a:r>
              <a:rPr lang="en-GB" smtClean="0"/>
              <a:t>in the </a:t>
            </a:r>
            <a:r>
              <a:rPr lang="en-US" smtClean="0"/>
              <a:t>Health </a:t>
            </a:r>
            <a:r>
              <a:rPr lang="en-US"/>
              <a:t>Information Systems</a:t>
            </a:r>
            <a:endParaRPr lang="pt-PT"/>
          </a:p>
          <a:p>
            <a:pPr marL="0" lvl="1"/>
            <a:endParaRPr lang="en-US" sz="2000"/>
          </a:p>
          <a:p>
            <a:pPr marL="342900" lvl="1" indent="-342900">
              <a:buFont typeface="Wingdings" panose="05000000000000000000" pitchFamily="2" charset="2"/>
              <a:buChar char="Ø"/>
            </a:pPr>
            <a:r>
              <a:rPr lang="en-US" smtClean="0"/>
              <a:t>1 Pre-Defined Project in Health Information Systems</a:t>
            </a:r>
          </a:p>
          <a:p>
            <a:pPr marL="342900" indent="-342900">
              <a:buFont typeface="Wingdings" panose="05000000000000000000" pitchFamily="2" charset="2"/>
              <a:buChar char="Ø"/>
            </a:pPr>
            <a:r>
              <a:rPr lang="en-US" smtClean="0"/>
              <a:t>26 Projects financed:</a:t>
            </a:r>
          </a:p>
          <a:p>
            <a:pPr marL="800100" lvl="1" indent="-342900">
              <a:buFont typeface="Wingdings" panose="05000000000000000000" pitchFamily="2" charset="2"/>
              <a:buChar char="ü"/>
            </a:pPr>
            <a:r>
              <a:rPr lang="en-US" smtClean="0"/>
              <a:t>10 in Mental Health</a:t>
            </a:r>
          </a:p>
          <a:p>
            <a:pPr marL="800100" lvl="1" indent="-342900">
              <a:buFont typeface="Wingdings" panose="05000000000000000000" pitchFamily="2" charset="2"/>
              <a:buChar char="ü"/>
            </a:pPr>
            <a:r>
              <a:rPr lang="en-US" smtClean="0"/>
              <a:t>7 in Nutrition</a:t>
            </a:r>
          </a:p>
          <a:p>
            <a:pPr marL="800100" lvl="1" indent="-342900">
              <a:buFont typeface="Wingdings" panose="05000000000000000000" pitchFamily="2" charset="2"/>
              <a:buChar char="ü"/>
            </a:pPr>
            <a:r>
              <a:rPr lang="en-US" smtClean="0"/>
              <a:t>6 in Communicable Diseases </a:t>
            </a:r>
          </a:p>
          <a:p>
            <a:pPr marL="800100" lvl="1" indent="-342900">
              <a:buFont typeface="Wingdings" panose="05000000000000000000" pitchFamily="2" charset="2"/>
              <a:buChar char="ü"/>
            </a:pPr>
            <a:r>
              <a:rPr lang="pt-PT" smtClean="0"/>
              <a:t>3 in </a:t>
            </a:r>
            <a:r>
              <a:rPr lang="en-US" smtClean="0"/>
              <a:t>Health </a:t>
            </a:r>
            <a:r>
              <a:rPr lang="en-US"/>
              <a:t>Information </a:t>
            </a:r>
            <a:r>
              <a:rPr lang="en-US" smtClean="0"/>
              <a:t>Systems</a:t>
            </a:r>
            <a:endParaRPr lang="en-US"/>
          </a:p>
          <a:p>
            <a:endParaRPr lang="en-GB" smtClean="0">
              <a:solidFill>
                <a:schemeClr val="accent5">
                  <a:lumMod val="75000"/>
                </a:schemeClr>
              </a:solidFill>
            </a:endParaRPr>
          </a:p>
          <a:p>
            <a:endParaRPr lang="en-GB">
              <a:solidFill>
                <a:schemeClr val="accent5">
                  <a:lumMod val="75000"/>
                </a:schemeClr>
              </a:solidFill>
            </a:endParaRPr>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r>
              <a:rPr lang="cs-CZ" sz="2400" b="1" smtClean="0">
                <a:latin typeface="Verdana" pitchFamily="34" charset="0"/>
                <a:ea typeface="Verdana" panose="020b0604030504040204" pitchFamily="34" charset="0"/>
                <a:cs typeface="Verdana" panose="020b0604030504040204" pitchFamily="34" charset="0"/>
              </a:rPr>
              <a:t>Selection procedure</a:t>
            </a:r>
            <a:endParaRPr lang="en-US" sz="2400" b="1">
              <a:latin typeface="Verdana" pitchFamily="34" charset="0"/>
              <a:ea typeface="Verdana" panose="020b0604030504040204" pitchFamily="34" charset="0"/>
              <a:cs typeface="Verdana" panose="020b0604030504040204" pitchFamily="34" charset="0"/>
            </a:endParaRPr>
          </a:p>
        </p:txBody>
      </p:sp>
      <p:pic>
        <p:nvPicPr>
          <p:cNvPr id="2053" name="Picture 5" descr="https://scontent.flis1-1.fna.fbcdn.net/hphotos-xfa1/v/t1.0-9/11266242_725308854244458_514889420743749468_n.jpg?oh=14cc2951f325eb838fdf7b122ab3d148&amp;oe=56F666F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6958" y="1751200"/>
            <a:ext cx="2644108" cy="198308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r="3946" b="5638"/>
          <a:stretch>
            <a:fillRect/>
          </a:stretch>
        </p:blipFill>
        <p:spPr bwMode="auto">
          <a:xfrm>
            <a:off x="4230164" y="4054414"/>
            <a:ext cx="4656662" cy="2803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8483637"/>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398" y="2595479"/>
            <a:ext cx="7625550" cy="2893100"/>
          </a:xfrm>
          <a:prstGeom prst="rect">
            <a:avLst/>
          </a:prstGeom>
          <a:noFill/>
          <a:ln w="9525">
            <a:noFill/>
            <a:miter lim="800000"/>
          </a:ln>
        </p:spPr>
        <p:txBody>
          <a:bodyPr wrap="square">
            <a:spAutoFit/>
          </a:bodyPr>
          <a:lstStyle>
            <a:defPPr>
              <a:defRPr kern="1200" smtId="4294967295"/>
            </a:defPPr>
          </a:lstStyle>
          <a:p>
            <a:pPr algn="just"/>
            <a:r>
              <a:rPr lang="en-US" sz="1400" b="1" u="sng"/>
              <a:t>FUNDS FOR BILATERAL RELATIONS </a:t>
            </a:r>
            <a:endParaRPr lang="pt-PT" sz="1400"/>
          </a:p>
          <a:p>
            <a:pPr algn="just"/>
            <a:r>
              <a:rPr lang="en-US" sz="1400" b="1" smtClean="0"/>
              <a:t>Available Fund: </a:t>
            </a:r>
            <a:r>
              <a:rPr lang="pt-PT" sz="1400" smtClean="0"/>
              <a:t> </a:t>
            </a:r>
            <a:r>
              <a:rPr lang="en-US" sz="1400" smtClean="0"/>
              <a:t>€</a:t>
            </a:r>
            <a:r>
              <a:rPr lang="en-US" sz="1400"/>
              <a:t>176.471, to be allocated in the 2015-2016 period.</a:t>
            </a:r>
            <a:endParaRPr lang="pt-PT" sz="1400"/>
          </a:p>
          <a:p>
            <a:pPr algn="just"/>
            <a:r>
              <a:rPr lang="en-US" sz="1400" b="1" smtClean="0"/>
              <a:t>Timeline for Submission of Proposals - 1</a:t>
            </a:r>
            <a:r>
              <a:rPr lang="en-US" sz="1400" b="1" baseline="30000" smtClean="0"/>
              <a:t>st</a:t>
            </a:r>
            <a:r>
              <a:rPr lang="en-US" sz="1400" b="1" smtClean="0"/>
              <a:t> Call: </a:t>
            </a:r>
            <a:r>
              <a:rPr lang="pt-PT" sz="1400" smtClean="0"/>
              <a:t>9 - 22 </a:t>
            </a:r>
            <a:r>
              <a:rPr lang="en-US" sz="1400" smtClean="0"/>
              <a:t>June</a:t>
            </a:r>
            <a:r>
              <a:rPr lang="pt-PT" sz="1400" smtClean="0"/>
              <a:t> </a:t>
            </a:r>
            <a:r>
              <a:rPr lang="pt-PT" sz="1400"/>
              <a:t>2015</a:t>
            </a:r>
            <a:r>
              <a:rPr lang="en-GB" sz="1400" smtClean="0">
                <a:solidFill>
                  <a:schemeClr val="accent5">
                    <a:lumMod val="75000"/>
                  </a:schemeClr>
                </a:solidFill>
              </a:rPr>
              <a:t>.</a:t>
            </a:r>
            <a:endParaRPr lang="pt-PT" sz="1400" smtClean="0">
              <a:solidFill>
                <a:schemeClr val="accent5">
                  <a:lumMod val="75000"/>
                </a:schemeClr>
              </a:solidFill>
            </a:endParaRPr>
          </a:p>
          <a:p>
            <a:pPr algn="just"/>
            <a:r>
              <a:rPr lang="en-GB" sz="1400" smtClean="0"/>
              <a:t>The </a:t>
            </a:r>
            <a:r>
              <a:rPr lang="en-GB" sz="1400"/>
              <a:t>Funds for Bilateral Relations (FBR) granted 9 projects (from 9 applicants)</a:t>
            </a:r>
            <a:endParaRPr lang="pt-PT" sz="1400" smtClean="0"/>
          </a:p>
          <a:p>
            <a:pPr algn="just"/>
            <a:endParaRPr lang="en-US" sz="1400" b="1" smtClean="0"/>
          </a:p>
          <a:p>
            <a:pPr algn="just"/>
            <a:endParaRPr lang="en-US" sz="1400" b="1" smtClean="0"/>
          </a:p>
          <a:p>
            <a:pPr algn="just"/>
            <a:r>
              <a:rPr lang="pt-PT" sz="1400" b="1" u="sng" smtClean="0"/>
              <a:t>EXTENSION PERIOD FOR ELEGIBILITY</a:t>
            </a:r>
            <a:endParaRPr lang="pt-PT" sz="1400"/>
          </a:p>
          <a:p>
            <a:pPr algn="just"/>
            <a:r>
              <a:rPr lang="en-GB" sz="1400" smtClean="0"/>
              <a:t>The </a:t>
            </a:r>
            <a:r>
              <a:rPr lang="en-GB" sz="1400"/>
              <a:t>extension period for eligibility of funds </a:t>
            </a:r>
            <a:r>
              <a:rPr lang="en-GB" sz="1400" smtClean="0"/>
              <a:t>had 18 applications</a:t>
            </a:r>
            <a:endParaRPr lang="en-GB" sz="1400" u="sng" smtClean="0"/>
          </a:p>
          <a:p>
            <a:pPr algn="just"/>
            <a:endParaRPr lang="en-GB" sz="1400" smtClean="0"/>
          </a:p>
          <a:p>
            <a:pPr algn="just"/>
            <a:endParaRPr lang="en-GB" sz="1400"/>
          </a:p>
          <a:p>
            <a:pPr algn="just"/>
            <a:endParaRPr lang="en-GB" sz="1400" smtClean="0"/>
          </a:p>
          <a:p>
            <a:pPr algn="just"/>
            <a:r>
              <a:rPr lang="en-GB" sz="1400" smtClean="0"/>
              <a:t>6 projects selected with both, FBR and the extension Period request.</a:t>
            </a:r>
          </a:p>
          <a:p>
            <a:pPr marL="285750" indent="-285750" algn="just">
              <a:buFontTx/>
              <a:buChar char="-"/>
            </a:pPr>
            <a:endParaRPr lang="pt-PT" sz="1400"/>
          </a:p>
        </p:txBody>
      </p:sp>
      <p:sp>
        <p:nvSpPr>
          <p:cNvPr id="3" name="ZoneTexte 8"/>
          <p:cNvSpPr txBox="1">
            <a:spLocks noChangeArrowheads="1"/>
          </p:cNvSpPr>
          <p:nvPr/>
        </p:nvSpPr>
        <p:spPr bwMode="auto">
          <a:xfrm>
            <a:off x="914398" y="418306"/>
            <a:ext cx="5305245" cy="1015663"/>
          </a:xfrm>
          <a:prstGeom prst="rect">
            <a:avLst/>
          </a:prstGeom>
          <a:noFill/>
          <a:ln w="9525">
            <a:noFill/>
            <a:miter lim="800000"/>
          </a:ln>
        </p:spPr>
        <p:txBody>
          <a:bodyPr wrap="square" rIns="0">
            <a:spAutoFit/>
          </a:bodyPr>
          <a:lstStyle>
            <a:defPPr>
              <a:defRPr kern="1200" smtId="4294967295"/>
            </a:defPPr>
          </a:lstStyle>
          <a:p>
            <a:pPr marL="342900" indent="-342900">
              <a:buFont typeface="Arial" charset="0"/>
              <a:buNone/>
            </a:pPr>
            <a:r>
              <a:rPr lang="en-US" sz="2000" b="1">
                <a:latin typeface="Verdana" pitchFamily="34" charset="0"/>
                <a:ea typeface="Verdana" panose="020b0604030504040204" pitchFamily="34" charset="0"/>
                <a:cs typeface="Verdana" panose="020b0604030504040204" pitchFamily="34" charset="0"/>
              </a:rPr>
              <a:t>Specific selection criteria</a:t>
            </a:r>
          </a:p>
          <a:p>
            <a:pPr marL="342900" indent="-342900"/>
            <a:r>
              <a:rPr lang="en-US" sz="2000" b="1">
                <a:latin typeface="Verdana" pitchFamily="34" charset="0"/>
                <a:ea typeface="Verdana" panose="020b0604030504040204" pitchFamily="34" charset="0"/>
                <a:cs typeface="Verdana" panose="020b0604030504040204" pitchFamily="34" charset="0"/>
              </a:rPr>
              <a:t>(in the area of </a:t>
            </a:r>
            <a:r>
              <a:rPr lang="cs-CZ" sz="2000" b="1" smtClean="0">
                <a:latin typeface="Verdana" pitchFamily="34" charset="0"/>
                <a:ea typeface="Verdana" panose="020b0604030504040204" pitchFamily="34" charset="0"/>
                <a:cs typeface="Verdana" panose="020b0604030504040204" pitchFamily="34" charset="0"/>
              </a:rPr>
              <a:t>public </a:t>
            </a:r>
            <a:r>
              <a:rPr lang="en-US" sz="2000" b="1" smtClean="0">
                <a:latin typeface="Verdana" pitchFamily="34" charset="0"/>
                <a:ea typeface="Verdana" panose="020b0604030504040204" pitchFamily="34" charset="0"/>
                <a:cs typeface="Verdana" panose="020b0604030504040204" pitchFamily="34" charset="0"/>
              </a:rPr>
              <a:t>health</a:t>
            </a:r>
          </a:p>
          <a:p>
            <a:pPr marL="342900" indent="-342900"/>
            <a:r>
              <a:rPr lang="en-US" sz="2000" b="1" smtClean="0">
                <a:latin typeface="Verdana" pitchFamily="34" charset="0"/>
                <a:ea typeface="Verdana" panose="020b0604030504040204" pitchFamily="34" charset="0"/>
                <a:cs typeface="Verdana" panose="020b0604030504040204" pitchFamily="34" charset="0"/>
              </a:rPr>
              <a:t>initiatives)</a:t>
            </a:r>
            <a:endParaRPr lang="en-US" sz="1600" b="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71244691"/>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ZoneTexte 8"/>
          <p:cNvSpPr txBox="1">
            <a:spLocks noChangeArrowheads="1"/>
          </p:cNvSpPr>
          <p:nvPr/>
        </p:nvSpPr>
        <p:spPr bwMode="auto">
          <a:xfrm>
            <a:off x="339642" y="159514"/>
            <a:ext cx="5305245" cy="1015663"/>
          </a:xfrm>
          <a:prstGeom prst="rect">
            <a:avLst/>
          </a:prstGeom>
          <a:noFill/>
          <a:ln w="9525">
            <a:noFill/>
            <a:miter lim="800000"/>
          </a:ln>
        </p:spPr>
        <p:txBody>
          <a:bodyPr wrap="square" rIns="0">
            <a:spAutoFit/>
          </a:bodyPr>
          <a:lstStyle>
            <a:defPPr>
              <a:defRPr kern="1200" smtId="4294967295"/>
            </a:defPPr>
          </a:lstStyle>
          <a:p>
            <a:pPr marL="342900" indent="-342900">
              <a:buFont typeface="Arial" charset="0"/>
              <a:buNone/>
            </a:pPr>
            <a:r>
              <a:rPr lang="pt-PT" sz="2000" b="1" smtClean="0">
                <a:latin typeface="Verdana" pitchFamily="34" charset="0"/>
                <a:ea typeface="Verdana" panose="020b0604030504040204" pitchFamily="34" charset="0"/>
                <a:cs typeface="Verdana" panose="020b0604030504040204" pitchFamily="34" charset="0"/>
              </a:rPr>
              <a:t>Projects funded</a:t>
            </a:r>
          </a:p>
          <a:p>
            <a:pPr marL="342900" indent="-342900">
              <a:buFont typeface="Arial" charset="0"/>
              <a:buNone/>
            </a:pPr>
            <a:r>
              <a:rPr lang="pt-PT" sz="2000" smtClean="0">
                <a:latin typeface="Verdana" pitchFamily="34" charset="0"/>
                <a:ea typeface="Verdana" panose="020b0604030504040204" pitchFamily="34" charset="0"/>
                <a:cs typeface="Verdana" panose="020b0604030504040204" pitchFamily="34" charset="0"/>
              </a:rPr>
              <a:t>+ FBR</a:t>
            </a:r>
          </a:p>
          <a:p>
            <a:pPr marL="342900" indent="-342900">
              <a:buFont typeface="Arial" charset="0"/>
              <a:buNone/>
            </a:pPr>
            <a:r>
              <a:rPr lang="pt-PT" sz="2000" smtClean="0">
                <a:latin typeface="Verdana" pitchFamily="34" charset="0"/>
                <a:ea typeface="Verdana" panose="020b0604030504040204" pitchFamily="34" charset="0"/>
                <a:cs typeface="Verdana" panose="020b0604030504040204" pitchFamily="34" charset="0"/>
              </a:rPr>
              <a:t>+ Extension period</a:t>
            </a:r>
            <a:endParaRPr lang="en-US" sz="1600">
              <a:latin typeface="Verdana" pitchFamily="34" charset="0"/>
              <a:ea typeface="Verdana" panose="020b0604030504040204" pitchFamily="34" charset="0"/>
              <a:cs typeface="Verdana" panose="020b0604030504040204" pitchFamily="34" charset="0"/>
            </a:endParaRPr>
          </a:p>
        </p:txBody>
      </p:sp>
      <p:graphicFrame>
        <p:nvGraphicFramePr>
          <p:cNvPr id="4" name="Tabela 3"/>
          <p:cNvGraphicFramePr>
            <a:graphicFrameLocks noGrp="1"/>
          </p:cNvGraphicFramePr>
          <p:nvPr>
            <p:extLst>
              <p:ext uri="{D42A27DB-BD31-4B8C-83A1-F6EECF244321}">
                <p14:modId xmlns:p14="http://schemas.microsoft.com/office/powerpoint/2010/main" val="4189617946"/>
              </p:ext>
            </p:extLst>
          </p:nvPr>
        </p:nvGraphicFramePr>
        <p:xfrm>
          <a:off x="339642" y="1804285"/>
          <a:ext cx="7173966" cy="4810372"/>
        </p:xfrm>
        <a:graphic>
          <a:graphicData uri="http://schemas.openxmlformats.org/drawingml/2006/table">
            <a:tbl>
              <a:tblPr>
                <a:tableStyleId>{5C22544A-7EE6-4342-B048-85BDC9FD1C3A}</a:tableStyleId>
              </a:tblPr>
              <a:tblGrid>
                <a:gridCol w="480092"/>
                <a:gridCol w="3336996"/>
                <a:gridCol w="1062251"/>
                <a:gridCol w="1207698"/>
                <a:gridCol w="1086929"/>
              </a:tblGrid>
              <a:tr h="224911">
                <a:tc>
                  <a:txBody>
                    <a:bodyPr/>
                    <a:lstStyle>
                      <a:defPPr>
                        <a:defRPr kern="1200" smtId="4294967295"/>
                      </a:defPPr>
                    </a:lstStyle>
                    <a:p>
                      <a:pPr marL="0" algn="ctr" defTabSz="457200" rtl="0" eaLnBrk="1" fontAlgn="ctr" latinLnBrk="0" hangingPunct="1">
                        <a:spcAft>
                          <a:spcPct val="0"/>
                        </a:spcAft>
                      </a:pPr>
                      <a:r>
                        <a:rPr lang="pt-PT" sz="1000" b="1" kern="1200" smtClean="0">
                          <a:solidFill>
                            <a:schemeClr val="lt1"/>
                          </a:solidFill>
                          <a:latin typeface="+mn-lt"/>
                          <a:ea typeface="+mn-ea"/>
                          <a:cs typeface="+mn-cs"/>
                        </a:rPr>
                        <a:t>Area</a:t>
                      </a:r>
                      <a:endParaRPr lang="pt-PT" sz="1000" b="1" kern="1200">
                        <a:solidFill>
                          <a:schemeClr val="lt1"/>
                        </a:solidFill>
                        <a:latin typeface="+mn-lt"/>
                        <a:ea typeface="+mn-ea"/>
                        <a:cs typeface="+mn-cs"/>
                      </a:endParaRPr>
                    </a:p>
                  </a:txBody>
                  <a:tcPr marL="7330" marR="7330" marT="7330" marB="0" anchor="ctr">
                    <a:solidFill>
                      <a:schemeClr val="accent1"/>
                    </a:solidFill>
                  </a:tcPr>
                </a:tc>
                <a:tc>
                  <a:txBody>
                    <a:bodyPr/>
                    <a:lstStyle>
                      <a:defPPr>
                        <a:defRPr kern="1200" smtId="4294967295"/>
                      </a:defPPr>
                    </a:lstStyle>
                    <a:p>
                      <a:pPr marL="0" algn="ctr" defTabSz="457200" rtl="0" eaLnBrk="1" fontAlgn="ctr" latinLnBrk="0" hangingPunct="1">
                        <a:spcAft>
                          <a:spcPct val="0"/>
                        </a:spcAft>
                      </a:pPr>
                      <a:r>
                        <a:rPr lang="en-US" sz="1000" b="1" kern="1200" noProof="0" smtClean="0">
                          <a:solidFill>
                            <a:schemeClr val="lt1"/>
                          </a:solidFill>
                          <a:latin typeface="+mn-lt"/>
                          <a:ea typeface="+mn-ea"/>
                          <a:cs typeface="+mn-cs"/>
                        </a:rPr>
                        <a:t>Entity</a:t>
                      </a:r>
                      <a:endParaRPr lang="en-US" sz="1000" b="1" kern="1200" noProof="0">
                        <a:solidFill>
                          <a:schemeClr val="lt1"/>
                        </a:solidFill>
                        <a:latin typeface="+mn-lt"/>
                        <a:ea typeface="+mn-ea"/>
                        <a:cs typeface="+mn-cs"/>
                      </a:endParaRPr>
                    </a:p>
                  </a:txBody>
                  <a:tcPr marL="7330" marR="7330" marT="7330" marB="0" anchor="ctr">
                    <a:solidFill>
                      <a:schemeClr val="accent1"/>
                    </a:solidFill>
                  </a:tcPr>
                </a:tc>
                <a:tc>
                  <a:txBody>
                    <a:bodyPr/>
                    <a:lstStyle>
                      <a:defPPr>
                        <a:defRPr kern="1200" smtId="4294967295"/>
                      </a:defPPr>
                    </a:lstStyle>
                    <a:p>
                      <a:pPr marL="0" algn="ctr" defTabSz="457200" rtl="0" eaLnBrk="1" fontAlgn="ctr" latinLnBrk="0" hangingPunct="1">
                        <a:spcAft>
                          <a:spcPct val="0"/>
                        </a:spcAft>
                      </a:pPr>
                      <a:r>
                        <a:rPr lang="en-GB" sz="1000" b="1" kern="1200" smtClean="0">
                          <a:solidFill>
                            <a:schemeClr val="lt1"/>
                          </a:solidFill>
                          <a:latin typeface="+mn-lt"/>
                          <a:ea typeface="+mn-ea"/>
                          <a:cs typeface="+mn-cs"/>
                        </a:rPr>
                        <a:t>Extension Period For Eligibility </a:t>
                      </a:r>
                      <a:endParaRPr lang="pt-PT" sz="1000" b="1" kern="1200">
                        <a:solidFill>
                          <a:schemeClr val="lt1"/>
                        </a:solidFill>
                        <a:latin typeface="+mn-lt"/>
                        <a:ea typeface="+mn-ea"/>
                        <a:cs typeface="+mn-cs"/>
                      </a:endParaRPr>
                    </a:p>
                  </a:txBody>
                  <a:tcPr marL="7330" marR="7330" marT="7330" marB="0" anchor="ctr">
                    <a:solidFill>
                      <a:schemeClr val="accent1"/>
                    </a:solidFill>
                  </a:tcPr>
                </a:tc>
                <a:tc>
                  <a:txBody>
                    <a:bodyPr/>
                    <a:lstStyle>
                      <a:defPPr>
                        <a:defRPr kern="1200" smtId="4294967295"/>
                      </a:defPPr>
                    </a:lstStyle>
                    <a:p>
                      <a:pPr marL="0" algn="ctr" defTabSz="457200" rtl="0" eaLnBrk="1" fontAlgn="ctr" latinLnBrk="0" hangingPunct="1">
                        <a:spcAft>
                          <a:spcPct val="0"/>
                        </a:spcAft>
                      </a:pPr>
                      <a:r>
                        <a:rPr lang="en-GB" sz="1000" b="1" kern="1200" smtClean="0">
                          <a:solidFill>
                            <a:schemeClr val="lt1"/>
                          </a:solidFill>
                          <a:latin typeface="+mn-lt"/>
                          <a:ea typeface="+mn-ea"/>
                          <a:cs typeface="+mn-cs"/>
                        </a:rPr>
                        <a:t>Funds for Bilateral Relations </a:t>
                      </a:r>
                      <a:endParaRPr lang="pt-PT" sz="1000" b="1" kern="1200">
                        <a:solidFill>
                          <a:schemeClr val="lt1"/>
                        </a:solidFill>
                        <a:latin typeface="+mn-lt"/>
                        <a:ea typeface="+mn-ea"/>
                        <a:cs typeface="+mn-cs"/>
                      </a:endParaRPr>
                    </a:p>
                  </a:txBody>
                  <a:tcPr marL="7330" marR="7330" marT="7330" marB="0" anchor="ctr">
                    <a:solidFill>
                      <a:schemeClr val="accent1"/>
                    </a:solidFill>
                  </a:tcPr>
                </a:tc>
                <a:tc>
                  <a:txBody>
                    <a:bodyPr/>
                    <a:lstStyle>
                      <a:defPPr>
                        <a:defRPr kern="1200" smtId="4294967295"/>
                      </a:defPPr>
                    </a:lstStyle>
                    <a:p>
                      <a:pPr marL="0" algn="ctr" defTabSz="457200" rtl="0" eaLnBrk="1" fontAlgn="ctr" latinLnBrk="0" hangingPunct="1">
                        <a:spcAft>
                          <a:spcPct val="0"/>
                        </a:spcAft>
                      </a:pPr>
                      <a:r>
                        <a:rPr lang="pt-PT" sz="1000" b="1" kern="1200">
                          <a:solidFill>
                            <a:schemeClr val="lt1"/>
                          </a:solidFill>
                          <a:latin typeface="+mn-lt"/>
                          <a:ea typeface="+mn-ea"/>
                          <a:cs typeface="+mn-cs"/>
                        </a:rPr>
                        <a:t>FBR + </a:t>
                      </a:r>
                      <a:r>
                        <a:rPr lang="en-GB" sz="1000" b="1" kern="1200" smtClean="0">
                          <a:solidFill>
                            <a:schemeClr val="lt1"/>
                          </a:solidFill>
                          <a:latin typeface="+mn-lt"/>
                          <a:ea typeface="+mn-ea"/>
                          <a:cs typeface="+mn-cs"/>
                        </a:rPr>
                        <a:t>Extension Period </a:t>
                      </a:r>
                      <a:endParaRPr lang="pt-PT" sz="1000" b="1" kern="1200">
                        <a:solidFill>
                          <a:schemeClr val="lt1"/>
                        </a:solidFill>
                        <a:latin typeface="+mn-lt"/>
                        <a:ea typeface="+mn-ea"/>
                        <a:cs typeface="+mn-cs"/>
                      </a:endParaRPr>
                    </a:p>
                  </a:txBody>
                  <a:tcPr marL="7330" marR="7330" marT="7330" marB="0" anchor="ctr">
                    <a:solidFill>
                      <a:schemeClr val="accent1"/>
                    </a:solidFill>
                  </a:tcPr>
                </a:tc>
              </a:tr>
              <a:tr h="214202">
                <a:tc>
                  <a:txBody>
                    <a:bodyPr/>
                    <a:lstStyle>
                      <a:defPPr>
                        <a:defRPr kern="1200" smtId="4294967295"/>
                      </a:defPPr>
                    </a:lstStyle>
                    <a:p>
                      <a:pPr algn="l" fontAlgn="ctr"/>
                      <a:r>
                        <a:rPr lang="pt-PT" sz="1000" b="1" i="0" u="none" strike="noStrike" smtClean="0">
                          <a:solidFill>
                            <a:schemeClr val="bg1"/>
                          </a:solidFill>
                          <a:latin typeface="+mn-lt"/>
                        </a:rPr>
                        <a:t>HIS</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Instituto Nacional de Saúde Doutor Ricardo Jorge</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smtClean="0"/>
                        <a:t>Faculdade </a:t>
                      </a:r>
                      <a:r>
                        <a:rPr lang="pt-PT" sz="1000" u="none" strike="noStrike"/>
                        <a:t>de Ciências da Nutrição e </a:t>
                      </a:r>
                      <a:r>
                        <a:rPr lang="pt-PT" sz="1000" u="none" strike="noStrike" smtClean="0"/>
                        <a:t>Alimentação – U. Porto</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Centro Hospitalar São João – Unidade de Nutrição e Dietética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CD</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Instituto Nacional de Saúde Doutor Ricardo Jorge</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nSpc>
                          <a:spcPct val="115000"/>
                        </a:lnSpc>
                        <a:spcAft>
                          <a:spcPts val="1000"/>
                        </a:spcAft>
                      </a:pPr>
                      <a:r>
                        <a:rPr lang="pt-PT" sz="1000" smtClean="0"/>
                        <a:t>Faculdade Psicologia e Ciências da Educação – U. Coimbra</a:t>
                      </a:r>
                      <a:endParaRPr lang="pt-PT" sz="1000">
                        <a:latin typeface="+mn-lt"/>
                        <a:ea typeface="Calibri"/>
                        <a:cs typeface="Times New Roman"/>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CD</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smtClean="0"/>
                        <a:t>Faculdade </a:t>
                      </a:r>
                      <a:r>
                        <a:rPr lang="pt-PT" sz="1000" u="none" strike="noStrike"/>
                        <a:t>de </a:t>
                      </a:r>
                      <a:r>
                        <a:rPr lang="pt-PT" sz="1000" u="none" strike="noStrike" smtClean="0"/>
                        <a:t>Farmácia – U. Porto </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Escola Nacional de Saúde Pública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smtClean="0"/>
                        <a:t>Faculdade </a:t>
                      </a:r>
                      <a:r>
                        <a:rPr lang="pt-PT" sz="1000" u="none" strike="noStrike"/>
                        <a:t>de Ciências da Nutrição e </a:t>
                      </a:r>
                      <a:r>
                        <a:rPr lang="pt-PT" sz="1000" u="none" strike="noStrike" smtClean="0"/>
                        <a:t>Alimentação – U. Porto </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EUTIMIA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smtClean="0"/>
                        <a:t>Faculdade </a:t>
                      </a:r>
                      <a:r>
                        <a:rPr lang="pt-PT" sz="1000" u="none" strike="noStrike"/>
                        <a:t>de </a:t>
                      </a:r>
                      <a:r>
                        <a:rPr lang="pt-PT" sz="1000" u="none" strike="noStrike" smtClean="0"/>
                        <a:t>Letras – U. Porto </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HIS</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smtClean="0"/>
                        <a:t>Faculdade </a:t>
                      </a:r>
                      <a:r>
                        <a:rPr lang="pt-PT" sz="1000" u="none" strike="noStrike"/>
                        <a:t>de </a:t>
                      </a:r>
                      <a:r>
                        <a:rPr lang="pt-PT" sz="1000" u="none" strike="noStrike" smtClean="0"/>
                        <a:t>Medicina – U. Porto </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EUTIMIA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HIS</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Sociedade Portuguesa de Reumatologia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HIS</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Faculdade de Medicina da Universidade de Lisboa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CD</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Instituto de Saúde Pública da Universidade do Porto</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nSpc>
                          <a:spcPct val="115000"/>
                        </a:lnSpc>
                        <a:spcAft>
                          <a:spcPts val="1000"/>
                        </a:spcAft>
                      </a:pPr>
                      <a:r>
                        <a:rPr lang="pt-PT" sz="1000" smtClean="0"/>
                        <a:t>Faculdade de Medicina – U. Coimbra</a:t>
                      </a:r>
                      <a:endParaRPr lang="pt-PT" sz="1000">
                        <a:latin typeface="+mn-lt"/>
                        <a:ea typeface="Calibri"/>
                        <a:cs typeface="Times New Roman"/>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Administração Regional de Saúde de Lisboa e Vale do Tejo IP</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CD</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Instituto de Higiene e Medicina Tropical</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b"/>
                      <a:r>
                        <a:rPr lang="pt-PT" sz="1000" u="none" strike="noStrike"/>
                        <a:t>X</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l" fontAlgn="b"/>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l" fontAlgn="b"/>
                      <a:endParaRPr lang="pt-PT" sz="1000" b="0" i="0" u="none" strike="noStrike">
                        <a:solidFill>
                          <a:srgbClr val="1F497D"/>
                        </a:solidFill>
                        <a:latin typeface="Calibri"/>
                      </a:endParaRPr>
                    </a:p>
                  </a:txBody>
                  <a:tcPr marL="7330" marR="7330" marT="7330" marB="0" anchor="b"/>
                </a:tc>
              </a:tr>
              <a:tr h="214202">
                <a:tc>
                  <a:txBody>
                    <a:bodyPr/>
                    <a:lstStyle>
                      <a:defPPr>
                        <a:defRPr kern="1200" smtId="4294967295"/>
                      </a:defPPr>
                    </a:lstStyle>
                    <a:p>
                      <a:pPr algn="l" fontAlgn="ctr"/>
                      <a:r>
                        <a:rPr lang="pt-PT" sz="1000" b="1" i="0" u="none" strike="noStrike" smtClean="0">
                          <a:solidFill>
                            <a:schemeClr val="bg1"/>
                          </a:solidFill>
                          <a:latin typeface="+mn-lt"/>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Faculdade de Ciências </a:t>
                      </a:r>
                      <a:r>
                        <a:rPr lang="pt-PT" sz="1000" u="none" strike="noStrike" smtClean="0"/>
                        <a:t>Médicas- UNL</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Liga Portuguesa de Profilaxia Social</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Faculdade de Medicina </a:t>
                      </a:r>
                      <a:r>
                        <a:rPr lang="pt-PT" sz="1000" u="none" strike="noStrike" smtClean="0"/>
                        <a:t>–</a:t>
                      </a:r>
                      <a:r>
                        <a:rPr lang="pt-PT" sz="1000" u="none" strike="noStrike" baseline="0" smtClean="0"/>
                        <a:t> </a:t>
                      </a:r>
                      <a:r>
                        <a:rPr lang="pt-PT" sz="1000" u="none" strike="noStrike" smtClean="0"/>
                        <a:t>U. de </a:t>
                      </a:r>
                      <a:r>
                        <a:rPr lang="pt-PT" sz="1000" u="none" strike="noStrike"/>
                        <a:t>Lisboa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bl>
          </a:graphicData>
        </a:graphic>
      </p:graphicFrame>
      <p:sp>
        <p:nvSpPr>
          <p:cNvPr id="2" name="CaixaDeTexto 1"/>
          <p:cNvSpPr txBox="1"/>
          <p:nvPr/>
        </p:nvSpPr>
        <p:spPr>
          <a:xfrm>
            <a:off x="7444600" y="2415394"/>
            <a:ext cx="1630392" cy="738664"/>
          </a:xfrm>
          <a:prstGeom prst="rect">
            <a:avLst/>
          </a:prstGeom>
          <a:noFill/>
        </p:spPr>
        <p:txBody>
          <a:bodyPr wrap="square" rtlCol="0">
            <a:spAutoFit/>
          </a:bodyPr>
          <a:lstStyle>
            <a:defPPr>
              <a:defRPr kern="1200" smtId="4294967295"/>
            </a:defPPr>
          </a:lstStyle>
          <a:p>
            <a:r>
              <a:rPr lang="pt-PT" sz="700" b="1" smtClean="0"/>
              <a:t>MH –</a:t>
            </a:r>
            <a:r>
              <a:rPr lang="pt-PT" sz="700" smtClean="0"/>
              <a:t> Mental Health</a:t>
            </a:r>
          </a:p>
          <a:p>
            <a:r>
              <a:rPr lang="pt-PT" sz="700" b="1" smtClean="0"/>
              <a:t>NU –</a:t>
            </a:r>
            <a:r>
              <a:rPr lang="pt-PT" sz="700" smtClean="0"/>
              <a:t> Nutrition</a:t>
            </a:r>
          </a:p>
          <a:p>
            <a:r>
              <a:rPr lang="pt-PT" sz="700" b="1" smtClean="0"/>
              <a:t>CD – </a:t>
            </a:r>
            <a:r>
              <a:rPr lang="pt-PT" sz="700" smtClean="0"/>
              <a:t>Communicable Diseases</a:t>
            </a:r>
          </a:p>
          <a:p>
            <a:r>
              <a:rPr lang="pt-PT" sz="700" b="1" smtClean="0"/>
              <a:t>HIS </a:t>
            </a:r>
            <a:r>
              <a:rPr lang="pt-PT" sz="700" b="1"/>
              <a:t>– </a:t>
            </a:r>
            <a:r>
              <a:rPr lang="pt-PT" sz="700" smtClean="0"/>
              <a:t>Health Information            Systems </a:t>
            </a:r>
            <a:endParaRPr lang="pt-PT" sz="700"/>
          </a:p>
          <a:p>
            <a:endParaRPr lang="en-GB" sz="700"/>
          </a:p>
        </p:txBody>
      </p:sp>
    </p:spTree>
    <p:extLst>
      <p:ext uri="{BB962C8B-B14F-4D97-AF65-F5344CB8AC3E}">
        <p14:creationId xmlns:p14="http://schemas.microsoft.com/office/powerpoint/2010/main" val="2909453379"/>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301924" y="2224521"/>
            <a:ext cx="8479765" cy="4062651"/>
          </a:xfrm>
          <a:prstGeom prst="rect">
            <a:avLst/>
          </a:prstGeom>
          <a:noFill/>
          <a:ln w="9525">
            <a:noFill/>
            <a:miter lim="800000"/>
          </a:ln>
        </p:spPr>
        <p:txBody>
          <a:bodyPr wrap="square">
            <a:spAutoFit/>
          </a:bodyPr>
          <a:lstStyle>
            <a:defPPr>
              <a:defRPr kern="1200" smtId="4294967295"/>
            </a:defPPr>
          </a:lstStyle>
          <a:p>
            <a:pPr marL="342900" indent="-342900" algn="just">
              <a:buFont typeface="Arial" charset="0"/>
              <a:buChar char="•"/>
            </a:pPr>
            <a:r>
              <a:rPr lang="en-US" smtClean="0">
                <a:latin typeface="Verdana" pitchFamily="34" charset="0"/>
              </a:rPr>
              <a:t>As it is the common knowledge Portugal</a:t>
            </a:r>
          </a:p>
          <a:p>
            <a:pPr algn="just"/>
            <a:r>
              <a:rPr lang="en-US" smtClean="0">
                <a:latin typeface="Verdana" pitchFamily="34" charset="0"/>
              </a:rPr>
              <a:t>is now faced with a economic crisis and is also one with the highest level of older population. </a:t>
            </a:r>
          </a:p>
          <a:p>
            <a:pPr algn="just"/>
            <a:endParaRPr lang="pt-PT" smtClean="0">
              <a:latin typeface="Verdana" pitchFamily="34" charset="0"/>
            </a:endParaRPr>
          </a:p>
          <a:p>
            <a:pPr marL="342900" indent="-342900" algn="just">
              <a:buFont typeface="Arial" charset="0"/>
              <a:buChar char="•"/>
            </a:pPr>
            <a:r>
              <a:rPr lang="en-US" smtClean="0">
                <a:latin typeface="Verdana" pitchFamily="34" charset="0"/>
              </a:rPr>
              <a:t>Consequently the investment in public </a:t>
            </a:r>
          </a:p>
          <a:p>
            <a:pPr algn="just"/>
            <a:r>
              <a:rPr lang="en-US" smtClean="0">
                <a:latin typeface="Verdana" pitchFamily="34" charset="0"/>
              </a:rPr>
              <a:t>health policies decreased. </a:t>
            </a:r>
          </a:p>
          <a:p>
            <a:pPr algn="just"/>
            <a:endParaRPr lang="pt-PT" smtClean="0">
              <a:latin typeface="Verdana" pitchFamily="34" charset="0"/>
            </a:endParaRPr>
          </a:p>
          <a:p>
            <a:pPr marL="342900" indent="-342900" algn="just">
              <a:buFont typeface="Arial" charset="0"/>
              <a:buChar char="•"/>
            </a:pPr>
            <a:r>
              <a:rPr lang="en-GB" smtClean="0">
                <a:latin typeface="Verdana" pitchFamily="34" charset="0"/>
              </a:rPr>
              <a:t>The</a:t>
            </a:r>
            <a:r>
              <a:rPr lang="pt-PT" smtClean="0">
                <a:latin typeface="Verdana" pitchFamily="34" charset="0"/>
              </a:rPr>
              <a:t> </a:t>
            </a:r>
            <a:r>
              <a:rPr lang="en-US" smtClean="0">
                <a:latin typeface="Verdana" pitchFamily="34" charset="0"/>
              </a:rPr>
              <a:t>areas</a:t>
            </a:r>
            <a:r>
              <a:rPr lang="pt-PT" smtClean="0">
                <a:latin typeface="Verdana" pitchFamily="34" charset="0"/>
              </a:rPr>
              <a:t> </a:t>
            </a:r>
            <a:r>
              <a:rPr lang="en-US" smtClean="0">
                <a:latin typeface="Verdana" pitchFamily="34" charset="0"/>
              </a:rPr>
              <a:t>with</a:t>
            </a:r>
            <a:r>
              <a:rPr lang="pt-PT" smtClean="0">
                <a:latin typeface="Verdana" pitchFamily="34" charset="0"/>
              </a:rPr>
              <a:t> more </a:t>
            </a:r>
            <a:r>
              <a:rPr lang="en-US" smtClean="0">
                <a:latin typeface="Verdana" pitchFamily="34" charset="0"/>
              </a:rPr>
              <a:t>need</a:t>
            </a:r>
            <a:r>
              <a:rPr lang="pt-PT" smtClean="0">
                <a:latin typeface="Verdana" pitchFamily="34" charset="0"/>
              </a:rPr>
              <a:t> for policies </a:t>
            </a:r>
          </a:p>
          <a:p>
            <a:pPr algn="just"/>
            <a:r>
              <a:rPr lang="en-GB" smtClean="0">
                <a:latin typeface="Verdana" pitchFamily="34" charset="0"/>
              </a:rPr>
              <a:t>were</a:t>
            </a:r>
            <a:r>
              <a:rPr lang="pt-PT" smtClean="0">
                <a:latin typeface="Verdana" pitchFamily="34" charset="0"/>
              </a:rPr>
              <a:t> </a:t>
            </a:r>
            <a:r>
              <a:rPr lang="en-GB" smtClean="0">
                <a:latin typeface="Verdana" pitchFamily="34" charset="0"/>
              </a:rPr>
              <a:t>the</a:t>
            </a:r>
            <a:r>
              <a:rPr lang="pt-PT" smtClean="0">
                <a:latin typeface="Verdana" pitchFamily="34" charset="0"/>
              </a:rPr>
              <a:t> </a:t>
            </a:r>
            <a:r>
              <a:rPr lang="en-GB" smtClean="0">
                <a:latin typeface="Verdana" pitchFamily="34" charset="0"/>
              </a:rPr>
              <a:t>areas</a:t>
            </a:r>
            <a:r>
              <a:rPr lang="pt-PT" smtClean="0">
                <a:latin typeface="Verdana" pitchFamily="34" charset="0"/>
              </a:rPr>
              <a:t> </a:t>
            </a:r>
            <a:r>
              <a:rPr lang="en-GB" smtClean="0">
                <a:latin typeface="Verdana" pitchFamily="34" charset="0"/>
              </a:rPr>
              <a:t>focused</a:t>
            </a:r>
            <a:r>
              <a:rPr lang="pt-PT" smtClean="0">
                <a:latin typeface="Verdana" pitchFamily="34" charset="0"/>
              </a:rPr>
              <a:t> in mental </a:t>
            </a:r>
            <a:r>
              <a:rPr lang="en-GB" smtClean="0">
                <a:latin typeface="Verdana" pitchFamily="34" charset="0"/>
              </a:rPr>
              <a:t>health</a:t>
            </a:r>
            <a:r>
              <a:rPr lang="pt-PT" smtClean="0">
                <a:latin typeface="Verdana" pitchFamily="34" charset="0"/>
              </a:rPr>
              <a:t> </a:t>
            </a:r>
          </a:p>
          <a:p>
            <a:pPr algn="just"/>
            <a:r>
              <a:rPr lang="en-GB" smtClean="0">
                <a:latin typeface="Verdana" pitchFamily="34" charset="0"/>
              </a:rPr>
              <a:t>and</a:t>
            </a:r>
            <a:r>
              <a:rPr lang="pt-PT" smtClean="0">
                <a:latin typeface="Verdana" pitchFamily="34" charset="0"/>
              </a:rPr>
              <a:t> </a:t>
            </a:r>
            <a:r>
              <a:rPr lang="en-GB" smtClean="0">
                <a:latin typeface="Verdana" pitchFamily="34" charset="0"/>
              </a:rPr>
              <a:t>nutrition</a:t>
            </a:r>
            <a:r>
              <a:rPr lang="pt-PT" smtClean="0">
                <a:latin typeface="Verdana" pitchFamily="34" charset="0"/>
              </a:rPr>
              <a:t>, </a:t>
            </a:r>
            <a:r>
              <a:rPr lang="en-GB" smtClean="0">
                <a:latin typeface="Verdana" pitchFamily="34" charset="0"/>
              </a:rPr>
              <a:t>and</a:t>
            </a:r>
            <a:r>
              <a:rPr lang="pt-PT" smtClean="0">
                <a:latin typeface="Verdana" pitchFamily="34" charset="0"/>
              </a:rPr>
              <a:t> </a:t>
            </a:r>
            <a:r>
              <a:rPr lang="en-GB" smtClean="0">
                <a:latin typeface="Verdana" pitchFamily="34" charset="0"/>
              </a:rPr>
              <a:t>it</a:t>
            </a:r>
            <a:r>
              <a:rPr lang="pt-PT" smtClean="0">
                <a:latin typeface="Verdana" pitchFamily="34" charset="0"/>
              </a:rPr>
              <a:t> comes as no </a:t>
            </a:r>
            <a:r>
              <a:rPr lang="en-GB" smtClean="0">
                <a:latin typeface="Verdana" pitchFamily="34" charset="0"/>
              </a:rPr>
              <a:t>surprise</a:t>
            </a:r>
            <a:r>
              <a:rPr lang="pt-PT" smtClean="0">
                <a:latin typeface="Verdana" pitchFamily="34" charset="0"/>
              </a:rPr>
              <a:t> </a:t>
            </a:r>
          </a:p>
          <a:p>
            <a:pPr algn="just"/>
            <a:r>
              <a:rPr lang="en-GB" smtClean="0">
                <a:latin typeface="Verdana" pitchFamily="34" charset="0"/>
              </a:rPr>
              <a:t>that</a:t>
            </a:r>
            <a:r>
              <a:rPr lang="pt-PT" smtClean="0">
                <a:latin typeface="Verdana" pitchFamily="34" charset="0"/>
              </a:rPr>
              <a:t> </a:t>
            </a:r>
            <a:r>
              <a:rPr lang="en-GB" smtClean="0">
                <a:latin typeface="Verdana" pitchFamily="34" charset="0"/>
              </a:rPr>
              <a:t>the</a:t>
            </a:r>
            <a:r>
              <a:rPr lang="pt-PT" smtClean="0">
                <a:latin typeface="Verdana" pitchFamily="34" charset="0"/>
              </a:rPr>
              <a:t> </a:t>
            </a:r>
            <a:r>
              <a:rPr lang="en-GB" smtClean="0">
                <a:latin typeface="Verdana" pitchFamily="34" charset="0"/>
              </a:rPr>
              <a:t>ones</a:t>
            </a:r>
            <a:r>
              <a:rPr lang="pt-PT" smtClean="0">
                <a:latin typeface="Verdana" pitchFamily="34" charset="0"/>
              </a:rPr>
              <a:t> </a:t>
            </a:r>
            <a:r>
              <a:rPr lang="en-GB" smtClean="0">
                <a:latin typeface="Verdana" pitchFamily="34" charset="0"/>
              </a:rPr>
              <a:t>that</a:t>
            </a:r>
            <a:r>
              <a:rPr lang="pt-PT" smtClean="0">
                <a:latin typeface="Verdana" pitchFamily="34" charset="0"/>
              </a:rPr>
              <a:t> </a:t>
            </a:r>
            <a:r>
              <a:rPr lang="en-GB" smtClean="0">
                <a:latin typeface="Verdana" pitchFamily="34" charset="0"/>
              </a:rPr>
              <a:t>had</a:t>
            </a:r>
            <a:r>
              <a:rPr lang="pt-PT" smtClean="0">
                <a:latin typeface="Verdana" pitchFamily="34" charset="0"/>
              </a:rPr>
              <a:t> </a:t>
            </a:r>
            <a:r>
              <a:rPr lang="en-GB" smtClean="0">
                <a:latin typeface="Verdana" pitchFamily="34" charset="0"/>
              </a:rPr>
              <a:t>the</a:t>
            </a:r>
            <a:r>
              <a:rPr lang="pt-PT" smtClean="0">
                <a:latin typeface="Verdana" pitchFamily="34" charset="0"/>
              </a:rPr>
              <a:t> </a:t>
            </a:r>
            <a:r>
              <a:rPr lang="en-GB" smtClean="0">
                <a:latin typeface="Verdana" pitchFamily="34" charset="0"/>
              </a:rPr>
              <a:t>majority</a:t>
            </a:r>
            <a:r>
              <a:rPr lang="pt-PT" smtClean="0">
                <a:latin typeface="Verdana" pitchFamily="34" charset="0"/>
              </a:rPr>
              <a:t> </a:t>
            </a:r>
            <a:r>
              <a:rPr lang="en-GB" smtClean="0">
                <a:latin typeface="Verdana" pitchFamily="34" charset="0"/>
              </a:rPr>
              <a:t>of</a:t>
            </a:r>
            <a:r>
              <a:rPr lang="pt-PT" smtClean="0">
                <a:latin typeface="Verdana" pitchFamily="34" charset="0"/>
              </a:rPr>
              <a:t> </a:t>
            </a:r>
          </a:p>
          <a:p>
            <a:pPr algn="just"/>
            <a:r>
              <a:rPr lang="en-GB" smtClean="0">
                <a:latin typeface="Verdana" pitchFamily="34" charset="0"/>
              </a:rPr>
              <a:t>applications</a:t>
            </a:r>
            <a:r>
              <a:rPr lang="pt-PT" sz="2000" smtClean="0">
                <a:solidFill>
                  <a:schemeClr val="tx1">
                    <a:lumMod val="75000"/>
                    <a:lumOff val="25000"/>
                  </a:schemeClr>
                </a:solidFill>
                <a:latin typeface="Verdana" pitchFamily="34" charset="0"/>
              </a:rPr>
              <a:t>. </a:t>
            </a:r>
          </a:p>
          <a:p>
            <a:pPr marL="342900" indent="-342900" algn="just">
              <a:buFont typeface="Arial" charset="0"/>
              <a:buChar char="•"/>
            </a:pPr>
            <a:endParaRPr lang="en-GB" sz="2000" smtClean="0">
              <a:solidFill>
                <a:schemeClr val="tx1">
                  <a:lumMod val="75000"/>
                  <a:lumOff val="25000"/>
                </a:schemeClr>
              </a:solidFill>
              <a:latin typeface="Verdana" pitchFamily="34" charset="0"/>
            </a:endParaRPr>
          </a:p>
          <a:p>
            <a:pPr algn="just"/>
            <a:r>
              <a:rPr lang="pt-PT" sz="2000" smtClean="0">
                <a:solidFill>
                  <a:schemeClr val="tx1">
                    <a:lumMod val="75000"/>
                    <a:lumOff val="25000"/>
                  </a:schemeClr>
                </a:solidFill>
                <a:latin typeface="Verdana" pitchFamily="34" charset="0"/>
              </a:rPr>
              <a:t> </a:t>
            </a:r>
            <a:endParaRPr lang="en-US" sz="200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914400" y="625339"/>
            <a:ext cx="5495026" cy="461665"/>
          </a:xfrm>
          <a:prstGeom prst="rect">
            <a:avLst/>
          </a:prstGeom>
          <a:noFill/>
          <a:ln w="9525">
            <a:noFill/>
            <a:miter lim="800000"/>
          </a:ln>
        </p:spPr>
        <p:txBody>
          <a:bodyPr wrap="square">
            <a:spAutoFit/>
          </a:bodyPr>
          <a:lstStyle>
            <a:defPPr>
              <a:defRPr kern="1200" smtId="4294967295"/>
            </a:defPPr>
          </a:lstStyle>
          <a:p>
            <a:pPr marL="342900" indent="-342900"/>
            <a:r>
              <a:rPr lang="en-GB" sz="2400" b="1">
                <a:latin typeface="Verdana" pitchFamily="34" charset="0"/>
                <a:ea typeface="Verdana" panose="020b0604030504040204" pitchFamily="34" charset="0"/>
                <a:cs typeface="Verdana" panose="020b0604030504040204" pitchFamily="34" charset="0"/>
              </a:rPr>
              <a:t>Supported </a:t>
            </a:r>
            <a:r>
              <a:rPr lang="en-GB" sz="2400" b="1" smtClean="0">
                <a:latin typeface="Verdana" pitchFamily="34" charset="0"/>
                <a:ea typeface="Verdana" panose="020b0604030504040204" pitchFamily="34" charset="0"/>
                <a:cs typeface="Verdana" panose="020b0604030504040204" pitchFamily="34" charset="0"/>
              </a:rPr>
              <a:t>activities</a:t>
            </a:r>
            <a:endParaRPr lang="fr-FR" sz="2400">
              <a:latin typeface="Verdana" pitchFamily="34" charset="0"/>
              <a:ea typeface="Verdana" panose="020b0604030504040204" pitchFamily="34" charset="0"/>
              <a:cs typeface="Verdana" panose="020b0604030504040204" pitchFamily="34" charset="0"/>
            </a:endParaRPr>
          </a:p>
        </p:txBody>
      </p:sp>
      <p:pic>
        <p:nvPicPr>
          <p:cNvPr id="1026" name="Imagem 5" descr="http://image.slidesharecdn.com/anlise-demogrfica-de-portugal-1206933063429111-5/95/anlise-demogrfica-de-portugal-2-728.jpg?cb=120690786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13872" y="2891008"/>
            <a:ext cx="3536830" cy="228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p:cNvSpPr txBox="1"/>
          <p:nvPr/>
        </p:nvSpPr>
        <p:spPr>
          <a:xfrm>
            <a:off x="5944119" y="5149971"/>
            <a:ext cx="1905919" cy="184666"/>
          </a:xfrm>
          <a:prstGeom prst="rect">
            <a:avLst/>
          </a:prstGeom>
          <a:noFill/>
        </p:spPr>
        <p:txBody>
          <a:bodyPr wrap="square" rtlCol="0">
            <a:spAutoFit/>
          </a:bodyPr>
          <a:lstStyle>
            <a:defPPr>
              <a:defRPr kern="1200" smtId="4294967295"/>
            </a:defPPr>
          </a:lstStyle>
          <a:p>
            <a:r>
              <a:rPr lang="pt-PT" sz="600" b="1" smtClean="0"/>
              <a:t>Source: INE – Instituto Nacional de Estatística </a:t>
            </a:r>
            <a:endParaRPr lang="en-GB" sz="600" b="1"/>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628650" y="2224521"/>
            <a:ext cx="7772400" cy="1938992"/>
          </a:xfrm>
          <a:prstGeom prst="rect">
            <a:avLst/>
          </a:prstGeom>
          <a:noFill/>
          <a:ln w="9525">
            <a:noFill/>
            <a:miter lim="800000"/>
          </a:ln>
        </p:spPr>
        <p:txBody>
          <a:bodyPr wrap="square">
            <a:spAutoFit/>
          </a:bodyPr>
          <a:lstStyle>
            <a:defPPr>
              <a:defRPr kern="1200" smtId="4294967295"/>
            </a:defPPr>
          </a:lstStyle>
          <a:p>
            <a:pPr lvl="0"/>
            <a:r>
              <a:rPr lang="en-GB" sz="2000" b="1"/>
              <a:t>Overall progress of the projects</a:t>
            </a:r>
            <a:r>
              <a:rPr lang="en-GB" sz="2000" b="1" smtClean="0"/>
              <a:t>:</a:t>
            </a:r>
          </a:p>
          <a:p>
            <a:pPr lvl="0"/>
            <a:endParaRPr lang="pt-PT" sz="2000" b="1"/>
          </a:p>
          <a:p>
            <a:pPr lvl="0"/>
            <a:r>
              <a:rPr lang="en-GB" sz="2000"/>
              <a:t>Financially :</a:t>
            </a:r>
            <a:endParaRPr lang="pt-PT" sz="2000"/>
          </a:p>
          <a:p>
            <a:pPr marL="342900" lvl="0" indent="-342900">
              <a:buFont typeface="Arial" panose="020b0604020202020204" pitchFamily="34" charset="0"/>
              <a:buChar char="•"/>
            </a:pPr>
            <a:r>
              <a:rPr lang="en-GB" sz="2000"/>
              <a:t>The first advance payments totalled: 1.602.874,03 €</a:t>
            </a:r>
            <a:endParaRPr lang="pt-PT" sz="2000"/>
          </a:p>
          <a:p>
            <a:pPr marL="342900" lvl="0" indent="-342900">
              <a:buFont typeface="Arial" panose="020b0604020202020204" pitchFamily="34" charset="0"/>
              <a:buChar char="•"/>
            </a:pPr>
            <a:r>
              <a:rPr lang="en-GB" sz="2000"/>
              <a:t>The second payments to the Promoter totalled: 2.162.342,95 €</a:t>
            </a:r>
            <a:endParaRPr lang="pt-PT" sz="2000"/>
          </a:p>
          <a:p>
            <a:pPr marL="342900" lvl="0" indent="-342900">
              <a:buFont typeface="Arial" panose="020b0604020202020204" pitchFamily="34" charset="0"/>
              <a:buChar char="•"/>
            </a:pPr>
            <a:r>
              <a:rPr lang="en-GB" sz="2000"/>
              <a:t>The Pre Defined Project totalled: 634.647,17 </a:t>
            </a:r>
            <a:r>
              <a:rPr lang="en-GB" sz="2000" smtClean="0"/>
              <a:t>€</a:t>
            </a:r>
            <a:endParaRPr lang="pt-PT" sz="2000"/>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cs-CZ" sz="2400" b="1" smtClean="0">
                <a:latin typeface="Verdana" pitchFamily="34" charset="0"/>
                <a:ea typeface="Verdana" panose="020b0604030504040204" pitchFamily="34" charset="0"/>
                <a:cs typeface="Verdana" panose="020b0604030504040204" pitchFamily="34" charset="0"/>
              </a:rPr>
              <a:t>Results</a:t>
            </a:r>
            <a:endParaRPr lang="en-US" i="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63090603"/>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400" y="2224521"/>
            <a:ext cx="7129463" cy="400110"/>
          </a:xfrm>
          <a:prstGeom prst="rect">
            <a:avLst/>
          </a:prstGeom>
          <a:noFill/>
          <a:ln w="9525">
            <a:noFill/>
            <a:miter lim="800000"/>
          </a:ln>
        </p:spPr>
        <p:txBody>
          <a:bodyPr>
            <a:spAutoFit/>
          </a:bodyPr>
          <a:lstStyle>
            <a:defPPr>
              <a:defRPr kern="1200" smtId="4294967295"/>
            </a:defPPr>
          </a:lstStyle>
          <a:p>
            <a:pPr lvl="0"/>
            <a:endParaRPr lang="fr-FR" sz="2000">
              <a:solidFill>
                <a:srgbClr val="4D4D4D"/>
              </a:solidFill>
              <a:latin typeface="Verdana" pitchFamily="34" charset="0"/>
            </a:endParaRPr>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cs-CZ" sz="2400" b="1" smtClean="0">
                <a:latin typeface="Verdana" pitchFamily="34" charset="0"/>
                <a:ea typeface="Verdana" panose="020b0604030504040204" pitchFamily="34" charset="0"/>
                <a:cs typeface="Verdana" panose="020b0604030504040204" pitchFamily="34" charset="0"/>
              </a:rPr>
              <a:t>Results </a:t>
            </a:r>
            <a:r>
              <a:rPr lang="pt-PT" i="1" smtClean="0">
                <a:latin typeface="Verdana" pitchFamily="34" charset="0"/>
                <a:ea typeface="Verdana" panose="020b0604030504040204" pitchFamily="34" charset="0"/>
                <a:cs typeface="Verdana" panose="020b0604030504040204" pitchFamily="34" charset="0"/>
              </a:rPr>
              <a:t> </a:t>
            </a:r>
            <a:endParaRPr lang="en-US" i="1">
              <a:latin typeface="Verdana" pitchFamily="34" charset="0"/>
              <a:ea typeface="Verdana" panose="020b0604030504040204" pitchFamily="34" charset="0"/>
              <a:cs typeface="Verdana" panose="020b0604030504040204" pitchFamily="34" charset="0"/>
            </a:endParaRPr>
          </a:p>
        </p:txBody>
      </p:sp>
      <p:graphicFrame>
        <p:nvGraphicFramePr>
          <p:cNvPr id="10" name="Tabela 9"/>
          <p:cNvGraphicFramePr>
            <a:graphicFrameLocks noGrp="1"/>
          </p:cNvGraphicFramePr>
          <p:nvPr>
            <p:extLst>
              <p:ext uri="{D42A27DB-BD31-4B8C-83A1-F6EECF244321}">
                <p14:modId xmlns:p14="http://schemas.microsoft.com/office/powerpoint/2010/main" val="3847829947"/>
              </p:ext>
            </p:extLst>
          </p:nvPr>
        </p:nvGraphicFramePr>
        <p:xfrm>
          <a:off x="560717" y="1777041"/>
          <a:ext cx="8126084" cy="4681656"/>
        </p:xfrm>
        <a:graphic>
          <a:graphicData uri="http://schemas.openxmlformats.org/drawingml/2006/table">
            <a:tbl>
              <a:tblPr>
                <a:tableStyleId>{5C22544A-7EE6-4342-B048-85BDC9FD1C3A}</a:tableStyleId>
              </a:tblPr>
              <a:tblGrid>
                <a:gridCol w="705164"/>
                <a:gridCol w="3042887"/>
                <a:gridCol w="1244307"/>
                <a:gridCol w="885825"/>
                <a:gridCol w="742950"/>
                <a:gridCol w="771525"/>
                <a:gridCol w="733426"/>
              </a:tblGrid>
              <a:tr h="159882">
                <a:tc>
                  <a:txBody>
                    <a:bodyPr/>
                    <a:lstStyle>
                      <a:defPPr>
                        <a:defRPr kern="1200" smtId="4294967295"/>
                      </a:defPPr>
                    </a:lstStyle>
                    <a:p>
                      <a:pPr algn="ctr">
                        <a:lnSpc>
                          <a:spcPct val="115000"/>
                        </a:lnSpc>
                        <a:spcAft>
                          <a:spcPts val="1000"/>
                        </a:spcAft>
                      </a:pPr>
                      <a:r>
                        <a:rPr lang="en-GB" sz="800" b="1" smtClean="0">
                          <a:solidFill>
                            <a:schemeClr val="bg1"/>
                          </a:solidFill>
                        </a:rPr>
                        <a:t>Area</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ts val="1000"/>
                        </a:spcAft>
                      </a:pPr>
                      <a:r>
                        <a:rPr lang="en-GB" sz="800" b="1">
                          <a:solidFill>
                            <a:schemeClr val="bg1"/>
                          </a:solidFill>
                        </a:rPr>
                        <a:t>Entity </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ts val="1000"/>
                        </a:spcAft>
                      </a:pPr>
                      <a:r>
                        <a:rPr lang="en-GB" sz="800" b="1">
                          <a:solidFill>
                            <a:schemeClr val="bg1"/>
                          </a:solidFill>
                        </a:rPr>
                        <a:t>Scientific Area</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ts val="1000"/>
                        </a:spcAft>
                      </a:pPr>
                      <a:r>
                        <a:rPr lang="en-GB" sz="800" b="1">
                          <a:solidFill>
                            <a:schemeClr val="bg1"/>
                          </a:solidFill>
                        </a:rPr>
                        <a:t>1</a:t>
                      </a:r>
                      <a:r>
                        <a:rPr lang="en-GB" sz="800" b="1" baseline="30000">
                          <a:solidFill>
                            <a:schemeClr val="bg1"/>
                          </a:solidFill>
                        </a:rPr>
                        <a:t>st</a:t>
                      </a:r>
                      <a:r>
                        <a:rPr lang="en-GB" sz="800" b="1">
                          <a:solidFill>
                            <a:schemeClr val="bg1"/>
                          </a:solidFill>
                        </a:rPr>
                        <a:t> Advance </a:t>
                      </a:r>
                      <a:r>
                        <a:rPr lang="en-GB" sz="800" b="1" smtClean="0">
                          <a:solidFill>
                            <a:schemeClr val="bg1"/>
                          </a:solidFill>
                        </a:rPr>
                        <a:t>Payment </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ts val="1000"/>
                        </a:spcAft>
                      </a:pPr>
                      <a:r>
                        <a:rPr lang="en-GB" sz="800" b="1">
                          <a:solidFill>
                            <a:schemeClr val="bg1"/>
                          </a:solidFill>
                        </a:rPr>
                        <a:t>2</a:t>
                      </a:r>
                      <a:r>
                        <a:rPr lang="en-GB" sz="800" b="1" baseline="30000">
                          <a:solidFill>
                            <a:schemeClr val="bg1"/>
                          </a:solidFill>
                        </a:rPr>
                        <a:t>nd</a:t>
                      </a:r>
                      <a:r>
                        <a:rPr lang="en-GB" sz="800" b="1">
                          <a:solidFill>
                            <a:schemeClr val="bg1"/>
                          </a:solidFill>
                        </a:rPr>
                        <a:t> Advance Payment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ct val="0"/>
                        </a:spcAft>
                      </a:pPr>
                      <a:r>
                        <a:rPr lang="en-GB" sz="800" b="1">
                          <a:solidFill>
                            <a:schemeClr val="bg1"/>
                          </a:solidFill>
                        </a:rPr>
                        <a:t>3nd Advance </a:t>
                      </a:r>
                      <a:endParaRPr lang="en-GB" sz="800" b="1" smtClean="0">
                        <a:solidFill>
                          <a:schemeClr val="bg1"/>
                        </a:solidFill>
                      </a:endParaRPr>
                    </a:p>
                    <a:p>
                      <a:pPr algn="ctr">
                        <a:lnSpc>
                          <a:spcPct val="115000"/>
                        </a:lnSpc>
                        <a:spcAft>
                          <a:spcPct val="0"/>
                        </a:spcAft>
                      </a:pPr>
                      <a:r>
                        <a:rPr lang="en-GB" sz="800" b="1" smtClean="0">
                          <a:solidFill>
                            <a:schemeClr val="bg1"/>
                          </a:solidFill>
                        </a:rPr>
                        <a:t>Payment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ct val="0"/>
                        </a:spcAft>
                      </a:pPr>
                      <a:r>
                        <a:rPr lang="en-GB" sz="800" b="1">
                          <a:solidFill>
                            <a:schemeClr val="bg1"/>
                          </a:solidFill>
                        </a:rPr>
                        <a:t>4nd Advance </a:t>
                      </a:r>
                      <a:endParaRPr lang="en-GB" sz="800" b="1" smtClean="0">
                        <a:solidFill>
                          <a:schemeClr val="bg1"/>
                        </a:solidFill>
                      </a:endParaRPr>
                    </a:p>
                    <a:p>
                      <a:pPr algn="ctr">
                        <a:lnSpc>
                          <a:spcPct val="115000"/>
                        </a:lnSpc>
                        <a:spcAft>
                          <a:spcPct val="0"/>
                        </a:spcAft>
                      </a:pPr>
                      <a:r>
                        <a:rPr lang="en-GB" sz="800" b="1" smtClean="0">
                          <a:solidFill>
                            <a:schemeClr val="bg1"/>
                          </a:solidFill>
                        </a:rPr>
                        <a:t>Payment</a:t>
                      </a:r>
                      <a:endParaRPr lang="pt-PT" sz="800" b="1">
                        <a:solidFill>
                          <a:schemeClr val="bg1"/>
                        </a:solidFill>
                        <a:latin typeface="Calibri"/>
                        <a:ea typeface="Calibri"/>
                        <a:cs typeface="Times New Roman"/>
                      </a:endParaRPr>
                    </a:p>
                  </a:txBody>
                  <a:tcPr marL="35852" marR="35852" marT="0" marB="0">
                    <a:solidFill>
                      <a:schemeClr val="tx2">
                        <a:lumMod val="60000"/>
                        <a:lumOff val="40000"/>
                      </a:schemeClr>
                    </a:solidFill>
                  </a:tcPr>
                </a:tc>
              </a:tr>
              <a:tr h="161877">
                <a:tc>
                  <a:txBody>
                    <a:bodyPr/>
                    <a:lstStyle>
                      <a:defPPr>
                        <a:defRPr kern="1200" smtId="4294967295"/>
                      </a:defPPr>
                    </a:lstStyle>
                    <a:p>
                      <a:pPr>
                        <a:lnSpc>
                          <a:spcPct val="115000"/>
                        </a:lnSpc>
                        <a:spcAft>
                          <a:spcPts val="1000"/>
                        </a:spcAft>
                      </a:pPr>
                      <a:r>
                        <a:rPr lang="en-GB" sz="800" b="1" smtClean="0">
                          <a:solidFill>
                            <a:schemeClr val="bg1"/>
                          </a:solidFill>
                        </a:rPr>
                        <a:t>PDP</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Instituto Nacional de Saúde Doutor Ricardo Jorge IP</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Information Systems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243.432,00€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333.626,00€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172.125,00€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170.403.29€</a:t>
                      </a:r>
                      <a:endParaRPr lang="pt-PT" sz="800">
                        <a:latin typeface="Calibri"/>
                        <a:ea typeface="Calibri"/>
                        <a:cs typeface="Times New Roman"/>
                      </a:endParaRPr>
                    </a:p>
                  </a:txBody>
                  <a:tcPr marL="35852" marR="35852" marT="0" marB="0" anchor="ctr"/>
                </a:tc>
              </a:tr>
              <a:tr h="159882">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Ciências da Nutrição e </a:t>
                      </a:r>
                      <a:r>
                        <a:rPr lang="pt-PT" sz="800" smtClean="0"/>
                        <a:t>Alimentação </a:t>
                      </a:r>
                      <a:r>
                        <a:rPr lang="pt-PT" sz="800" baseline="0" smtClean="0"/>
                        <a:t>- </a:t>
                      </a:r>
                      <a:r>
                        <a:rPr lang="pt-PT" sz="800" smtClean="0"/>
                        <a:t>U. 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79.546,00€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116.665,75€</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32913">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Centro Hospitalar de S. João, EPE</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86.746,00€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90.605,83€</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Instituto Nacional de Saúde Doutor Ricardo Jorge IP</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100.208,00€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246.878,81€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239823">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smtClean="0"/>
                        <a:t>Faculdade Psicologia </a:t>
                      </a:r>
                      <a:r>
                        <a:rPr lang="pt-PT" sz="800"/>
                        <a:t>e </a:t>
                      </a:r>
                      <a:r>
                        <a:rPr lang="pt-PT" sz="800" smtClean="0"/>
                        <a:t>Ciências </a:t>
                      </a:r>
                      <a:r>
                        <a:rPr lang="pt-PT" sz="800"/>
                        <a:t>da </a:t>
                      </a:r>
                      <a:r>
                        <a:rPr lang="pt-PT" sz="800" smtClean="0"/>
                        <a:t>Educação – U. Coimbra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53.183,00€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74.024,45€</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a:t>
                      </a:r>
                      <a:r>
                        <a:rPr lang="pt-PT" sz="800" smtClean="0"/>
                        <a:t>Farmácia</a:t>
                      </a:r>
                      <a:r>
                        <a:rPr lang="pt-PT" sz="800" baseline="0" smtClean="0"/>
                        <a:t> -</a:t>
                      </a:r>
                      <a:r>
                        <a:rPr lang="pt-PT" sz="800" smtClean="0"/>
                        <a:t> U. </a:t>
                      </a:r>
                      <a:r>
                        <a:rPr lang="pt-PT" sz="800"/>
                        <a:t>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27.251,00€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29.236,74€</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12960">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Escola Nacional de Saúde </a:t>
                      </a:r>
                      <a:r>
                        <a:rPr lang="pt-PT" sz="800" smtClean="0"/>
                        <a:t>Pública</a:t>
                      </a:r>
                      <a:r>
                        <a:rPr lang="pt-PT" sz="800" baseline="0" smtClean="0"/>
                        <a:t> - </a:t>
                      </a:r>
                      <a:r>
                        <a:rPr lang="pt-PT" sz="800" smtClean="0"/>
                        <a:t>UNL</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32.829,00€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0,00 €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Ciências da Nutrição e </a:t>
                      </a:r>
                      <a:r>
                        <a:rPr lang="pt-PT" sz="800" smtClean="0"/>
                        <a:t>Alimentação</a:t>
                      </a:r>
                      <a:r>
                        <a:rPr lang="pt-PT" sz="800" baseline="0" smtClean="0"/>
                        <a:t> -</a:t>
                      </a:r>
                      <a:r>
                        <a:rPr lang="pt-PT" sz="800" smtClean="0"/>
                        <a:t> U. 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60.514,00€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70.789,63€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07811">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a:t>EUTIMIA, ONG</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89.579,00€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191.471,13€</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a:t>
                      </a:r>
                      <a:r>
                        <a:rPr lang="pt-PT" sz="800" smtClean="0"/>
                        <a:t>Letras - U. </a:t>
                      </a:r>
                      <a:r>
                        <a:rPr lang="pt-PT" sz="800"/>
                        <a:t>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61.583,00€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25.750,09 €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SI</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a:t>
                      </a:r>
                      <a:r>
                        <a:rPr lang="pt-PT" sz="800" smtClean="0"/>
                        <a:t>Medicina</a:t>
                      </a:r>
                      <a:r>
                        <a:rPr lang="pt-PT" sz="800" baseline="0" smtClean="0"/>
                        <a:t> -</a:t>
                      </a:r>
                      <a:r>
                        <a:rPr lang="pt-PT" sz="800" smtClean="0"/>
                        <a:t> U. </a:t>
                      </a:r>
                      <a:r>
                        <a:rPr lang="pt-PT" sz="800"/>
                        <a:t>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127.810,00€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177.604,42 €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Maiêutica, Cooperativa de Ensino Superior, CRL</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92.464,00€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124.997,47€</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15535">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a:t>EUTIMIA, ONG</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41.899,00€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111.112,18€</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33235">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Hospital Fernando da Fonseca, EPE</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31.050,00€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50.428,41€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32913">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a:t>Aventura Social, Associação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33.627,81€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SI</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a:t>Sociedade Portuguesa de Reumatologia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Information Systems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128.791,00€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173.367,86€</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SI</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Medicina da </a:t>
                      </a:r>
                      <a:r>
                        <a:rPr lang="pt-PT" sz="800" smtClean="0"/>
                        <a:t>U. de Lisboa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Information Systems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76.415,00€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101.046,94€</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Instituto de Saúde Pública da </a:t>
                      </a:r>
                      <a:r>
                        <a:rPr lang="pt-PT" sz="800" smtClean="0"/>
                        <a:t>U.</a:t>
                      </a:r>
                      <a:r>
                        <a:rPr lang="pt-PT" sz="800" baseline="0" smtClean="0"/>
                        <a:t> </a:t>
                      </a:r>
                      <a:r>
                        <a:rPr lang="pt-PT" sz="800" smtClean="0"/>
                        <a:t>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40.417,00€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20.904,21€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Associação para o Desenvolvimento da </a:t>
                      </a:r>
                      <a:r>
                        <a:rPr lang="pt-PT" sz="800" smtClean="0"/>
                        <a:t>Faculdade </a:t>
                      </a:r>
                      <a:r>
                        <a:rPr lang="pt-PT" sz="800"/>
                        <a:t>Medicina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39.155,00€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38.288,27€</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Medicina da </a:t>
                      </a:r>
                      <a:r>
                        <a:rPr lang="pt-PT" sz="800" smtClean="0"/>
                        <a:t>U. 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66.536,00€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98.754,64€</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smtClean="0"/>
                        <a:t>Faculdade </a:t>
                      </a:r>
                      <a:r>
                        <a:rPr lang="pt-PT" sz="800"/>
                        <a:t>de </a:t>
                      </a:r>
                      <a:r>
                        <a:rPr lang="pt-PT" sz="800" smtClean="0"/>
                        <a:t>Medicina –U. Coimbra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36.983,01€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28.470,28€</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Administração Regional de Saúde de Lisboa e Vale do </a:t>
                      </a:r>
                      <a:r>
                        <a:rPr lang="pt-PT" sz="800" smtClean="0"/>
                        <a:t>Tejo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76.676,00€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97.180,57 €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Instituto de Higiene e Medicina </a:t>
                      </a:r>
                      <a:r>
                        <a:rPr lang="pt-PT" sz="800" smtClean="0"/>
                        <a:t>Tropical</a:t>
                      </a:r>
                      <a:r>
                        <a:rPr lang="pt-PT" sz="800" baseline="0" smtClean="0"/>
                        <a:t> - </a:t>
                      </a:r>
                      <a:r>
                        <a:rPr lang="pt-PT" sz="800" smtClean="0"/>
                        <a:t>UNL</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32.923,00€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44.115,99 €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a:t>GAT</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49.944,00€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10.066,48€</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Ciências </a:t>
                      </a:r>
                      <a:r>
                        <a:rPr lang="pt-PT" sz="800" smtClean="0"/>
                        <a:t>Médicas</a:t>
                      </a:r>
                      <a:r>
                        <a:rPr lang="pt-PT" sz="800" baseline="0" smtClean="0"/>
                        <a:t> -</a:t>
                      </a:r>
                      <a:r>
                        <a:rPr lang="pt-PT" sz="800" smtClean="0"/>
                        <a:t> UNL</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54.435,16€</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27.914,00€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32913">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Liga Portuguesa de Profilaxia Social</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33.461,00€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36.372,81€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a:t>
                      </a:r>
                      <a:r>
                        <a:rPr lang="pt-PT" sz="800" smtClean="0"/>
                        <a:t>Medicina</a:t>
                      </a:r>
                      <a:r>
                        <a:rPr lang="pt-PT" sz="800" baseline="0" smtClean="0"/>
                        <a:t> - </a:t>
                      </a:r>
                      <a:r>
                        <a:rPr lang="pt-PT" sz="800" smtClean="0"/>
                        <a:t>U</a:t>
                      </a:r>
                      <a:r>
                        <a:rPr lang="pt-PT" sz="800" baseline="0" smtClean="0"/>
                        <a:t> de Lisboa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82.475,00€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142.668,18€</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0">
                <a:tc>
                  <a:txBody>
                    <a:bodyPr/>
                    <a:lstStyle>
                      <a:defPPr>
                        <a:defRPr kern="1200" smtId="4294967295"/>
                      </a:defPPr>
                    </a:lstStyle>
                    <a:p>
                      <a:pPr>
                        <a:lnSpc>
                          <a:spcPct val="115000"/>
                        </a:lnSpc>
                        <a:spcAft>
                          <a:spcPts val="1000"/>
                        </a:spcAft>
                      </a:pPr>
                      <a:r>
                        <a:rPr lang="en-GB" sz="800">
                          <a:solidFill>
                            <a:schemeClr val="bg1"/>
                          </a:solidFill>
                        </a:rPr>
                        <a:t> </a:t>
                      </a:r>
                      <a:endParaRPr lang="pt-PT" sz="800">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b="1">
                          <a:solidFill>
                            <a:schemeClr val="bg1"/>
                          </a:solidFill>
                        </a:rPr>
                        <a:t>TOTALS</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b="1">
                          <a:solidFill>
                            <a:schemeClr val="bg1"/>
                          </a:solidFill>
                        </a:rPr>
                        <a:t> </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gridSpan="3">
                  <a:txBody>
                    <a:bodyPr/>
                    <a:lstStyle>
                      <a:defPPr>
                        <a:defRPr kern="1200" smtId="4294967295"/>
                      </a:defPPr>
                    </a:lstStyle>
                    <a:p>
                      <a:pPr algn="ctr">
                        <a:lnSpc>
                          <a:spcPct val="115000"/>
                        </a:lnSpc>
                        <a:spcAft>
                          <a:spcPts val="1000"/>
                        </a:spcAft>
                      </a:pPr>
                      <a:r>
                        <a:rPr lang="en-GB" sz="800" b="1">
                          <a:solidFill>
                            <a:schemeClr val="bg1"/>
                          </a:solidFill>
                        </a:rPr>
                        <a:t>4.399.864,15 €</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hMerge="1">
                  <a:txBody>
                    <a:bodyPr/>
                    <a:lstStyle>
                      <a:defPPr>
                        <a:defRPr kern="1200" smtId="4294967295"/>
                      </a:defPPr>
                    </a:lstStyle>
                    <a:p>
                      <a:endParaRPr lang="pt-PT"/>
                    </a:p>
                  </a:txBody>
                  <a:tcPr/>
                </a:tc>
                <a:tc hMerge="1">
                  <a:txBody>
                    <a:bodyPr/>
                    <a:lstStyle>
                      <a:defPPr>
                        <a:defRPr kern="1200" smtId="4294967295"/>
                      </a:defPPr>
                    </a:lstStyle>
                    <a:p>
                      <a:endParaRPr lang="pt-PT"/>
                    </a:p>
                  </a:txBody>
                  <a:tcP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solidFill>
                      <a:schemeClr val="tx2">
                        <a:lumMod val="60000"/>
                        <a:lumOff val="40000"/>
                      </a:schemeClr>
                    </a:solidFill>
                  </a:tcPr>
                </a:tc>
              </a:tr>
            </a:tbl>
          </a:graphicData>
        </a:graphic>
      </p:graphicFrame>
    </p:spTree>
    <p:extLst>
      <p:ext uri="{BB962C8B-B14F-4D97-AF65-F5344CB8AC3E}">
        <p14:creationId xmlns:p14="http://schemas.microsoft.com/office/powerpoint/2010/main" val="798407836"/>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181146" y="1698312"/>
            <a:ext cx="8686799" cy="4620624"/>
          </a:xfrm>
          <a:prstGeom prst="rect">
            <a:avLst/>
          </a:prstGeom>
          <a:noFill/>
          <a:ln w="9525">
            <a:noFill/>
            <a:miter lim="800000"/>
          </a:ln>
        </p:spPr>
        <p:txBody>
          <a:bodyPr wrap="square">
            <a:spAutoFit/>
          </a:bodyPr>
          <a:lstStyle>
            <a:defPPr>
              <a:defRPr kern="1200" smtId="4294967295"/>
            </a:defPPr>
          </a:lstStyle>
          <a:p>
            <a:endParaRPr lang="en-GB" sz="1400" smtClean="0"/>
          </a:p>
          <a:p>
            <a:pPr algn="just">
              <a:lnSpc>
                <a:spcPct val="114000"/>
              </a:lnSpc>
            </a:pPr>
            <a:r>
              <a:rPr lang="en-GB" sz="1500" smtClean="0"/>
              <a:t>The </a:t>
            </a:r>
            <a:r>
              <a:rPr lang="en-GB" sz="1500"/>
              <a:t>Programme, supported with grants from the donor countries Norway, Iceland and Liechtenstein aims to support the intervention and research of 26 selected projects in four priority areas of intervention “Nutrition”, “Mental health”, “Communicable Diseases” and “Information Systems”. The 12 million euros of the Programme is more than the total investment in these areas </a:t>
            </a:r>
            <a:r>
              <a:rPr lang="en-GB" sz="1500" smtClean="0"/>
              <a:t>in the last 8 years.</a:t>
            </a:r>
          </a:p>
          <a:p>
            <a:pPr algn="just"/>
            <a:endParaRPr lang="en-GB" sz="1400"/>
          </a:p>
          <a:p>
            <a:pPr algn="just">
              <a:lnSpc>
                <a:spcPct val="114000"/>
              </a:lnSpc>
            </a:pPr>
            <a:r>
              <a:rPr lang="en-GB" sz="1500" smtClean="0"/>
              <a:t>Among the selected projects is Promoting Food Security in Portugal. </a:t>
            </a:r>
          </a:p>
          <a:p>
            <a:pPr algn="just">
              <a:lnSpc>
                <a:spcPct val="114000"/>
              </a:lnSpc>
            </a:pPr>
            <a:r>
              <a:rPr lang="en-GB" sz="1500" smtClean="0"/>
              <a:t>Due to the economic crisis one of the major problems facing the </a:t>
            </a:r>
          </a:p>
          <a:p>
            <a:pPr algn="just">
              <a:lnSpc>
                <a:spcPct val="114000"/>
              </a:lnSpc>
            </a:pPr>
            <a:r>
              <a:rPr lang="en-GB" sz="1500" smtClean="0"/>
              <a:t>Portuguese population, particularly the older population and also the </a:t>
            </a:r>
          </a:p>
          <a:p>
            <a:pPr algn="just">
              <a:lnSpc>
                <a:spcPct val="114000"/>
              </a:lnSpc>
            </a:pPr>
            <a:r>
              <a:rPr lang="en-GB" sz="1500" smtClean="0"/>
              <a:t>more vulnerable due economic reasons is food security. </a:t>
            </a:r>
          </a:p>
          <a:p>
            <a:pPr algn="just">
              <a:lnSpc>
                <a:spcPct val="114000"/>
              </a:lnSpc>
            </a:pPr>
            <a:endParaRPr lang="en-GB" sz="1400"/>
          </a:p>
          <a:p>
            <a:pPr algn="just">
              <a:lnSpc>
                <a:spcPct val="114000"/>
              </a:lnSpc>
            </a:pPr>
            <a:r>
              <a:rPr lang="en-GB" sz="1500" smtClean="0"/>
              <a:t>9 AM </a:t>
            </a:r>
            <a:r>
              <a:rPr lang="en-GB" sz="1500"/>
              <a:t>and the baker arrives, by van, to one of the social projects with </a:t>
            </a:r>
            <a:endParaRPr lang="en-GB" sz="1500" smtClean="0"/>
          </a:p>
          <a:p>
            <a:pPr algn="just">
              <a:lnSpc>
                <a:spcPct val="114000"/>
              </a:lnSpc>
            </a:pPr>
            <a:r>
              <a:rPr lang="en-GB" sz="1500" smtClean="0"/>
              <a:t>159 small houses</a:t>
            </a:r>
            <a:r>
              <a:rPr lang="en-GB" sz="1500"/>
              <a:t>, in Vila Nova de Gaia, where the average income is 300 </a:t>
            </a:r>
            <a:r>
              <a:rPr lang="en-GB" sz="1500" smtClean="0"/>
              <a:t>Eur. per </a:t>
            </a:r>
            <a:r>
              <a:rPr lang="en-GB" sz="1500"/>
              <a:t>month</a:t>
            </a:r>
            <a:r>
              <a:rPr lang="en-GB" sz="1500" smtClean="0"/>
              <a:t>, to sell </a:t>
            </a:r>
            <a:r>
              <a:rPr lang="en-GB" sz="1500"/>
              <a:t>bread. People start to arrive. This is also an opportunity for </a:t>
            </a:r>
            <a:r>
              <a:rPr lang="en-GB" sz="1500" smtClean="0"/>
              <a:t>a </a:t>
            </a:r>
            <a:r>
              <a:rPr lang="en-GB" sz="1500"/>
              <a:t>small chat </a:t>
            </a:r>
            <a:r>
              <a:rPr lang="en-GB" sz="1500" smtClean="0"/>
              <a:t>among the </a:t>
            </a:r>
            <a:r>
              <a:rPr lang="en-GB" sz="1500"/>
              <a:t>old and aged neighbours with increasing difficulties. </a:t>
            </a:r>
            <a:endParaRPr lang="en-GB" sz="1500" smtClean="0"/>
          </a:p>
          <a:p>
            <a:pPr algn="just"/>
            <a:endParaRPr lang="en-GB" sz="1400"/>
          </a:p>
          <a:p>
            <a:endParaRPr lang="en-GB" sz="1400"/>
          </a:p>
        </p:txBody>
      </p:sp>
      <p:sp>
        <p:nvSpPr>
          <p:cNvPr id="3" name="ZoneTexte 8"/>
          <p:cNvSpPr txBox="1">
            <a:spLocks noChangeArrowheads="1"/>
          </p:cNvSpPr>
          <p:nvPr/>
        </p:nvSpPr>
        <p:spPr bwMode="auto">
          <a:xfrm>
            <a:off x="163902" y="313317"/>
            <a:ext cx="5884413" cy="1477328"/>
          </a:xfrm>
          <a:prstGeom prst="rect">
            <a:avLst/>
          </a:prstGeom>
          <a:noFill/>
          <a:ln w="9525">
            <a:noFill/>
            <a:miter lim="800000"/>
          </a:ln>
        </p:spPr>
        <p:txBody>
          <a:bodyPr wrap="square">
            <a:spAutoFit/>
          </a:bodyPr>
          <a:lstStyle>
            <a:defPPr>
              <a:defRPr kern="1200" smtId="4294967295"/>
            </a:defPPr>
          </a:lstStyle>
          <a:p>
            <a:pPr marL="342900" indent="-342900"/>
            <a:r>
              <a:rPr lang="en-GB" b="1" smtClean="0">
                <a:solidFill>
                  <a:srgbClr val="003A78"/>
                </a:solidFill>
              </a:rPr>
              <a:t>EEA </a:t>
            </a:r>
            <a:r>
              <a:rPr lang="en-GB" b="1">
                <a:solidFill>
                  <a:srgbClr val="003A78"/>
                </a:solidFill>
              </a:rPr>
              <a:t>Grants: </a:t>
            </a:r>
            <a:r>
              <a:rPr lang="en-GB" b="1" smtClean="0">
                <a:solidFill>
                  <a:srgbClr val="003A78"/>
                </a:solidFill>
              </a:rPr>
              <a:t>Public </a:t>
            </a:r>
            <a:r>
              <a:rPr lang="en-GB" b="1">
                <a:solidFill>
                  <a:srgbClr val="003A78"/>
                </a:solidFill>
              </a:rPr>
              <a:t>Health </a:t>
            </a:r>
            <a:r>
              <a:rPr lang="en-GB" b="1" smtClean="0">
                <a:solidFill>
                  <a:srgbClr val="003A78"/>
                </a:solidFill>
              </a:rPr>
              <a:t>Initiatives and the project </a:t>
            </a:r>
          </a:p>
          <a:p>
            <a:pPr marL="342900" indent="-342900"/>
            <a:r>
              <a:rPr lang="en-GB" b="1" i="1" smtClean="0">
                <a:solidFill>
                  <a:srgbClr val="003A78"/>
                </a:solidFill>
              </a:rPr>
              <a:t>Promoting </a:t>
            </a:r>
            <a:r>
              <a:rPr lang="en-GB" b="1" i="1">
                <a:solidFill>
                  <a:srgbClr val="003A78"/>
                </a:solidFill>
              </a:rPr>
              <a:t>Food Security </a:t>
            </a:r>
            <a:r>
              <a:rPr lang="en-GB" b="1" i="1" smtClean="0">
                <a:solidFill>
                  <a:srgbClr val="003A78"/>
                </a:solidFill>
              </a:rPr>
              <a:t>in Portugal</a:t>
            </a:r>
            <a:r>
              <a:rPr lang="en-GB" b="1">
                <a:solidFill>
                  <a:srgbClr val="003A78"/>
                </a:solidFill>
              </a:rPr>
              <a:t>, </a:t>
            </a:r>
            <a:r>
              <a:rPr lang="en-GB" b="1" smtClean="0">
                <a:solidFill>
                  <a:srgbClr val="003A78"/>
                </a:solidFill>
              </a:rPr>
              <a:t>to evaluate</a:t>
            </a:r>
          </a:p>
          <a:p>
            <a:pPr marL="342900" indent="-342900"/>
            <a:r>
              <a:rPr lang="en-GB" b="1" smtClean="0">
                <a:solidFill>
                  <a:srgbClr val="003A78"/>
                </a:solidFill>
              </a:rPr>
              <a:t>and </a:t>
            </a:r>
            <a:r>
              <a:rPr lang="en-GB" b="1">
                <a:solidFill>
                  <a:srgbClr val="003A78"/>
                </a:solidFill>
              </a:rPr>
              <a:t>improve the </a:t>
            </a:r>
            <a:r>
              <a:rPr lang="en-GB" b="1" smtClean="0">
                <a:solidFill>
                  <a:srgbClr val="003A78"/>
                </a:solidFill>
              </a:rPr>
              <a:t>nutritional status </a:t>
            </a:r>
            <a:r>
              <a:rPr lang="en-GB" b="1">
                <a:solidFill>
                  <a:srgbClr val="003A78"/>
                </a:solidFill>
              </a:rPr>
              <a:t>of </a:t>
            </a:r>
            <a:r>
              <a:rPr lang="en-GB" b="1" smtClean="0">
                <a:solidFill>
                  <a:srgbClr val="003A78"/>
                </a:solidFill>
              </a:rPr>
              <a:t>the elderly</a:t>
            </a:r>
          </a:p>
          <a:p>
            <a:pPr marL="342900" indent="-342900"/>
            <a:r>
              <a:rPr lang="en-GB" b="1" smtClean="0">
                <a:solidFill>
                  <a:srgbClr val="003A78"/>
                </a:solidFill>
              </a:rPr>
              <a:t>Portuguese </a:t>
            </a:r>
            <a:r>
              <a:rPr lang="en-GB" b="1">
                <a:solidFill>
                  <a:srgbClr val="003A78"/>
                </a:solidFill>
              </a:rPr>
              <a:t>population</a:t>
            </a:r>
            <a:r>
              <a:rPr lang="en-GB" i="1">
                <a:solidFill>
                  <a:srgbClr val="003A78"/>
                </a:solidFill>
              </a:rPr>
              <a:t>.</a:t>
            </a:r>
            <a:r>
              <a:rPr lang="en-GB" i="1"/>
              <a:t>  </a:t>
            </a:r>
          </a:p>
          <a:p>
            <a:pPr marL="342900" indent="-342900">
              <a:buFont typeface="Arial" charset="0"/>
              <a:buNone/>
            </a:pPr>
            <a:endParaRPr lang="en-US" i="1">
              <a:latin typeface="Verdana" pitchFamily="34" charset="0"/>
              <a:ea typeface="Verdana" panose="020b0604030504040204" pitchFamily="34" charset="0"/>
              <a:cs typeface="Verdana" panose="020b0604030504040204" pitchFamily="34" charset="0"/>
            </a:endParaRPr>
          </a:p>
        </p:txBody>
      </p:sp>
      <p:pic>
        <p:nvPicPr>
          <p:cNvPr id="4" name="Imagem 3" descr="http://imagens0.publico.pt/imagens.aspx/979440?tp=UH&amp;db=IMAGENS"/>
          <p:cNvPicPr/>
          <p:nvPr/>
        </p:nvPicPr>
        <p:blipFill>
          <a:blip r:embed="rId2">
            <a:extLst>
              <a:ext uri="{28A0092B-C50C-407E-A947-70E740481C1C}">
                <a14:useLocalDpi xmlns:a14="http://schemas.microsoft.com/office/drawing/2010/main" val="0"/>
              </a:ext>
            </a:extLst>
          </a:blip>
          <a:stretch>
            <a:fillRect/>
          </a:stretch>
        </p:blipFill>
        <p:spPr bwMode="auto">
          <a:xfrm>
            <a:off x="6349042" y="2964564"/>
            <a:ext cx="2518903" cy="2081884"/>
          </a:xfrm>
          <a:prstGeom prst="rect">
            <a:avLst/>
          </a:prstGeom>
          <a:noFill/>
          <a:ln>
            <a:noFill/>
          </a:ln>
        </p:spPr>
      </p:pic>
    </p:spTree>
    <p:extLst>
      <p:ext uri="{BB962C8B-B14F-4D97-AF65-F5344CB8AC3E}">
        <p14:creationId xmlns:p14="http://schemas.microsoft.com/office/powerpoint/2010/main" val="199777690"/>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146649" y="1698312"/>
            <a:ext cx="8686799" cy="523220"/>
          </a:xfrm>
          <a:prstGeom prst="rect">
            <a:avLst/>
          </a:prstGeom>
          <a:noFill/>
          <a:ln w="9525">
            <a:noFill/>
            <a:miter lim="800000"/>
          </a:ln>
        </p:spPr>
        <p:txBody>
          <a:bodyPr wrap="square">
            <a:spAutoFit/>
          </a:bodyPr>
          <a:lstStyle>
            <a:defPPr>
              <a:defRPr kern="1200" smtId="4294967295"/>
            </a:defPPr>
          </a:lstStyle>
          <a:p>
            <a:endParaRPr lang="en-GB" sz="1400"/>
          </a:p>
          <a:p>
            <a:endParaRPr lang="en-GB" sz="1400"/>
          </a:p>
        </p:txBody>
      </p:sp>
      <p:sp>
        <p:nvSpPr>
          <p:cNvPr id="3" name="ZoneTexte 8"/>
          <p:cNvSpPr txBox="1">
            <a:spLocks noChangeArrowheads="1"/>
          </p:cNvSpPr>
          <p:nvPr/>
        </p:nvSpPr>
        <p:spPr bwMode="auto">
          <a:xfrm>
            <a:off x="163902" y="313317"/>
            <a:ext cx="5884413" cy="1477328"/>
          </a:xfrm>
          <a:prstGeom prst="rect">
            <a:avLst/>
          </a:prstGeom>
          <a:noFill/>
          <a:ln w="9525">
            <a:noFill/>
            <a:miter lim="800000"/>
          </a:ln>
        </p:spPr>
        <p:txBody>
          <a:bodyPr wrap="square">
            <a:spAutoFit/>
          </a:bodyPr>
          <a:lstStyle>
            <a:defPPr>
              <a:defRPr kern="1200" smtId="4294967295"/>
            </a:defPPr>
          </a:lstStyle>
          <a:p>
            <a:pPr marL="342900" indent="-342900"/>
            <a:r>
              <a:rPr lang="en-GB" b="1" smtClean="0">
                <a:solidFill>
                  <a:srgbClr val="003A78"/>
                </a:solidFill>
              </a:rPr>
              <a:t>EEA </a:t>
            </a:r>
            <a:r>
              <a:rPr lang="en-GB" b="1">
                <a:solidFill>
                  <a:srgbClr val="003A78"/>
                </a:solidFill>
              </a:rPr>
              <a:t>Grants: Programme Public Health </a:t>
            </a:r>
            <a:r>
              <a:rPr lang="en-GB" b="1" smtClean="0">
                <a:solidFill>
                  <a:srgbClr val="003A78"/>
                </a:solidFill>
              </a:rPr>
              <a:t>Initiatives</a:t>
            </a:r>
          </a:p>
          <a:p>
            <a:pPr marL="342900" indent="-342900"/>
            <a:r>
              <a:rPr lang="en-GB" b="1" smtClean="0">
                <a:solidFill>
                  <a:srgbClr val="003A78"/>
                </a:solidFill>
              </a:rPr>
              <a:t>and the </a:t>
            </a:r>
            <a:r>
              <a:rPr lang="en-GB" b="1">
                <a:solidFill>
                  <a:srgbClr val="003A78"/>
                </a:solidFill>
              </a:rPr>
              <a:t>project  </a:t>
            </a:r>
            <a:r>
              <a:rPr lang="en-GB" b="1" i="1">
                <a:solidFill>
                  <a:srgbClr val="003A78"/>
                </a:solidFill>
              </a:rPr>
              <a:t>Promoting Food Security </a:t>
            </a:r>
            <a:r>
              <a:rPr lang="en-GB" b="1" i="1" smtClean="0">
                <a:solidFill>
                  <a:srgbClr val="003A78"/>
                </a:solidFill>
              </a:rPr>
              <a:t>in</a:t>
            </a:r>
          </a:p>
          <a:p>
            <a:pPr marL="342900" indent="-342900"/>
            <a:r>
              <a:rPr lang="en-GB" b="1" i="1" smtClean="0">
                <a:solidFill>
                  <a:srgbClr val="003A78"/>
                </a:solidFill>
              </a:rPr>
              <a:t>Portugal</a:t>
            </a:r>
            <a:r>
              <a:rPr lang="en-GB" b="1" i="1">
                <a:solidFill>
                  <a:srgbClr val="003A78"/>
                </a:solidFill>
              </a:rPr>
              <a:t>, </a:t>
            </a:r>
            <a:r>
              <a:rPr lang="en-GB" b="1" i="1" smtClean="0">
                <a:solidFill>
                  <a:srgbClr val="003A78"/>
                </a:solidFill>
              </a:rPr>
              <a:t>to evaluate </a:t>
            </a:r>
            <a:r>
              <a:rPr lang="en-GB" b="1" i="1">
                <a:solidFill>
                  <a:srgbClr val="003A78"/>
                </a:solidFill>
              </a:rPr>
              <a:t>and improve the </a:t>
            </a:r>
            <a:r>
              <a:rPr lang="en-GB" b="1" i="1" smtClean="0">
                <a:solidFill>
                  <a:srgbClr val="003A78"/>
                </a:solidFill>
              </a:rPr>
              <a:t>nutritional</a:t>
            </a:r>
          </a:p>
          <a:p>
            <a:pPr marL="342900" indent="-342900"/>
            <a:r>
              <a:rPr lang="en-GB" b="1" i="1" smtClean="0">
                <a:solidFill>
                  <a:srgbClr val="003A78"/>
                </a:solidFill>
              </a:rPr>
              <a:t>status </a:t>
            </a:r>
            <a:r>
              <a:rPr lang="en-GB" b="1" i="1">
                <a:solidFill>
                  <a:srgbClr val="003A78"/>
                </a:solidFill>
              </a:rPr>
              <a:t>of </a:t>
            </a:r>
            <a:r>
              <a:rPr lang="en-GB" b="1" i="1" smtClean="0">
                <a:solidFill>
                  <a:srgbClr val="003A78"/>
                </a:solidFill>
              </a:rPr>
              <a:t>the elderly </a:t>
            </a:r>
            <a:r>
              <a:rPr lang="en-GB" b="1" i="1">
                <a:solidFill>
                  <a:srgbClr val="003A78"/>
                </a:solidFill>
              </a:rPr>
              <a:t>Portuguese population</a:t>
            </a:r>
            <a:r>
              <a:rPr lang="en-GB" i="1">
                <a:solidFill>
                  <a:srgbClr val="003A78"/>
                </a:solidFill>
              </a:rPr>
              <a:t>.</a:t>
            </a:r>
            <a:r>
              <a:rPr lang="en-GB" i="1"/>
              <a:t>  </a:t>
            </a:r>
          </a:p>
          <a:p>
            <a:pPr marL="342900" indent="-342900">
              <a:buFont typeface="Arial" charset="0"/>
              <a:buNone/>
            </a:pPr>
            <a:endParaRPr lang="en-US" i="1">
              <a:latin typeface="Verdana" pitchFamily="34" charset="0"/>
              <a:ea typeface="Verdana" panose="020b0604030504040204" pitchFamily="34" charset="0"/>
              <a:cs typeface="Verdana" panose="020b0604030504040204" pitchFamily="34" charset="0"/>
            </a:endParaRPr>
          </a:p>
        </p:txBody>
      </p:sp>
      <p:sp>
        <p:nvSpPr>
          <p:cNvPr id="4" name="Rectângulo 3"/>
          <p:cNvSpPr/>
          <p:nvPr/>
        </p:nvSpPr>
        <p:spPr>
          <a:xfrm>
            <a:off x="232913" y="2230960"/>
            <a:ext cx="8669547" cy="3495701"/>
          </a:xfrm>
          <a:prstGeom prst="rect">
            <a:avLst/>
          </a:prstGeom>
        </p:spPr>
        <p:txBody>
          <a:bodyPr wrap="square">
            <a:spAutoFit/>
          </a:bodyPr>
          <a:lstStyle>
            <a:defPPr>
              <a:defRPr kern="1200" smtId="4294967295"/>
            </a:defPPr>
          </a:lstStyle>
          <a:p>
            <a:pPr algn="just">
              <a:lnSpc>
                <a:spcPct val="114000"/>
              </a:lnSpc>
            </a:pPr>
            <a:r>
              <a:rPr lang="en-GB" sz="1400" smtClean="0"/>
              <a:t>						</a:t>
            </a:r>
            <a:r>
              <a:rPr lang="en-GB" sz="1500" smtClean="0"/>
              <a:t>Manuel </a:t>
            </a:r>
            <a:r>
              <a:rPr lang="en-GB" sz="1500"/>
              <a:t>Lourenço is 78 and lives in this neighbourhood with his </a:t>
            </a:r>
            <a:r>
              <a:rPr lang="en-GB" sz="1500" smtClean="0"/>
              <a:t> 							274 Euros </a:t>
            </a:r>
            <a:r>
              <a:rPr lang="en-GB" sz="1500"/>
              <a:t>monthly </a:t>
            </a:r>
            <a:r>
              <a:rPr lang="en-GB" sz="1500" smtClean="0"/>
              <a:t>pension</a:t>
            </a:r>
            <a:r>
              <a:rPr lang="en-GB" sz="1500"/>
              <a:t>. Bread is the one thing that he is still </a:t>
            </a:r>
            <a:r>
              <a:rPr lang="en-GB" sz="1500" smtClean="0"/>
              <a:t>							able </a:t>
            </a:r>
            <a:r>
              <a:rPr lang="en-GB" sz="1500"/>
              <a:t>to </a:t>
            </a:r>
            <a:r>
              <a:rPr lang="en-GB" sz="1500" smtClean="0"/>
              <a:t>buy </a:t>
            </a:r>
            <a:r>
              <a:rPr lang="en-GB" sz="1500"/>
              <a:t>and like him, many </a:t>
            </a:r>
            <a:r>
              <a:rPr lang="en-GB" sz="1500" smtClean="0"/>
              <a:t>others </a:t>
            </a:r>
            <a:r>
              <a:rPr lang="en-GB" sz="1500"/>
              <a:t>in a strong </a:t>
            </a:r>
            <a:r>
              <a:rPr lang="en-GB" sz="1500" smtClean="0"/>
              <a:t>economic   							struggle</a:t>
            </a:r>
            <a:r>
              <a:rPr lang="en-GB" sz="1500"/>
              <a:t>. “We may </a:t>
            </a:r>
            <a:r>
              <a:rPr lang="en-GB" sz="1500" smtClean="0"/>
              <a:t>not </a:t>
            </a:r>
            <a:r>
              <a:rPr lang="en-GB" sz="1500"/>
              <a:t>have anything else, but bread </a:t>
            </a:r>
            <a:r>
              <a:rPr lang="en-GB" sz="1500" smtClean="0"/>
              <a:t>and </a:t>
            </a:r>
            <a:r>
              <a:rPr lang="en-GB" sz="1500"/>
              <a:t>a </a:t>
            </a:r>
            <a:r>
              <a:rPr lang="en-GB" sz="1500" smtClean="0"/>
              <a:t>								soup</a:t>
            </a:r>
            <a:r>
              <a:rPr lang="en-GB" sz="1500"/>
              <a:t>…” he says with tears in </a:t>
            </a:r>
            <a:r>
              <a:rPr lang="en-GB" sz="1500" smtClean="0"/>
              <a:t>eyes</a:t>
            </a:r>
            <a:r>
              <a:rPr lang="en-GB" sz="1500"/>
              <a:t>.</a:t>
            </a:r>
          </a:p>
          <a:p>
            <a:pPr algn="just">
              <a:lnSpc>
                <a:spcPct val="114000"/>
              </a:lnSpc>
            </a:pPr>
            <a:endParaRPr lang="en-GB" sz="1400"/>
          </a:p>
          <a:p>
            <a:pPr algn="just">
              <a:lnSpc>
                <a:spcPct val="114000"/>
              </a:lnSpc>
            </a:pPr>
            <a:r>
              <a:rPr lang="en-GB" sz="1400"/>
              <a:t> </a:t>
            </a:r>
            <a:r>
              <a:rPr lang="en-GB" sz="1400" smtClean="0"/>
              <a:t>                                                     </a:t>
            </a:r>
            <a:r>
              <a:rPr lang="en-GB" sz="1500" smtClean="0"/>
              <a:t>This is one case to exemplify </a:t>
            </a:r>
            <a:r>
              <a:rPr lang="en-GB" sz="1500"/>
              <a:t>what the researchers are saying: Bread, but which bread? In the global market of today, the type of bread that these populations are buying are the cheapest ones, made from the flours with the lowest nutritional value. This project is relevant to bring awareness to these facts and help improve the nutritional intake with very low income. The bread is cheap and satiates. Buying 2 kilos of vegetables for the week is good for the health, but it will not “kill” the hunger. So the there is much to be done to change this situation, he states.</a:t>
            </a:r>
          </a:p>
        </p:txBody>
      </p:sp>
      <p:pic>
        <p:nvPicPr>
          <p:cNvPr id="5" name="Imagem 4" descr="http://imagens9.publico.pt/imagens.aspx/979439?tp=UH&amp;db=IMAGENS"/>
          <p:cNvPicPr/>
          <p:nvPr/>
        </p:nvPicPr>
        <p:blipFill>
          <a:blip r:embed="rId2">
            <a:extLst>
              <a:ext uri="{28A0092B-C50C-407E-A947-70E740481C1C}">
                <a14:useLocalDpi xmlns:a14="http://schemas.microsoft.com/office/drawing/2010/main" val="0"/>
              </a:ext>
            </a:extLst>
          </a:blip>
          <a:stretch>
            <a:fillRect/>
          </a:stretch>
        </p:blipFill>
        <p:spPr bwMode="auto">
          <a:xfrm>
            <a:off x="267435" y="2230960"/>
            <a:ext cx="2597150" cy="1715481"/>
          </a:xfrm>
          <a:prstGeom prst="rect">
            <a:avLst/>
          </a:prstGeom>
          <a:noFill/>
          <a:ln>
            <a:noFill/>
          </a:ln>
        </p:spPr>
      </p:pic>
    </p:spTree>
    <p:extLst>
      <p:ext uri="{BB962C8B-B14F-4D97-AF65-F5344CB8AC3E}">
        <p14:creationId xmlns:p14="http://schemas.microsoft.com/office/powerpoint/2010/main" val="3322041858"/>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142875" y="1729221"/>
            <a:ext cx="8886825" cy="4524315"/>
          </a:xfrm>
          <a:prstGeom prst="rect">
            <a:avLst/>
          </a:prstGeom>
          <a:noFill/>
          <a:ln w="9525">
            <a:noFill/>
            <a:miter lim="800000"/>
          </a:ln>
        </p:spPr>
        <p:txBody>
          <a:bodyPr wrap="square">
            <a:spAutoFit/>
          </a:bodyPr>
          <a:lstStyle>
            <a:defPPr>
              <a:defRPr kern="1200" smtId="4294967295"/>
            </a:defPPr>
          </a:lstStyle>
          <a:p>
            <a:r>
              <a:rPr lang="en-GB" sz="2000" u="sng" smtClean="0"/>
              <a:t>The </a:t>
            </a:r>
            <a:r>
              <a:rPr lang="en-GB" sz="2000" u="sng"/>
              <a:t>ACSS IP </a:t>
            </a:r>
            <a:r>
              <a:rPr lang="en-GB" sz="2000" i="1" u="sng" smtClean="0"/>
              <a:t>webpage</a:t>
            </a:r>
            <a:r>
              <a:rPr lang="en-GB" sz="2000" u="sng" smtClean="0"/>
              <a:t>____________________________       </a:t>
            </a:r>
            <a:r>
              <a:rPr lang="en-GB" sz="2000" u="sng" smtClean="0">
                <a:solidFill>
                  <a:schemeClr val="tx2">
                    <a:lumMod val="60000"/>
                    <a:lumOff val="40000"/>
                  </a:schemeClr>
                </a:solidFill>
              </a:rPr>
              <a:t>http</a:t>
            </a:r>
            <a:r>
              <a:rPr lang="en-GB" sz="2000" u="sng">
                <a:solidFill>
                  <a:schemeClr val="tx2">
                    <a:lumMod val="60000"/>
                    <a:lumOff val="40000"/>
                  </a:schemeClr>
                </a:solidFill>
              </a:rPr>
              <a:t>://www.acss.min-saude.pt/</a:t>
            </a:r>
          </a:p>
          <a:p>
            <a:endParaRPr lang="en-GB" sz="2000" u="sng" smtClean="0"/>
          </a:p>
          <a:p>
            <a:endParaRPr lang="en-GB" sz="1400" u="sng" smtClean="0"/>
          </a:p>
          <a:p>
            <a:endParaRPr lang="en-GB" sz="1400" u="sng"/>
          </a:p>
          <a:p>
            <a:endParaRPr lang="en-GB" sz="2000" u="sng" smtClean="0"/>
          </a:p>
          <a:p>
            <a:r>
              <a:rPr lang="en-GB" sz="2000" u="sng" smtClean="0"/>
              <a:t>_____________									   </a:t>
            </a:r>
            <a:r>
              <a:rPr lang="en-GB" sz="2000" i="1" u="sng" smtClean="0"/>
              <a:t>Webpage</a:t>
            </a:r>
            <a:r>
              <a:rPr lang="en-GB" sz="2000" u="sng" smtClean="0"/>
              <a:t> </a:t>
            </a:r>
            <a:r>
              <a:rPr lang="en-GB" sz="2000" u="sng"/>
              <a:t>of the </a:t>
            </a:r>
            <a:r>
              <a:rPr lang="en-GB" sz="2000" i="1" u="sng" smtClean="0"/>
              <a:t>PT06</a:t>
            </a:r>
          </a:p>
          <a:p>
            <a:pPr>
              <a:spcBef>
                <a:spcPts val="1200"/>
              </a:spcBef>
              <a:spcAft>
                <a:spcPct val="0"/>
              </a:spcAft>
            </a:pPr>
            <a:r>
              <a:rPr lang="pt-PT" sz="2000" smtClean="0"/>
              <a:t>														   </a:t>
            </a:r>
            <a:r>
              <a:rPr lang="pt-PT" sz="2000" u="sng" smtClean="0">
                <a:solidFill>
                  <a:schemeClr val="tx2">
                    <a:lumMod val="60000"/>
                    <a:lumOff val="40000"/>
                  </a:schemeClr>
                </a:solidFill>
              </a:rPr>
              <a:t>http</a:t>
            </a:r>
            <a:r>
              <a:rPr lang="pt-PT" sz="2000" u="sng">
                <a:solidFill>
                  <a:schemeClr val="tx2">
                    <a:lumMod val="60000"/>
                    <a:lumOff val="40000"/>
                  </a:schemeClr>
                </a:solidFill>
              </a:rPr>
              <a:t>://bit.ly/1Ioy9fV</a:t>
            </a:r>
          </a:p>
          <a:p>
            <a:endParaRPr lang="en-GB" sz="2000" u="sng"/>
          </a:p>
          <a:p>
            <a:r>
              <a:rPr lang="pt-PT" sz="2000" smtClean="0"/>
              <a:t>	</a:t>
            </a:r>
            <a:endParaRPr lang="en-GB" sz="2000" u="sng" smtClean="0"/>
          </a:p>
          <a:p>
            <a:endParaRPr lang="en-GB" sz="2000" u="sng"/>
          </a:p>
          <a:p>
            <a:endParaRPr lang="en-GB" sz="2000" u="sng" smtClean="0"/>
          </a:p>
          <a:p>
            <a:r>
              <a:rPr lang="en-GB" sz="2000" i="1" u="sng"/>
              <a:t>Facebook</a:t>
            </a:r>
            <a:r>
              <a:rPr lang="en-GB" sz="2000" u="sng"/>
              <a:t> page of the </a:t>
            </a:r>
            <a:r>
              <a:rPr lang="en-GB" sz="2000" i="1" u="sng" smtClean="0"/>
              <a:t>PT06________________________</a:t>
            </a:r>
          </a:p>
          <a:p>
            <a:pPr>
              <a:spcBef>
                <a:spcPts val="1200"/>
              </a:spcBef>
            </a:pPr>
            <a:r>
              <a:rPr lang="pt-PT" sz="2000" u="sng">
                <a:solidFill>
                  <a:schemeClr val="tx2">
                    <a:lumMod val="60000"/>
                    <a:lumOff val="40000"/>
                  </a:schemeClr>
                </a:solidFill>
              </a:rPr>
              <a:t>http://on.fb.me/1MkGXH2</a:t>
            </a:r>
          </a:p>
        </p:txBody>
      </p:sp>
      <p:sp>
        <p:nvSpPr>
          <p:cNvPr id="3" name="ZoneTexte 8"/>
          <p:cNvSpPr txBox="1">
            <a:spLocks noChangeArrowheads="1"/>
          </p:cNvSpPr>
          <p:nvPr/>
        </p:nvSpPr>
        <p:spPr bwMode="auto">
          <a:xfrm>
            <a:off x="281305" y="728856"/>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pt-PT" sz="2400" b="1" smtClean="0">
                <a:latin typeface="Verdana" pitchFamily="34" charset="0"/>
                <a:ea typeface="Verdana" panose="020b0604030504040204" pitchFamily="34" charset="0"/>
                <a:cs typeface="Verdana" panose="020b0604030504040204" pitchFamily="34" charset="0"/>
              </a:rPr>
              <a:t>Web pages and links</a:t>
            </a:r>
            <a:endParaRPr lang="en-US" sz="2400" b="1">
              <a:latin typeface="Verdana" pitchFamily="34" charset="0"/>
              <a:ea typeface="Verdana" panose="020b0604030504040204" pitchFamily="34" charset="0"/>
              <a:cs typeface="Verdana" panose="020b0604030504040204" pitchFamily="34" charset="0"/>
            </a:endParaRPr>
          </a:p>
        </p:txBody>
      </p:sp>
      <p:pic>
        <p:nvPicPr>
          <p:cNvPr id="4" name="Imagem 3"/>
          <p:cNvPicPr/>
          <p:nvPr/>
        </p:nvPicPr>
        <p:blipFill>
          <a:blip r:embed="rId3"/>
          <a:srcRect t="8492" r="1153" b="22081"/>
          <a:stretch>
            <a:fillRect/>
          </a:stretch>
        </p:blipFill>
        <p:spPr bwMode="auto">
          <a:xfrm>
            <a:off x="203668" y="2829464"/>
            <a:ext cx="3315970" cy="200303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5" name="Imagem 4"/>
          <p:cNvPicPr/>
          <p:nvPr/>
        </p:nvPicPr>
        <p:blipFill>
          <a:blip r:embed="rId4"/>
          <a:srcRect l="11040" t="8706" r="11682" b="4883"/>
          <a:stretch>
            <a:fillRect/>
          </a:stretch>
        </p:blipFill>
        <p:spPr bwMode="auto">
          <a:xfrm>
            <a:off x="6723516" y="1782124"/>
            <a:ext cx="1830705" cy="1637665"/>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632870" y="4278701"/>
            <a:ext cx="3157449" cy="2472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1101235"/>
      </p:ext>
    </p:extLst>
  </p:cSld>
  <p:clrMapOvr>
    <a:masterClrMapping/>
  </p:clrMapOvr>
  <p:transition/>
  <p:timing/>
</p:sld>
</file>

<file path=ppt/tags/tag1.xml><?xml version="1.0" encoding="utf-8"?>
<p:tagLst xmlns:p="http://schemas.openxmlformats.org/presentationml/2006/main">
  <p:tag name="AS_NET" val="4.0.30319.1026"/>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r="http://schemas.openxmlformats.org/officeDocument/2006/relationships"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3.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4.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2015-12-17T17:30:25.682</cp:lastPrinted>
  <dcterms:created xsi:type="dcterms:W3CDTF">2015-12-17T17:30:25Z</dcterms:created>
  <dcterms:modified xsi:type="dcterms:W3CDTF">2015-12-17T17:30:25Z</dcterms:modified>
</cp:coreProperties>
</file>