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xlsx" ContentType="application/vnd.openxmlformats-officedocument.spreadsheetml.sheet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Override1.xml" ContentType="application/vnd.openxmlformats-officedocument.themeOverrid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removePersonalInfoOnSave="1" saveSubsetFonts="1" autoCompressPictures="0">
  <p:sldMasterIdLst>
    <p:sldMasterId id="2147483683" r:id="rId1"/>
    <p:sldMasterId id="2147483685" r:id="rId2"/>
    <p:sldMasterId id="2147483687" r:id="rId3"/>
    <p:sldMasterId id="2147483677" r:id="rId4"/>
  </p:sldMasterIdLst>
  <p:notesMasterIdLst>
    <p:notesMasterId r:id="rId5"/>
  </p:notesMasterIdLst>
  <p:handoutMasterIdLst>
    <p:handoutMasterId r:id="rId6"/>
  </p:handoutMasterIdLst>
  <p:sldIdLst>
    <p:sldId id="264" r:id="rId7"/>
    <p:sldId id="322" r:id="rId8"/>
    <p:sldId id="271" r:id="rId9"/>
    <p:sldId id="277" r:id="rId10"/>
    <p:sldId id="319" r:id="rId11"/>
    <p:sldId id="320" r:id="rId12"/>
    <p:sldId id="321" r:id="rId13"/>
    <p:sldId id="278" r:id="rId14"/>
    <p:sldId id="294" r:id="rId15"/>
    <p:sldId id="295" r:id="rId16"/>
    <p:sldId id="317" r:id="rId17"/>
    <p:sldId id="318" r:id="rId18"/>
    <p:sldId id="270" r:id="rId19"/>
    <p:sldId id="274" r:id="rId20"/>
  </p:sldIdLst>
  <p:sldSz cx="9144000" cy="6858000" type="screen4x3"/>
  <p:notesSz cx="6805613" cy="9944100"/>
  <p:custDataLst>
    <p:tags r:id="rId21"/>
  </p:custDataLst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347D"/>
    <a:srgbClr val="002A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693" autoAdjust="0"/>
    <p:restoredTop sz="94496" autoAdjust="0"/>
  </p:normalViewPr>
  <p:slideViewPr>
    <p:cSldViewPr snapToGrid="0" snapToObjects="1">
      <p:cViewPr>
        <p:scale>
          <a:sx n="100" d="100"/>
          <a:sy n="100" d="100"/>
        </p:scale>
        <p:origin x="-1932" y="-6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00" d="100"/>
          <a:sy n="100" d="100"/>
        </p:scale>
        <p:origin x="1422" y="78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4.xml" /><Relationship Id="rId11" Type="http://schemas.openxmlformats.org/officeDocument/2006/relationships/slide" Target="slides/slide5.xml" /><Relationship Id="rId12" Type="http://schemas.openxmlformats.org/officeDocument/2006/relationships/slide" Target="slides/slide6.xml" /><Relationship Id="rId13" Type="http://schemas.openxmlformats.org/officeDocument/2006/relationships/slide" Target="slides/slide7.xml" /><Relationship Id="rId14" Type="http://schemas.openxmlformats.org/officeDocument/2006/relationships/slide" Target="slides/slide8.xml" /><Relationship Id="rId15" Type="http://schemas.openxmlformats.org/officeDocument/2006/relationships/slide" Target="slides/slide9.xml" /><Relationship Id="rId16" Type="http://schemas.openxmlformats.org/officeDocument/2006/relationships/slide" Target="slides/slide10.xml" /><Relationship Id="rId17" Type="http://schemas.openxmlformats.org/officeDocument/2006/relationships/slide" Target="slides/slide11.xml" /><Relationship Id="rId18" Type="http://schemas.openxmlformats.org/officeDocument/2006/relationships/slide" Target="slides/slide12.xml" /><Relationship Id="rId19" Type="http://schemas.openxmlformats.org/officeDocument/2006/relationships/slide" Target="slides/slide13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4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slideMaster" Target="slideMasters/slideMaster4.xml" /><Relationship Id="rId5" Type="http://schemas.openxmlformats.org/officeDocument/2006/relationships/notesMaster" Target="notesMasters/notesMaster1.xml" /><Relationship Id="rId6" Type="http://schemas.openxmlformats.org/officeDocument/2006/relationships/handoutMaster" Target="handoutMasters/handoutMaster1.xml" /><Relationship Id="rId7" Type="http://schemas.openxmlformats.org/officeDocument/2006/relationships/slide" Target="slides/slide1.xml" /><Relationship Id="rId8" Type="http://schemas.openxmlformats.org/officeDocument/2006/relationships/slide" Target="slides/slide2.xml" /><Relationship Id="rId9" Type="http://schemas.openxmlformats.org/officeDocument/2006/relationships/slide" Target="slides/slide3.xml" /></Relationships>
</file>

<file path=ppt/charts/_rels/chart1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 /><Relationship Id="rId2" Type="http://schemas.openxmlformats.org/officeDocument/2006/relationships/themeOverride" Target="../theme/themeOverride1.xml" /></Relationships>
</file>

<file path=ppt/charts/chart1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>
            <a:defPPr>
              <a:defRPr kern="1200" smtId="4294967295"/>
            </a:defPPr>
          </a:lstStyle>
          <a:p>
            <a:pPr>
              <a:defRPr/>
            </a:pPr>
            <a:r>
              <a:rPr lang="sl-SI"/>
              <a:t>Data comparison of Projects </a:t>
            </a:r>
          </a:p>
          <a:p>
            <a:pPr>
              <a:defRPr/>
            </a:pPr>
            <a:r>
              <a:rPr lang="sl-SI"/>
              <a:t>(2016-2018)</a:t>
            </a:r>
            <a:endParaRPr lang="en-US"/>
          </a:p>
        </c:rich>
      </c:tx>
      <c:overlay val="0"/>
    </c:title>
    <c:autoTitleDeleted val="0"/>
    <c:view3D>
      <c:rotX val="15"/>
      <c:rotY val="20"/>
      <c:rAngAx val="1"/>
    </c:view3D>
    <c:plotArea>
      <c:bar3DChart>
        <c:barDir val="col"/>
        <c:grouping val="clustered"/>
        <c:varyColors val="0"/>
        <c:ser>
          <c:idx val="0"/>
          <c:order val="0"/>
          <c:tx>
            <c:strRef>
              <c:f>'Comparison 16-18'!$B$1</c:f>
              <c:strCache>
                <c:ptCount val="1"/>
                <c:pt idx="0">
                  <c:v>2016</c:v>
                </c:pt>
              </c:strCache>
            </c:strRef>
          </c:tx>
          <c:invertIfNegative val="0"/>
          <c:cat>
            <c:strRef>
              <c:f>'Comparison 16-18'!$A$2:$A$6</c:f>
              <c:strCache>
                <c:ptCount val="5"/>
                <c:pt idx="0">
                  <c:v>Number of projects</c:v>
                </c:pt>
                <c:pt idx="1">
                  <c:v>Number of activities</c:v>
                </c:pt>
                <c:pt idx="2">
                  <c:v>Number of participants</c:v>
                </c:pt>
                <c:pt idx="3">
                  <c:v>Number of women</c:v>
                </c:pt>
                <c:pt idx="4">
                  <c:v>number of men</c:v>
                </c:pt>
              </c:strCache>
            </c:strRef>
          </c:cat>
          <c:val>
            <c:numRef>
              <c:f>'Comparison 16-18'!$B$2:$B$6</c:f>
              <c:numCache>
                <c:formatCode>General</c:formatCode>
                <c:ptCount val="5"/>
                <c:pt idx="0">
                  <c:v>23</c:v>
                </c:pt>
                <c:pt idx="1">
                  <c:v>204</c:v>
                </c:pt>
                <c:pt idx="2">
                  <c:v>4076</c:v>
                </c:pt>
                <c:pt idx="3">
                  <c:v>1053</c:v>
                </c:pt>
                <c:pt idx="4">
                  <c:v>3023</c:v>
                </c:pt>
              </c:numCache>
            </c:numRef>
          </c:val>
          <c:shape/>
        </c:ser>
        <c:ser>
          <c:idx val="1"/>
          <c:order val="1"/>
          <c:tx>
            <c:strRef>
              <c:f>'Comparison 16-18'!$C$1</c:f>
              <c:strCache>
                <c:ptCount val="1"/>
                <c:pt idx="0">
                  <c:v>2017</c:v>
                </c:pt>
              </c:strCache>
            </c:strRef>
          </c:tx>
          <c:invertIfNegative val="0"/>
          <c:cat>
            <c:strRef>
              <c:f>'Comparison 16-18'!$A$2:$A$6</c:f>
              <c:strCache>
                <c:ptCount val="5"/>
                <c:pt idx="0">
                  <c:v>Number of projects</c:v>
                </c:pt>
                <c:pt idx="1">
                  <c:v>Number of activities</c:v>
                </c:pt>
                <c:pt idx="2">
                  <c:v>Number of participants</c:v>
                </c:pt>
                <c:pt idx="3">
                  <c:v>Number of women</c:v>
                </c:pt>
                <c:pt idx="4">
                  <c:v>number of men</c:v>
                </c:pt>
              </c:strCache>
            </c:strRef>
          </c:cat>
          <c:val>
            <c:numRef>
              <c:f>'Comparison 16-18'!$C$2:$C$6</c:f>
              <c:numCache>
                <c:formatCode>General</c:formatCode>
                <c:ptCount val="5"/>
                <c:pt idx="0">
                  <c:v>16</c:v>
                </c:pt>
                <c:pt idx="1">
                  <c:v>417</c:v>
                </c:pt>
                <c:pt idx="2">
                  <c:v>7469</c:v>
                </c:pt>
                <c:pt idx="3">
                  <c:v>2598</c:v>
                </c:pt>
                <c:pt idx="4">
                  <c:v>4821</c:v>
                </c:pt>
              </c:numCache>
            </c:numRef>
          </c:val>
          <c:shape/>
        </c:ser>
        <c:ser>
          <c:idx val="2"/>
          <c:order val="2"/>
          <c:tx>
            <c:strRef>
              <c:f>'Comparison 16-18'!$D$1</c:f>
              <c:strCache>
                <c:ptCount val="1"/>
                <c:pt idx="0">
                  <c:v>2018</c:v>
                </c:pt>
              </c:strCache>
            </c:strRef>
          </c:tx>
          <c:invertIfNegative val="0"/>
          <c:cat>
            <c:strRef>
              <c:f>'Comparison 16-18'!$A$2:$A$6</c:f>
              <c:strCache>
                <c:ptCount val="5"/>
                <c:pt idx="0">
                  <c:v>Number of projects</c:v>
                </c:pt>
                <c:pt idx="1">
                  <c:v>Number of activities</c:v>
                </c:pt>
                <c:pt idx="2">
                  <c:v>Number of participants</c:v>
                </c:pt>
                <c:pt idx="3">
                  <c:v>Number of women</c:v>
                </c:pt>
                <c:pt idx="4">
                  <c:v>number of men</c:v>
                </c:pt>
              </c:strCache>
            </c:strRef>
          </c:cat>
          <c:val>
            <c:numRef>
              <c:f>'Comparison 16-18'!$D$2:$D$6</c:f>
              <c:numCache>
                <c:formatCode>General</c:formatCode>
                <c:ptCount val="5"/>
                <c:pt idx="0">
                  <c:v>19</c:v>
                </c:pt>
                <c:pt idx="1">
                  <c:v>449</c:v>
                </c:pt>
                <c:pt idx="2">
                  <c:v>7029</c:v>
                </c:pt>
                <c:pt idx="3">
                  <c:v>2386</c:v>
                </c:pt>
                <c:pt idx="4">
                  <c:v>4643</c:v>
                </c:pt>
              </c:numCache>
            </c:numRef>
          </c:val>
          <c:shape/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/>
        <c:gapDepth/>
        <c:shape/>
        <c:axId val="44013824"/>
        <c:axId val="44019712"/>
        <c:axId val="0"/>
      </c:bar3DChart>
      <c:catAx>
        <c:axId val="44013824"/>
        <c:scaling>
          <c:orientation/>
        </c:scaling>
        <c:delete val="0"/>
        <c:axPos val="b"/>
        <c:numFmt formatCode="General" sourceLinked="1"/>
        <c:majorTickMark val="none"/>
        <c:minorTickMark val="none"/>
        <c:txPr>
          <a:bodyPr/>
          <a:p>
            <a:pPr>
              <a:defRPr b="1"/>
            </a:pPr>
            <a:endParaRPr lang="en-US"/>
          </a:p>
        </c:txPr>
        <c:crossAx val="44019712"/>
        <c:crosses val="autoZero"/>
        <c:auto val="0"/>
        <c:lblAlgn val="ctr"/>
        <c:lblOffset/>
        <c:noMultiLvlLbl val="0"/>
      </c:catAx>
      <c:valAx>
        <c:axId val="44019712"/>
        <c:scaling>
          <c:orientation/>
        </c:scaling>
        <c:delete val="0"/>
        <c:axPos val="l"/>
        <c:majorGridlines/>
        <c:numFmt formatCode="General" sourceLinked="1"/>
        <c:majorTickMark val="none"/>
        <c:minorTickMark val="none"/>
        <c:crossAx val="44013824"/>
        <c:crosses val="autoZero"/>
        <c:crossBetween val="between"/>
      </c:valAx>
    </c:plotArea>
    <c:legend>
      <c:legendPos/>
      <c:overlay val="0"/>
    </c:legend>
    <c:plotVisOnly val="1"/>
    <c:dispBlanksAs val="gap"/>
    <c:showDLblsOverMax val="0"/>
  </c:chart>
  <c:externalData r:id="rId1">
    <c:autoUpdate val="0"/>
  </c:externalData>
</c:chartSpace>
</file>

<file path=ppt/diagrams/colors1.xml><?xml version="1.0" encoding="utf-8"?>
<dgm:colorsDef xmlns:a="http://schemas.openxmlformats.org/drawingml/2006/main" xmlns:dgm="http://schemas.openxmlformats.org/drawingml/2006/diagram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a="http://schemas.openxmlformats.org/drawingml/2006/main" xmlns:r="http://schemas.openxmlformats.org/officeDocument/2006/relationships" xmlns:dgm="http://schemas.openxmlformats.org/drawingml/2006/diagram">
  <dgm:ptLst>
    <dgm:pt modelId="{033A0DC5-9626-419B-BCF7-B34E0BDF3A22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>
          <a:defPPr>
            <a:defRPr kern="1200" smtId="4294967295"/>
          </a:defPPr>
        </a:lstStyle>
        <a:p>
          <a:endParaRPr lang="en-US"/>
        </a:p>
      </dgm:t>
    </dgm:pt>
    <dgm:pt modelId="{AA205656-6B87-475A-95CC-721B1A5252A4}" type="parTrans" cxnId="{3D48E788-D1DE-4B1B-970D-561E9D9EBD40}">
      <dgm:prSet/>
      <dgm:spPr/>
      <dgm:t>
        <a:bodyPr/>
        <a:lstStyle>
          <a:defPPr>
            <a:defRPr kern="1200" smtId="4294967295"/>
          </a:defPPr>
        </a:lstStyle>
        <a:p>
          <a:endParaRPr lang="en-US"/>
        </a:p>
      </dgm:t>
    </dgm:pt>
    <dgm:pt modelId="{E163BB71-F368-4FC4-BC66-5DF42B1E39DB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en-GB" smtClean="0"/>
            <a:t>Standards</a:t>
          </a:r>
          <a:endParaRPr lang="en-US"/>
        </a:p>
      </dgm:t>
    </dgm:pt>
    <dgm:pt modelId="{54715A0C-484A-490E-820D-7CA5550C27CE}" type="sibTrans" cxnId="{3D48E788-D1DE-4B1B-970D-561E9D9EBD40}">
      <dgm:prSet/>
      <dgm:spPr/>
      <dgm:t>
        <a:bodyPr/>
        <a:lstStyle>
          <a:defPPr>
            <a:defRPr kern="1200" smtId="4294967295"/>
          </a:defPPr>
        </a:lstStyle>
        <a:p>
          <a:endParaRPr lang="en-US"/>
        </a:p>
      </dgm:t>
    </dgm:pt>
    <dgm:pt modelId="{08A6FE34-F138-4E39-B507-56C92BC4EED8}" type="parTrans" cxnId="{B495AC05-A71D-4CB8-9864-1CBDB41D0F0F}">
      <dgm:prSet/>
      <dgm:spPr/>
      <dgm:t>
        <a:bodyPr/>
        <a:lstStyle>
          <a:defPPr>
            <a:defRPr kern="1200" smtId="4294967295"/>
          </a:defPPr>
        </a:lstStyle>
        <a:p>
          <a:endParaRPr lang="en-US"/>
        </a:p>
      </dgm:t>
    </dgm:pt>
    <dgm:pt modelId="{847F0740-DB39-4CE1-B648-63A2ABB66374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en-GB" smtClean="0"/>
            <a:t>Monitoring</a:t>
          </a:r>
          <a:endParaRPr lang="en-US"/>
        </a:p>
      </dgm:t>
    </dgm:pt>
    <dgm:pt modelId="{E0690D63-3D9A-4A2A-9AB3-914A7FBE30AE}" type="sibTrans" cxnId="{B495AC05-A71D-4CB8-9864-1CBDB41D0F0F}">
      <dgm:prSet/>
      <dgm:spPr/>
      <dgm:t>
        <a:bodyPr/>
        <a:lstStyle>
          <a:defPPr>
            <a:defRPr kern="1200" smtId="4294967295"/>
          </a:defPPr>
        </a:lstStyle>
        <a:p>
          <a:endParaRPr lang="en-US"/>
        </a:p>
      </dgm:t>
    </dgm:pt>
    <dgm:pt modelId="{0184C94F-AB04-4090-8431-0A2A8B331222}" type="parTrans" cxnId="{1A9A3CAC-0473-4597-97B3-AB563272F08D}">
      <dgm:prSet/>
      <dgm:spPr/>
      <dgm:t>
        <a:bodyPr/>
        <a:lstStyle>
          <a:defPPr>
            <a:defRPr kern="1200" smtId="4294967295"/>
          </a:defPPr>
        </a:lstStyle>
        <a:p>
          <a:endParaRPr lang="en-US"/>
        </a:p>
      </dgm:t>
    </dgm:pt>
    <dgm:pt modelId="{80739901-6139-4601-9B1F-2BA24208E16E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en-GB" smtClean="0"/>
            <a:t>Co-operation and technical assistance</a:t>
          </a:r>
          <a:endParaRPr lang="en-US"/>
        </a:p>
      </dgm:t>
    </dgm:pt>
    <dgm:pt modelId="{4851E29E-9D75-4A55-BD9F-B8EC92BBB14A}" type="sibTrans" cxnId="{1A9A3CAC-0473-4597-97B3-AB563272F08D}">
      <dgm:prSet/>
      <dgm:spPr/>
      <dgm:t>
        <a:bodyPr/>
        <a:lstStyle>
          <a:defPPr>
            <a:defRPr kern="1200" smtId="4294967295"/>
          </a:defPPr>
        </a:lstStyle>
        <a:p>
          <a:endParaRPr lang="en-US"/>
        </a:p>
      </dgm:t>
    </dgm:pt>
    <dgm:pt modelId="{69BC3CB0-365D-424B-80D1-E66DEE6FDD7B}" type="pres">
      <dgm:prSet presAssocID="{033A0DC5-9626-419B-BCF7-B34E0BDF3A22}" presName="Name0">
        <dgm:presLayoutVars>
          <dgm:chMax val="7"/>
          <dgm:chPref val="7"/>
          <dgm:dir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en-US"/>
        </a:p>
      </dgm:t>
    </dgm:pt>
    <dgm:pt modelId="{67B525A9-5A4B-4F60-A4E6-E0380569C381}" type="pres">
      <dgm:prSet presAssocID="{033A0DC5-9626-419B-BCF7-B34E0BDF3A22}" presName="Name1"/>
      <dgm:spPr/>
      <dgm:t>
        <a:bodyPr/>
        <a:lstStyle>
          <a:defPPr>
            <a:defRPr kern="1200" smtId="4294967295"/>
          </a:defPPr>
        </a:lstStyle>
        <a:p/>
      </dgm:t>
    </dgm:pt>
    <dgm:pt modelId="{DF373B1B-8E7D-4B30-9D2B-BE7A4D097F1B}" type="pres">
      <dgm:prSet presAssocID="{033A0DC5-9626-419B-BCF7-B34E0BDF3A22}" presName="cycle"/>
      <dgm:spPr/>
      <dgm:t>
        <a:bodyPr/>
        <a:lstStyle>
          <a:defPPr>
            <a:defRPr kern="1200" smtId="4294967295"/>
          </a:defPPr>
        </a:lstStyle>
        <a:p/>
      </dgm:t>
    </dgm:pt>
    <dgm:pt modelId="{C0D7A78E-1E79-4ABD-A018-4DCAFCBD4D60}" type="pres">
      <dgm:prSet presAssocID="{033A0DC5-9626-419B-BCF7-B34E0BDF3A22}" presName="srcNode" presStyleLbl="node1" presStyleCnt="5"/>
      <dgm:spPr/>
      <dgm:t>
        <a:bodyPr/>
        <a:lstStyle>
          <a:defPPr>
            <a:defRPr kern="1200" smtId="4294967295"/>
          </a:defPPr>
        </a:lstStyle>
        <a:p/>
      </dgm:t>
    </dgm:pt>
    <dgm:pt modelId="{B9C86FB9-4EAD-47AD-A769-67287705CF37}" type="pres">
      <dgm:prSet presAssocID="{033A0DC5-9626-419B-BCF7-B34E0BDF3A22}" presName="conn" presStyleLbl="parChTrans1D2" presStyleCnt="1"/>
      <dgm:spPr/>
      <dgm:t>
        <a:bodyPr/>
        <a:lstStyle>
          <a:defPPr>
            <a:defRPr kern="1200" smtId="4294967295"/>
          </a:defPPr>
        </a:lstStyle>
        <a:p>
          <a:endParaRPr lang="en-US"/>
        </a:p>
      </dgm:t>
    </dgm:pt>
    <dgm:pt modelId="{73A49858-7814-476E-8077-3D70D8DA02DB}" type="pres">
      <dgm:prSet presAssocID="{033A0DC5-9626-419B-BCF7-B34E0BDF3A22}" presName="extraNode" presStyleLbl="node1" presStyleIdx="1" presStyleCnt="5"/>
      <dgm:spPr/>
      <dgm:t>
        <a:bodyPr/>
        <a:lstStyle>
          <a:defPPr>
            <a:defRPr kern="1200" smtId="4294967295"/>
          </a:defPPr>
        </a:lstStyle>
        <a:p/>
      </dgm:t>
    </dgm:pt>
    <dgm:pt modelId="{2A548640-8A1E-4DD9-83F2-1D9347D75BA6}" type="pres">
      <dgm:prSet presAssocID="{033A0DC5-9626-419B-BCF7-B34E0BDF3A22}" presName="dstNode" presStyleLbl="node1" presStyleIdx="1" presStyleCnt="5"/>
      <dgm:spPr/>
      <dgm:t>
        <a:bodyPr/>
        <a:lstStyle>
          <a:defPPr>
            <a:defRPr kern="1200" smtId="4294967295"/>
          </a:defPPr>
        </a:lstStyle>
        <a:p/>
      </dgm:t>
    </dgm:pt>
    <dgm:pt modelId="{8EFAC4BC-3F83-4081-9CA6-3CD42989CFA7}" type="pres">
      <dgm:prSet presAssocID="{E163BB71-F368-4FC4-BC66-5DF42B1E39DB}" presName="text_1" presStyleLbl="node1" presStyleIdx="2" presStyleCnt="5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en-US"/>
        </a:p>
      </dgm:t>
    </dgm:pt>
    <dgm:pt modelId="{12C9CE86-77C3-4064-8203-BB8FA994FFD8}" type="pres">
      <dgm:prSet presAssocID="{E163BB71-F368-4FC4-BC66-5DF42B1E39DB}" presName="accent_1"/>
      <dgm:spPr/>
      <dgm:t>
        <a:bodyPr/>
        <a:lstStyle>
          <a:defPPr>
            <a:defRPr kern="1200" smtId="4294967295"/>
          </a:defPPr>
        </a:lstStyle>
        <a:p/>
      </dgm:t>
    </dgm:pt>
    <dgm:pt modelId="{05BBC105-C631-47F7-8E5F-371241AE714A}" type="pres">
      <dgm:prSet presAssocID="{E163BB71-F368-4FC4-BC66-5DF42B1E39DB}" presName="accentRepeatNode" presStyleLbl="solidFgAcc1" presStyleCnt="3"/>
      <dgm:spPr>
        <a:solidFill>
          <a:srgbClr val="FFC000"/>
        </a:solidFill>
      </dgm:spPr>
      <dgm:t>
        <a:bodyPr/>
        <a:lstStyle>
          <a:defPPr>
            <a:defRPr kern="1200" smtId="4294967295"/>
          </a:defPPr>
        </a:lstStyle>
        <a:p/>
      </dgm:t>
    </dgm:pt>
    <dgm:pt modelId="{3B0DF88C-7825-497E-9C87-E4B3BBE63F01}" type="pres">
      <dgm:prSet presAssocID="{847F0740-DB39-4CE1-B648-63A2ABB66374}" presName="text_2" presStyleLbl="node1" presStyleIdx="3" presStyleCnt="5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en-US"/>
        </a:p>
      </dgm:t>
    </dgm:pt>
    <dgm:pt modelId="{DC40BD48-B62D-4CE0-9C99-D7D17AB4C9C1}" type="pres">
      <dgm:prSet presAssocID="{847F0740-DB39-4CE1-B648-63A2ABB66374}" presName="accent_2"/>
      <dgm:spPr/>
      <dgm:t>
        <a:bodyPr/>
        <a:lstStyle>
          <a:defPPr>
            <a:defRPr kern="1200" smtId="4294967295"/>
          </a:defPPr>
        </a:lstStyle>
        <a:p/>
      </dgm:t>
    </dgm:pt>
    <dgm:pt modelId="{0D19EE2E-3358-4F1F-8CED-FC0994AFF993}" type="pres">
      <dgm:prSet presAssocID="{847F0740-DB39-4CE1-B648-63A2ABB66374}" presName="accentRepeatNode" presStyleLbl="solidFgAcc1" presStyleIdx="1" presStyleCnt="3"/>
      <dgm:spPr>
        <a:solidFill>
          <a:schemeClr val="accent6">
            <a:lumMod val="60000"/>
            <a:lumOff val="40000"/>
          </a:schemeClr>
        </a:solidFill>
      </dgm:spPr>
      <dgm:t>
        <a:bodyPr/>
        <a:lstStyle>
          <a:defPPr>
            <a:defRPr kern="1200" smtId="4294967295"/>
          </a:defPPr>
        </a:lstStyle>
        <a:p/>
      </dgm:t>
    </dgm:pt>
    <dgm:pt modelId="{8FB303DD-46DC-4A0E-AC7D-47E3420AFDDC}" type="pres">
      <dgm:prSet presAssocID="{80739901-6139-4601-9B1F-2BA24208E16E}" presName="text_3" presStyleLbl="node1" presStyleIdx="4" presStyleCnt="5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en-US"/>
        </a:p>
      </dgm:t>
    </dgm:pt>
    <dgm:pt modelId="{5A80B330-526C-4EFD-9C62-E9C1EAC73650}" type="pres">
      <dgm:prSet presAssocID="{80739901-6139-4601-9B1F-2BA24208E16E}" presName="accent_3"/>
      <dgm:spPr/>
      <dgm:t>
        <a:bodyPr/>
        <a:lstStyle>
          <a:defPPr>
            <a:defRPr kern="1200" smtId="4294967295"/>
          </a:defPPr>
        </a:lstStyle>
        <a:p/>
      </dgm:t>
    </dgm:pt>
    <dgm:pt modelId="{FE878608-6CEB-4360-9641-6B830AC18869}" type="pres">
      <dgm:prSet presAssocID="{80739901-6139-4601-9B1F-2BA24208E16E}" presName="accentRepeatNode" presStyleLbl="solidFgAcc1" presStyleIdx="2" presStyleCnt="3"/>
      <dgm:spPr>
        <a:solidFill>
          <a:schemeClr val="accent2">
            <a:lumMod val="60000"/>
            <a:lumOff val="40000"/>
          </a:schemeClr>
        </a:solidFill>
      </dgm:spPr>
      <dgm:t>
        <a:bodyPr/>
        <a:lstStyle>
          <a:defPPr>
            <a:defRPr kern="1200" smtId="4294967295"/>
          </a:defPPr>
        </a:lstStyle>
        <a:p/>
      </dgm:t>
    </dgm:pt>
  </dgm:ptLst>
  <dgm:cxnLst>
    <dgm:cxn modelId="{3D48E788-D1DE-4B1B-970D-561E9D9EBD40}" srcId="{033A0DC5-9626-419B-BCF7-B34E0BDF3A22}" destId="{E163BB71-F368-4FC4-BC66-5DF42B1E39DB}" srcOrd="0" destOrd="0" parTransId="{AA205656-6B87-475A-95CC-721B1A5252A4}" sibTransId="{54715A0C-484A-490E-820D-7CA5550C27CE}"/>
    <dgm:cxn modelId="{B495AC05-A71D-4CB8-9864-1CBDB41D0F0F}" srcId="{033A0DC5-9626-419B-BCF7-B34E0BDF3A22}" destId="{847F0740-DB39-4CE1-B648-63A2ABB66374}" srcOrd="1" destOrd="0" parTransId="{08A6FE34-F138-4E39-B507-56C92BC4EED8}" sibTransId="{E0690D63-3D9A-4A2A-9AB3-914A7FBE30AE}"/>
    <dgm:cxn modelId="{1A9A3CAC-0473-4597-97B3-AB563272F08D}" srcId="{033A0DC5-9626-419B-BCF7-B34E0BDF3A22}" destId="{80739901-6139-4601-9B1F-2BA24208E16E}" srcOrd="2" destOrd="0" parTransId="{0184C94F-AB04-4090-8431-0A2A8B331222}" sibTransId="{4851E29E-9D75-4A55-BD9F-B8EC92BBB14A}"/>
    <dgm:cxn modelId="{2978C39D-282A-476E-80D4-E7480A705D4A}" type="presOf" srcId="{033A0DC5-9626-419B-BCF7-B34E0BDF3A22}" destId="{69BC3CB0-365D-424B-80D1-E66DEE6FDD7B}" srcOrd="0" destOrd="0" presId="urn:microsoft.com/office/officeart/2008/layout/VerticalCurvedList"/>
    <dgm:cxn modelId="{4CE942B5-36A8-4424-A73A-4124BA58C7C0}" type="presParOf" srcId="{69BC3CB0-365D-424B-80D1-E66DEE6FDD7B}" destId="{67B525A9-5A4B-4F60-A4E6-E0380569C381}" srcOrd="0" destOrd="0" presId="urn:microsoft.com/office/officeart/2008/layout/VerticalCurvedList"/>
    <dgm:cxn modelId="{128D2FFB-D2F4-45B3-8DBA-941E96F99192}" type="presParOf" srcId="{67B525A9-5A4B-4F60-A4E6-E0380569C381}" destId="{DF373B1B-8E7D-4B30-9D2B-BE7A4D097F1B}" srcOrd="0" destOrd="0" presId="urn:microsoft.com/office/officeart/2008/layout/VerticalCurvedList"/>
    <dgm:cxn modelId="{FA09699E-D89A-4488-B7D3-3424D8CB9352}" type="presParOf" srcId="{DF373B1B-8E7D-4B30-9D2B-BE7A4D097F1B}" destId="{C0D7A78E-1E79-4ABD-A018-4DCAFCBD4D60}" srcOrd="0" destOrd="0" presId="urn:microsoft.com/office/officeart/2008/layout/VerticalCurvedList"/>
    <dgm:cxn modelId="{FC1D27DA-7B5B-4883-977D-A2446F17C52C}" type="presParOf" srcId="{DF373B1B-8E7D-4B30-9D2B-BE7A4D097F1B}" destId="{B9C86FB9-4EAD-47AD-A769-67287705CF37}" srcOrd="1" destOrd="0" presId="urn:microsoft.com/office/officeart/2008/layout/VerticalCurvedList"/>
    <dgm:cxn modelId="{D7C4B5A1-C95B-4766-9A35-782173139BDF}" type="presOf" srcId="{54715A0C-484A-490E-820D-7CA5550C27CE}" destId="{B9C86FB9-4EAD-47AD-A769-67287705CF37}" srcOrd="0" destOrd="0" presId="urn:microsoft.com/office/officeart/2008/layout/VerticalCurvedList"/>
    <dgm:cxn modelId="{4AAB333E-DD8E-4E07-9A95-AD5C79CC0025}" type="presParOf" srcId="{DF373B1B-8E7D-4B30-9D2B-BE7A4D097F1B}" destId="{73A49858-7814-476E-8077-3D70D8DA02DB}" srcOrd="2" destOrd="0" presId="urn:microsoft.com/office/officeart/2008/layout/VerticalCurvedList"/>
    <dgm:cxn modelId="{A28894F4-1468-4EC5-8221-64C7577C7CAD}" type="presParOf" srcId="{DF373B1B-8E7D-4B30-9D2B-BE7A4D097F1B}" destId="{2A548640-8A1E-4DD9-83F2-1D9347D75BA6}" srcOrd="3" destOrd="0" presId="urn:microsoft.com/office/officeart/2008/layout/VerticalCurvedList"/>
    <dgm:cxn modelId="{9E4718C5-168A-4A32-A641-67439C8391E1}" type="presParOf" srcId="{67B525A9-5A4B-4F60-A4E6-E0380569C381}" destId="{8EFAC4BC-3F83-4081-9CA6-3CD42989CFA7}" srcOrd="1" destOrd="0" presId="urn:microsoft.com/office/officeart/2008/layout/VerticalCurvedList"/>
    <dgm:cxn modelId="{11261054-E5F2-4C4A-A790-F9764E6365EA}" type="presOf" srcId="{E163BB71-F368-4FC4-BC66-5DF42B1E39DB}" destId="{8EFAC4BC-3F83-4081-9CA6-3CD42989CFA7}" srcOrd="0" destOrd="0" presId="urn:microsoft.com/office/officeart/2008/layout/VerticalCurvedList"/>
    <dgm:cxn modelId="{AF400746-9766-453A-8D04-12E921468A8D}" type="presParOf" srcId="{67B525A9-5A4B-4F60-A4E6-E0380569C381}" destId="{12C9CE86-77C3-4064-8203-BB8FA994FFD8}" srcOrd="2" destOrd="0" presId="urn:microsoft.com/office/officeart/2008/layout/VerticalCurvedList"/>
    <dgm:cxn modelId="{A8C9ADC0-8C42-41BE-AC11-E6722FD95B66}" type="presParOf" srcId="{12C9CE86-77C3-4064-8203-BB8FA994FFD8}" destId="{05BBC105-C631-47F7-8E5F-371241AE714A}" srcOrd="0" destOrd="0" presId="urn:microsoft.com/office/officeart/2008/layout/VerticalCurvedList"/>
    <dgm:cxn modelId="{88688713-D2A9-4A45-B6F6-B0F588C43A85}" type="presParOf" srcId="{67B525A9-5A4B-4F60-A4E6-E0380569C381}" destId="{3B0DF88C-7825-497E-9C87-E4B3BBE63F01}" srcOrd="3" destOrd="0" presId="urn:microsoft.com/office/officeart/2008/layout/VerticalCurvedList"/>
    <dgm:cxn modelId="{E10C2F30-6306-43FF-B281-D3914AFE3D4F}" type="presOf" srcId="{847F0740-DB39-4CE1-B648-63A2ABB66374}" destId="{3B0DF88C-7825-497E-9C87-E4B3BBE63F01}" srcOrd="0" destOrd="0" presId="urn:microsoft.com/office/officeart/2008/layout/VerticalCurvedList"/>
    <dgm:cxn modelId="{D7BA2AA2-4B61-4C4B-8009-E5090A0421D9}" type="presParOf" srcId="{67B525A9-5A4B-4F60-A4E6-E0380569C381}" destId="{DC40BD48-B62D-4CE0-9C99-D7D17AB4C9C1}" srcOrd="4" destOrd="0" presId="urn:microsoft.com/office/officeart/2008/layout/VerticalCurvedList"/>
    <dgm:cxn modelId="{B6D2BF01-C746-4185-88E6-9E9592E71099}" type="presParOf" srcId="{DC40BD48-B62D-4CE0-9C99-D7D17AB4C9C1}" destId="{0D19EE2E-3358-4F1F-8CED-FC0994AFF993}" srcOrd="0" destOrd="0" presId="urn:microsoft.com/office/officeart/2008/layout/VerticalCurvedList"/>
    <dgm:cxn modelId="{047CC394-F0E6-47BF-A7F4-1B704B4ECDE6}" type="presParOf" srcId="{67B525A9-5A4B-4F60-A4E6-E0380569C381}" destId="{8FB303DD-46DC-4A0E-AC7D-47E3420AFDDC}" srcOrd="5" destOrd="0" presId="urn:microsoft.com/office/officeart/2008/layout/VerticalCurvedList"/>
    <dgm:cxn modelId="{53CDE748-D702-4F5A-B1EB-1ACF45CB726A}" type="presOf" srcId="{80739901-6139-4601-9B1F-2BA24208E16E}" destId="{8FB303DD-46DC-4A0E-AC7D-47E3420AFDDC}" srcOrd="0" destOrd="0" presId="urn:microsoft.com/office/officeart/2008/layout/VerticalCurvedList"/>
    <dgm:cxn modelId="{3B3DAD6E-D0E5-462A-8414-3FC689426D73}" type="presParOf" srcId="{67B525A9-5A4B-4F60-A4E6-E0380569C381}" destId="{5A80B330-526C-4EFD-9C62-E9C1EAC73650}" srcOrd="6" destOrd="0" presId="urn:microsoft.com/office/officeart/2008/layout/VerticalCurvedList"/>
    <dgm:cxn modelId="{9D5A5343-43EE-4050-A87E-EF96BF533397}" type="presParOf" srcId="{5A80B330-526C-4EFD-9C62-E9C1EAC73650}" destId="{FE878608-6CEB-4360-9641-6B830AC18869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2" minVer="http://schemas.openxmlformats.org/drawingml/2006/main"/>
    </a:ext>
  </dgm:extLst>
</dgm:dataModel>
</file>

<file path=ppt/diagrams/drawing1.xml><?xml version="1.0" encoding="utf-8"?>
<dsp:drawing xmlns:a="http://schemas.openxmlformats.org/drawingml/2006/main" xmlns:r="http://schemas.openxmlformats.org/officeDocument/2006/relationships" xmlns:dsp="http://schemas.microsoft.com/office/drawing/2008/diagram">
  <dsp:spTree>
    <dsp:nvGrpSpPr>
      <dsp:cNvPr id="10" name=""/>
      <dsp:cNvGrpSpPr/>
    </dsp:nvGrpSpPr>
    <dsp:grpSpPr/>
    <dsp:sp modelId="{B9C86FB9-4EAD-47AD-A769-67287705CF37}">
      <dsp:nvSpPr>
        <dsp:cNvPr id="11" name=""/>
        <dsp:cNvSpPr/>
      </dsp:nvSpPr>
      <dsp:spPr>
        <a:xfrm>
          <a:off x="-5116967" y="-783865"/>
          <a:ext cx="6093694" cy="6093694"/>
        </a:xfrm>
        <a:prstGeom prst="blockArc">
          <a:avLst>
            <a:gd name="adj1" fmla="val 18900000"/>
            <a:gd name="adj2" fmla="val 2700000"/>
            <a:gd name="adj3" fmla="val 354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8EFAC4BC-3F83-4081-9CA6-3CD42989CFA7}">
      <dsp:nvSpPr>
        <dsp:cNvPr id="12" name=""/>
        <dsp:cNvSpPr/>
      </dsp:nvSpPr>
      <dsp:spPr>
        <a:xfrm>
          <a:off x="628203" y="452596"/>
          <a:ext cx="7538938" cy="9051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8497" tIns="86360" rIns="86360" bIns="86360" anchor="ctr" anchorCtr="0">
          <a:noAutofit/>
        </a:bodyPr>
        <a:lstStyle>
          <a:defPPr>
            <a:defRPr kern="1200" smtId="4294967295"/>
          </a:defPPr>
        </a:lstStyle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400" kern="1200" smtClean="0"/>
            <a:t>Standards</a:t>
          </a:r>
          <a:endParaRPr lang="en-US" sz="3400" kern="1200"/>
        </a:p>
      </dsp:txBody>
      <dsp:txXfrm>
        <a:off x="628203" y="452596"/>
        <a:ext cx="7538938" cy="905192"/>
      </dsp:txXfrm>
    </dsp:sp>
    <dsp:sp modelId="{05BBC105-C631-47F7-8E5F-371241AE714A}">
      <dsp:nvSpPr>
        <dsp:cNvPr id="13" name=""/>
        <dsp:cNvSpPr/>
      </dsp:nvSpPr>
      <dsp:spPr>
        <a:xfrm>
          <a:off x="62458" y="339447"/>
          <a:ext cx="1131490" cy="1131490"/>
        </a:xfrm>
        <a:prstGeom prst="ellipse">
          <a:avLst/>
        </a:prstGeom>
        <a:solidFill>
          <a:srgbClr val="FFC000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3B0DF88C-7825-497E-9C87-E4B3BBE63F01}">
      <dsp:nvSpPr>
        <dsp:cNvPr id="14" name=""/>
        <dsp:cNvSpPr/>
      </dsp:nvSpPr>
      <dsp:spPr>
        <a:xfrm>
          <a:off x="957241" y="1810385"/>
          <a:ext cx="7209900" cy="9051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8497" tIns="86360" rIns="86360" bIns="86360" anchor="ctr" anchorCtr="0">
          <a:noAutofit/>
        </a:bodyPr>
        <a:lstStyle>
          <a:defPPr>
            <a:defRPr kern="1200" smtId="4294967295"/>
          </a:defPPr>
        </a:lstStyle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400" kern="1200" smtClean="0"/>
            <a:t>Monitoring</a:t>
          </a:r>
          <a:endParaRPr lang="en-US" sz="3400" kern="1200"/>
        </a:p>
      </dsp:txBody>
      <dsp:txXfrm>
        <a:off x="957241" y="1810385"/>
        <a:ext cx="7209900" cy="905192"/>
      </dsp:txXfrm>
    </dsp:sp>
    <dsp:sp modelId="{0D19EE2E-3358-4F1F-8CED-FC0994AFF993}">
      <dsp:nvSpPr>
        <dsp:cNvPr id="15" name=""/>
        <dsp:cNvSpPr/>
      </dsp:nvSpPr>
      <dsp:spPr>
        <a:xfrm>
          <a:off x="391495" y="1697236"/>
          <a:ext cx="1131490" cy="1131490"/>
        </a:xfrm>
        <a:prstGeom prst="ellipse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8FB303DD-46DC-4A0E-AC7D-47E3420AFDDC}">
      <dsp:nvSpPr>
        <dsp:cNvPr id="16" name=""/>
        <dsp:cNvSpPr/>
      </dsp:nvSpPr>
      <dsp:spPr>
        <a:xfrm>
          <a:off x="628203" y="3168174"/>
          <a:ext cx="7538938" cy="9051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8497" tIns="86360" rIns="86360" bIns="86360" anchor="ctr" anchorCtr="0">
          <a:noAutofit/>
        </a:bodyPr>
        <a:lstStyle>
          <a:defPPr>
            <a:defRPr kern="1200" smtId="4294967295"/>
          </a:defPPr>
        </a:lstStyle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400" kern="1200" smtClean="0"/>
            <a:t>Co-operation and technical assistance</a:t>
          </a:r>
          <a:endParaRPr lang="en-US" sz="3400" kern="1200"/>
        </a:p>
      </dsp:txBody>
      <dsp:txXfrm>
        <a:off x="628203" y="3168174"/>
        <a:ext cx="7538938" cy="905192"/>
      </dsp:txXfrm>
    </dsp:sp>
    <dsp:sp modelId="{FE878608-6CEB-4360-9641-6B830AC18869}">
      <dsp:nvSpPr>
        <dsp:cNvPr id="17" name=""/>
        <dsp:cNvSpPr/>
      </dsp:nvSpPr>
      <dsp:spPr>
        <a:xfrm>
          <a:off x="62458" y="3055025"/>
          <a:ext cx="1131490" cy="1131490"/>
        </a:xfrm>
        <a:prstGeom prst="ellipse">
          <a:avLst/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</dsp:spTree>
</dsp:drawing>
</file>

<file path=ppt/diagrams/layout1.xml><?xml version="1.0" encoding="utf-8"?>
<dgm:layoutDef xmlns:a="http://schemas.openxmlformats.org/drawingml/2006/main" xmlns:r="http://schemas.openxmlformats.org/officeDocument/2006/relationships" xmlns:dgm="http://schemas.openxmlformats.org/drawingml/2006/diagram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r:blip="">
      <dgm:adjLst/>
    </dgm:shape>
    <dgm:constrLst>
      <dgm:constr type="w" for="ch" refType="h" refFor="ch" op="gte" fact="0.8"/>
    </dgm:constrLst>
    <dgm:layoutNode name="Name1">
      <dgm:alg type="composite"/>
      <dgm:shape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type="rect" r:blip="" hideGeom="1">
            <dgm:adjLst/>
          </dgm:shape>
          <dgm:presOf/>
        </dgm:layoutNode>
        <dgm:layoutNode name="dstNode">
          <dgm:alg type="sp"/>
          <dgm:shape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1">
          <dgm:alg type="sp"/>
          <dgm:shape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2">
          <dgm:alg type="sp"/>
          <dgm:shape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3">
          <dgm:alg type="sp"/>
          <dgm:shape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4">
          <dgm:alg type="sp"/>
          <dgm:shape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5">
          <dgm:alg type="sp"/>
          <dgm:shape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6">
          <dgm:alg type="sp"/>
          <dgm:shape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7">
          <dgm:alg type="sp"/>
          <dgm:shape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a="http://schemas.openxmlformats.org/drawingml/2006/main" xmlns:dgm="http://schemas.openxmlformats.org/drawingml/2006/diagram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6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9099" cy="497205"/>
          </a:xfrm>
          <a:prstGeom prst="rect">
            <a:avLst/>
          </a:prstGeom>
        </p:spPr>
        <p:txBody>
          <a:bodyPr vert="horz" lIns="95706" tIns="47854" rIns="95706" bIns="47854" rtlCol="0"/>
          <a:lstStyle>
            <a:defPPr>
              <a:defRPr kern="1200" smtId="4294967295"/>
            </a:defPPr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4940" y="1"/>
            <a:ext cx="2949099" cy="497205"/>
          </a:xfrm>
          <a:prstGeom prst="rect">
            <a:avLst/>
          </a:prstGeom>
        </p:spPr>
        <p:txBody>
          <a:bodyPr vert="horz" lIns="95706" tIns="47854" rIns="95706" bIns="47854" rtlCol="0"/>
          <a:lstStyle>
            <a:defPPr>
              <a:defRPr kern="1200" smtId="4294967295"/>
            </a:defPPr>
            <a:lvl1pPr algn="r">
              <a:defRPr sz="1300"/>
            </a:lvl1pPr>
          </a:lstStyle>
          <a:p>
            <a:fld id="{14208671-A0B8-3E47-A7D9-43510B064522}" type="datetime1">
              <a:rPr lang="fr-FR" smtClean="0"/>
              <a:t>22/03/2019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45170"/>
            <a:ext cx="2949099" cy="497205"/>
          </a:xfrm>
          <a:prstGeom prst="rect">
            <a:avLst/>
          </a:prstGeom>
        </p:spPr>
        <p:txBody>
          <a:bodyPr vert="horz" lIns="95706" tIns="47854" rIns="95706" bIns="47854" rtlCol="0" anchor="b"/>
          <a:lstStyle>
            <a:defPPr>
              <a:defRPr kern="1200" smtId="4294967295"/>
            </a:defPPr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4940" y="9445170"/>
            <a:ext cx="2949099" cy="497205"/>
          </a:xfrm>
          <a:prstGeom prst="rect">
            <a:avLst/>
          </a:prstGeom>
        </p:spPr>
        <p:txBody>
          <a:bodyPr vert="horz" lIns="95706" tIns="47854" rIns="95706" bIns="47854" rtlCol="0" anchor="b"/>
          <a:lstStyle>
            <a:defPPr>
              <a:defRPr kern="1200" smtId="4294967295"/>
            </a:defPPr>
            <a:lvl1pPr algn="r">
              <a:defRPr sz="1300"/>
            </a:lvl1pPr>
          </a:lstStyle>
          <a:p>
            <a:fld id="{6759D221-9A09-9540-B314-8604B0193E3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38500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5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9099" cy="497205"/>
          </a:xfrm>
          <a:prstGeom prst="rect">
            <a:avLst/>
          </a:prstGeom>
        </p:spPr>
        <p:txBody>
          <a:bodyPr vert="horz" lIns="95706" tIns="47854" rIns="95706" bIns="47854" rtlCol="0"/>
          <a:lstStyle>
            <a:defPPr>
              <a:defRPr kern="1200" smtId="4294967295"/>
            </a:defPPr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4940" y="1"/>
            <a:ext cx="2949099" cy="497205"/>
          </a:xfrm>
          <a:prstGeom prst="rect">
            <a:avLst/>
          </a:prstGeom>
        </p:spPr>
        <p:txBody>
          <a:bodyPr vert="horz" lIns="95706" tIns="47854" rIns="95706" bIns="47854" rtlCol="0"/>
          <a:lstStyle>
            <a:defPPr>
              <a:defRPr kern="1200" smtId="4294967295"/>
            </a:defPPr>
            <a:lvl1pPr algn="r">
              <a:defRPr sz="1300"/>
            </a:lvl1pPr>
          </a:lstStyle>
          <a:p>
            <a:fld id="{7B3B23B9-18C7-DB45-B429-7B8C8BC37F52}" type="datetime1">
              <a:rPr lang="fr-FR" smtClean="0"/>
              <a:t>22/03/2019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6125"/>
            <a:ext cx="4970463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0562" y="4723447"/>
            <a:ext cx="5444490" cy="4474845"/>
          </a:xfrm>
          <a:prstGeom prst="rect">
            <a:avLst/>
          </a:prstGeom>
        </p:spPr>
        <p:txBody>
          <a:bodyPr vert="horz" lIns="95706" tIns="47854" rIns="95706" bIns="47854" rtlCol="0"/>
          <a:lstStyle>
            <a:defPPr>
              <a:defRPr kern="1200" smtId="4294967295"/>
            </a:def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45170"/>
            <a:ext cx="2949099" cy="497205"/>
          </a:xfrm>
          <a:prstGeom prst="rect">
            <a:avLst/>
          </a:prstGeom>
        </p:spPr>
        <p:txBody>
          <a:bodyPr vert="horz" lIns="95706" tIns="47854" rIns="95706" bIns="47854" rtlCol="0" anchor="b"/>
          <a:lstStyle>
            <a:defPPr>
              <a:defRPr kern="1200" smtId="4294967295"/>
            </a:defPPr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4940" y="9445170"/>
            <a:ext cx="2949099" cy="497205"/>
          </a:xfrm>
          <a:prstGeom prst="rect">
            <a:avLst/>
          </a:prstGeom>
        </p:spPr>
        <p:txBody>
          <a:bodyPr vert="horz" lIns="95706" tIns="47854" rIns="95706" bIns="47854" rtlCol="0" anchor="b"/>
          <a:lstStyle>
            <a:defPPr>
              <a:defRPr kern="1200" smtId="4294967295"/>
            </a:defPPr>
            <a:lvl1pPr algn="r">
              <a:defRPr sz="1300"/>
            </a:lvl1pPr>
          </a:lstStyle>
          <a:p>
            <a:fld id="{7337B99B-D378-6C49-AC24-BA32949E8AE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998366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Diapositive de titre">
    <p:bg>
      <p:bgPr>
        <a:blipFill dpi="0" rotWithShape="1">
          <a:blip r:embed="rId1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D3027B32-7EE3-4B47-8E3B-B3A98341C45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3443242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Espace réservé du texte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11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kern="1200" smtId="4294967295"/>
            </a:defPPr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Arial Narrow" charset="0"/>
                <a:ea typeface="Arial Narrow" charset="0"/>
                <a:cs typeface="Arial Narrow" charset="0"/>
              </a:defRPr>
            </a:lvl1pPr>
          </a:lstStyle>
          <a:p>
            <a:fld id="{6E88323B-C494-9644-A6FD-4EEB2F59D7F4}" type="datetime1">
              <a:rPr lang="fr-FR" smtClean="0"/>
              <a:t>22/03/2019</a:t>
            </a:fld>
            <a:endParaRPr lang="fr-FR"/>
          </a:p>
        </p:txBody>
      </p:sp>
      <p:sp>
        <p:nvSpPr>
          <p:cNvPr id="13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kern="1200" smtId="4294967295"/>
            </a:defPPr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 Narrow" charset="0"/>
                <a:ea typeface="Arial Narrow" charset="0"/>
                <a:cs typeface="Arial Narrow" charset="0"/>
              </a:defRPr>
            </a:lvl1pPr>
          </a:lstStyle>
          <a:p>
            <a:fld id="{E8716A00-CC3F-A24A-9B86-816E9CA7F4A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5530019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Espace réservé du texte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11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kern="1200" smtId="4294967295"/>
            </a:defPPr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fld id="{6E88323B-C494-9644-A6FD-4EEB2F59D7F4}" type="datetime1">
              <a:rPr lang="fr-FR" smtClean="0"/>
              <a:t>22/03/2019</a:t>
            </a:fld>
            <a:endParaRPr lang="fr-FR"/>
          </a:p>
        </p:txBody>
      </p:sp>
      <p:sp>
        <p:nvSpPr>
          <p:cNvPr id="13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kern="1200" smtId="4294967295"/>
            </a:defPPr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 Narrow" charset="0"/>
                <a:ea typeface="Arial Narrow" charset="0"/>
                <a:cs typeface="Arial Narrow" charset="0"/>
              </a:defRPr>
            </a:lvl1pPr>
          </a:lstStyle>
          <a:p>
            <a:fld id="{E8716A00-CC3F-A24A-9B86-816E9CA7F4A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4773649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kern="1200" smtId="4294967295"/>
            </a:defPPr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Arial Narrow" charset="0"/>
                <a:ea typeface="Arial Narrow" charset="0"/>
                <a:cs typeface="Arial Narrow" charset="0"/>
              </a:defRPr>
            </a:lvl1pPr>
          </a:lstStyle>
          <a:p>
            <a:fld id="{6E88323B-C494-9644-A6FD-4EEB2F59D7F4}" type="datetime1">
              <a:rPr lang="fr-FR" smtClean="0"/>
              <a:t>22/03/2019</a:t>
            </a:fld>
            <a:endParaRPr lang="fr-FR"/>
          </a:p>
        </p:txBody>
      </p:sp>
      <p:sp>
        <p:nvSpPr>
          <p:cNvPr id="13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kern="1200" smtId="4294967295"/>
            </a:defPPr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 Narrow" charset="0"/>
                <a:ea typeface="Arial Narrow" charset="0"/>
                <a:cs typeface="Arial Narrow" charset="0"/>
              </a:defRPr>
            </a:lvl1pPr>
          </a:lstStyle>
          <a:p>
            <a:fld id="{E8716A00-CC3F-A24A-9B86-816E9CA7F4A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9200313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jpeg" /><Relationship Id="rId3" Type="http://schemas.openxmlformats.org/officeDocument/2006/relationships/theme" Target="../theme/theme1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jpeg" /><Relationship Id="rId3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3.jpeg" /><Relationship Id="rId3" Type="http://schemas.openxmlformats.org/officeDocument/2006/relationships/theme" Target="../theme/theme3.xml" /></Relationships>
</file>

<file path=ppt/slideMasters/_rels/slideMaster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4.jpeg" /><Relationship Id="rId3" Type="http://schemas.openxmlformats.org/officeDocument/2006/relationships/theme" Target="../theme/theme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kern="1200" smtId="4294967295"/>
            </a:defPPr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 Narrow" charset="0"/>
                <a:ea typeface="Arial Narrow" charset="0"/>
                <a:cs typeface="Arial Narrow" charset="0"/>
              </a:defRPr>
            </a:lvl1pPr>
          </a:lstStyle>
          <a:p>
            <a:fld id="{D3027B32-7EE3-4B47-8E3B-B3A98341C45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6856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</p:sldLayoutIdLst>
  <p:transition/>
  <p:timing/>
  <p:hf hdr="0"/>
  <p:txStyles>
    <p:titleStyle>
      <a:defPPr>
        <a:defRPr kern="1200" smtId="4294967295"/>
      </a:defPPr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kern="1200" smtId="4294967295"/>
            </a:defPPr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Arial Narrow" charset="0"/>
                <a:ea typeface="Arial Narrow" charset="0"/>
                <a:cs typeface="Arial Narrow" charset="0"/>
              </a:defRPr>
            </a:lvl1pPr>
          </a:lstStyle>
          <a:p>
            <a:fld id="{6E88323B-C494-9644-A6FD-4EEB2F59D7F4}" type="datetime1">
              <a:rPr lang="fr-FR" smtClean="0"/>
              <a:t>22/03/2019</a:t>
            </a:fld>
            <a:endParaRPr lang="fr-FR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kern="1200" smtId="4294967295"/>
            </a:defPPr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 Narrow" charset="0"/>
                <a:ea typeface="Arial Narrow" charset="0"/>
                <a:cs typeface="Arial Narrow" charset="0"/>
              </a:defRPr>
            </a:lvl1pPr>
          </a:lstStyle>
          <a:p>
            <a:fld id="{E8716A00-CC3F-A24A-9B86-816E9CA7F4A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409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</p:sldLayoutIdLst>
  <p:transition/>
  <p:timing/>
  <p:txStyles>
    <p:titleStyle>
      <a:defPPr>
        <a:defRPr kern="1200" smtId="4294967295"/>
      </a:defPPr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kern="1200" smtId="4294967295"/>
            </a:defPPr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Arial Narrow" charset="0"/>
                <a:ea typeface="Arial Narrow" charset="0"/>
                <a:cs typeface="Arial Narrow" charset="0"/>
              </a:defRPr>
            </a:lvl1pPr>
          </a:lstStyle>
          <a:p>
            <a:fld id="{6E88323B-C494-9644-A6FD-4EEB2F59D7F4}" type="datetime1">
              <a:rPr lang="fr-FR" smtClean="0"/>
              <a:t>22/03/2019</a:t>
            </a:fld>
            <a:endParaRPr lang="fr-FR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kern="1200" smtId="4294967295"/>
            </a:defPPr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 Narrow" charset="0"/>
                <a:ea typeface="Arial Narrow" charset="0"/>
                <a:cs typeface="Arial Narrow" charset="0"/>
              </a:defRPr>
            </a:lvl1pPr>
          </a:lstStyle>
          <a:p>
            <a:fld id="{E8716A00-CC3F-A24A-9B86-816E9CA7F4AC}" type="slidenum">
              <a:rPr lang="fr-FR" smtClean="0"/>
              <a:t>‹#›</a:t>
            </a:fld>
            <a:endParaRPr lang="fr-FR"/>
          </a:p>
        </p:txBody>
      </p:sp>
      <p:sp>
        <p:nvSpPr>
          <p:cNvPr id="9" name="Espace réservé du titre 6"/>
          <p:cNvSpPr>
            <a:spLocks noGrp="1"/>
          </p:cNvSpPr>
          <p:nvPr>
            <p:ph type="title"/>
          </p:nvPr>
        </p:nvSpPr>
        <p:spPr>
          <a:xfrm>
            <a:off x="4472174" y="274638"/>
            <a:ext cx="4214625" cy="5044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kern="1200" smtId="4294967295"/>
            </a:defPPr>
          </a:lstStyle>
          <a:p>
            <a:r>
              <a:rPr lang="fr-FR" smtClean="0"/>
              <a:t>Name of the presentation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1072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ransition/>
  <p:timing/>
  <p:txStyles>
    <p:titleStyle>
      <a:defPPr>
        <a:defRPr kern="1200" smtId="4294967295"/>
      </a:defPPr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2000" kern="1200">
          <a:solidFill>
            <a:schemeClr val="bg1"/>
          </a:solidFill>
          <a:latin typeface="Arial Narrow" charset="0"/>
          <a:ea typeface="Arial Narrow" charset="0"/>
          <a:cs typeface="Arial Narrow" charset="0"/>
        </a:defRPr>
      </a:lvl1pPr>
    </p:titleStyle>
    <p:bodyStyle>
      <a:defPPr>
        <a:defRPr kern="1200" smtId="4294967295"/>
      </a:defPPr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Espace réservé du titre 6"/>
          <p:cNvSpPr>
            <a:spLocks noGrp="1"/>
          </p:cNvSpPr>
          <p:nvPr>
            <p:ph type="title"/>
          </p:nvPr>
        </p:nvSpPr>
        <p:spPr>
          <a:xfrm>
            <a:off x="4472174" y="274638"/>
            <a:ext cx="4214625" cy="5044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kern="1200" smtId="4294967295"/>
            </a:defPPr>
          </a:lstStyle>
          <a:p>
            <a:r>
              <a:rPr lang="fr-FR" smtClean="0"/>
              <a:t>Nom de la présentation</a:t>
            </a:r>
            <a:endParaRPr lang="fr-FR"/>
          </a:p>
        </p:txBody>
      </p:sp>
      <p:sp>
        <p:nvSpPr>
          <p:cNvPr id="20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kern="1200" smtId="4294967295"/>
            </a:defPPr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fld id="{6E88323B-C494-9644-A6FD-4EEB2F59D7F4}" type="datetime1">
              <a:rPr lang="fr-FR" smtClean="0"/>
              <a:t>22/03/2019</a:t>
            </a:fld>
            <a:endParaRPr lang="fr-FR"/>
          </a:p>
        </p:txBody>
      </p:sp>
      <p:sp>
        <p:nvSpPr>
          <p:cNvPr id="22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kern="1200" smtId="4294967295"/>
            </a:defPPr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 Narrow" charset="0"/>
                <a:ea typeface="Arial Narrow" charset="0"/>
                <a:cs typeface="Arial Narrow" charset="0"/>
              </a:defRPr>
            </a:lvl1pPr>
          </a:lstStyle>
          <a:p>
            <a:fld id="{E8716A00-CC3F-A24A-9B86-816E9CA7F4A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1076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ransition/>
  <p:timing/>
  <p:hf hdr="0"/>
  <p:txStyles>
    <p:titleStyle>
      <a:defPPr>
        <a:defRPr kern="1200" smtId="4294967295"/>
      </a:defPPr>
      <a:lvl1pPr algn="r" defTabSz="457200" rtl="0" eaLnBrk="1" latinLnBrk="0" hangingPunct="1">
        <a:spcBef>
          <a:spcPct val="0"/>
        </a:spcBef>
        <a:buNone/>
        <a:defRPr sz="2000" kern="1200">
          <a:solidFill>
            <a:srgbClr val="FFFFFF"/>
          </a:solidFill>
          <a:latin typeface="Arial Narrow" charset="0"/>
          <a:ea typeface="Arial Narrow" charset="0"/>
          <a:cs typeface="Arial Narrow" charset="0"/>
        </a:defRPr>
      </a:lvl1pPr>
    </p:titleStyle>
    <p:bodyStyle>
      <a:defPPr>
        <a:defRPr kern="1200" smtId="4294967295"/>
      </a:defPPr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j-lt"/>
          <a:ea typeface="Century Gothic" charset="0"/>
          <a:cs typeface="Century Gothic" charset="0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j-lt"/>
          <a:ea typeface="Century Gothic" charset="0"/>
          <a:cs typeface="Century Gothic" charset="0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j-lt"/>
          <a:ea typeface="Century Gothic" charset="0"/>
          <a:cs typeface="Century Gothic" charset="0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j-lt"/>
          <a:ea typeface="Century Gothic" charset="0"/>
          <a:cs typeface="Century Gothic" charset="0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j-lt"/>
          <a:ea typeface="Century Gothic" charset="0"/>
          <a:cs typeface="Century Gothic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microsoft.com/office/2007/relationships/diagramDrawing" Target="../diagrams/drawing1.xml" /><Relationship Id="rId3" Type="http://schemas.openxmlformats.org/officeDocument/2006/relationships/diagramData" Target="../diagrams/data1.xml" /><Relationship Id="rId4" Type="http://schemas.openxmlformats.org/officeDocument/2006/relationships/diagramLayout" Target="../diagrams/layout1.xml" /><Relationship Id="rId5" Type="http://schemas.openxmlformats.org/officeDocument/2006/relationships/diagramQuickStyle" Target="../diagrams/quickStyle1.xml" /><Relationship Id="rId6" Type="http://schemas.openxmlformats.org/officeDocument/2006/relationships/diagramColors" Target="../diagrams/colors1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8.jpeg" /><Relationship Id="rId3" Type="http://schemas.openxmlformats.org/officeDocument/2006/relationships/hyperlink" Target="http://rm.coe.int/prison-management-booklet-eng/16807185bd" TargetMode="External" /><Relationship Id="rId4" Type="http://schemas.openxmlformats.org/officeDocument/2006/relationships/image" Target="../media/image9.jpeg" /><Relationship Id="rId5" Type="http://schemas.openxmlformats.org/officeDocument/2006/relationships/hyperlink" Target="http://rm.coe.int/combating-ill-treatment-in-prison-2-web-en/16806ab9a7" TargetMode="External" /><Relationship Id="rId6" Type="http://schemas.openxmlformats.org/officeDocument/2006/relationships/image" Target="../media/image10.jpeg" /><Relationship Id="rId7" Type="http://schemas.openxmlformats.org/officeDocument/2006/relationships/hyperlink" Target="http://rm.coe.int/police-oversight-mechanisms-in-the-coe-member-states/16807175dd" TargetMode="Externa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chart" Target="../charts/chart1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12.png" /><Relationship Id="rId3" Type="http://schemas.openxmlformats.org/officeDocument/2006/relationships/image" Target="../media/image13.jpeg" /><Relationship Id="rId4" Type="http://schemas.openxmlformats.org/officeDocument/2006/relationships/hyperlink" Target="http://www.coe.int/criminal-law-coop" TargetMode="Externa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4.png" /><Relationship Id="rId3" Type="http://schemas.openxmlformats.org/officeDocument/2006/relationships/image" Target="../media/image1.jpe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-76200" y="3740057"/>
            <a:ext cx="9144000" cy="3394168"/>
          </a:xfrm>
          <a:prstGeom prst="rect">
            <a:avLst/>
          </a:prstGeom>
        </p:spPr>
        <p:txBody>
          <a:bodyPr>
            <a:normAutofit fontScale="90000"/>
          </a:bodyPr>
          <a:lstStyle>
            <a:defPPr>
              <a:defRPr kern="1200" smtId="4294967295"/>
            </a:defPPr>
          </a:lstStyle>
          <a:p>
            <a:pPr algn="ctr"/>
            <a:br>
              <a:rPr lang="en-GB" sz="2700" b="1" smtClean="0">
                <a:solidFill>
                  <a:srgbClr val="0D347D"/>
                </a:solidFill>
                <a:latin typeface="+mn-lt"/>
              </a:rPr>
            </a:br>
            <a:br>
              <a:rPr lang="en-GB" sz="2700" b="1" smtClean="0">
                <a:solidFill>
                  <a:srgbClr val="0D347D"/>
                </a:solidFill>
                <a:latin typeface="+mn-lt"/>
              </a:rPr>
            </a:br>
            <a:r>
              <a:rPr lang="en-GB" sz="2700" b="1" smtClean="0">
                <a:solidFill>
                  <a:srgbClr val="0D347D"/>
                </a:solidFill>
                <a:latin typeface="+mn-lt"/>
              </a:rPr>
              <a:t>Role of the Council of Europe - International Partner Organisation </a:t>
            </a:r>
            <a:br>
              <a:rPr lang="en-GB" sz="2700" b="1" smtClean="0">
                <a:solidFill>
                  <a:srgbClr val="0D347D"/>
                </a:solidFill>
                <a:latin typeface="+mn-lt"/>
              </a:rPr>
            </a:br>
            <a:r>
              <a:rPr lang="en-GB" sz="2700" b="1" smtClean="0">
                <a:solidFill>
                  <a:srgbClr val="0D347D"/>
                </a:solidFill>
                <a:latin typeface="+mn-lt"/>
              </a:rPr>
              <a:t>Justice Programme</a:t>
            </a:r>
            <a:br>
              <a:rPr lang="en-GB" sz="2700" b="1" smtClean="0">
                <a:solidFill>
                  <a:srgbClr val="0D347D"/>
                </a:solidFill>
                <a:latin typeface="+mn-lt"/>
              </a:rPr>
            </a:br>
            <a:r>
              <a:rPr lang="en-GB" sz="2700" b="1" smtClean="0">
                <a:solidFill>
                  <a:srgbClr val="0D347D"/>
                </a:solidFill>
                <a:latin typeface="+mn-lt"/>
              </a:rPr>
              <a:t>Prague, 20 March 2019</a:t>
            </a:r>
            <a:br>
              <a:rPr lang="en-GB" sz="2700" b="1">
                <a:solidFill>
                  <a:srgbClr val="0D347D"/>
                </a:solidFill>
                <a:latin typeface="+mn-lt"/>
              </a:rPr>
            </a:br>
            <a:br>
              <a:rPr lang="en-GB" sz="2700" b="1">
                <a:solidFill>
                  <a:srgbClr val="0D347D"/>
                </a:solidFill>
                <a:latin typeface="+mn-lt"/>
              </a:rPr>
            </a:br>
            <a:r>
              <a:rPr lang="en-GB" sz="1800" b="1" smtClean="0">
                <a:solidFill>
                  <a:srgbClr val="0D347D"/>
                </a:solidFill>
                <a:latin typeface="+mn-lt"/>
              </a:rPr>
              <a:t>Criminal </a:t>
            </a:r>
            <a:r>
              <a:rPr lang="en-GB" sz="1800" b="1">
                <a:solidFill>
                  <a:srgbClr val="0D347D"/>
                </a:solidFill>
                <a:latin typeface="+mn-lt"/>
              </a:rPr>
              <a:t>Law Cooperation Unit </a:t>
            </a:r>
            <a:br>
              <a:rPr lang="en-GB" sz="1800" b="1">
                <a:solidFill>
                  <a:srgbClr val="0D347D"/>
                </a:solidFill>
                <a:latin typeface="+mn-lt"/>
              </a:rPr>
            </a:br>
            <a:r>
              <a:rPr lang="en-GB" sz="1800" b="1">
                <a:solidFill>
                  <a:srgbClr val="0D347D"/>
                </a:solidFill>
                <a:latin typeface="+mn-lt"/>
              </a:rPr>
              <a:t>Action against Crime </a:t>
            </a:r>
            <a:r>
              <a:rPr lang="en-GB" sz="1800" b="1" smtClean="0">
                <a:solidFill>
                  <a:srgbClr val="0D347D"/>
                </a:solidFill>
                <a:latin typeface="+mn-lt"/>
              </a:rPr>
              <a:t>Department, </a:t>
            </a:r>
            <a:r>
              <a:rPr lang="en-GB" sz="1800" b="1">
                <a:solidFill>
                  <a:srgbClr val="0D347D"/>
                </a:solidFill>
                <a:latin typeface="+mn-lt"/>
              </a:rPr>
              <a:t>DG I - Human Rights and Rule of </a:t>
            </a:r>
            <a:r>
              <a:rPr lang="en-GB" sz="1800" b="1" smtClean="0">
                <a:solidFill>
                  <a:srgbClr val="0D347D"/>
                </a:solidFill>
                <a:latin typeface="+mn-lt"/>
              </a:rPr>
              <a:t>Law</a:t>
            </a:r>
            <a:br>
              <a:rPr lang="en-GB" sz="1800" b="1">
                <a:solidFill>
                  <a:srgbClr val="0D347D"/>
                </a:solidFill>
                <a:latin typeface="+mn-lt"/>
              </a:rPr>
            </a:br>
            <a:br>
              <a:rPr lang="en-GB" sz="2200" b="1" smtClean="0">
                <a:solidFill>
                  <a:srgbClr val="0D347D"/>
                </a:solidFill>
                <a:latin typeface="+mn-lt"/>
              </a:rPr>
            </a:br>
            <a:br>
              <a:rPr lang="en-GB" sz="3000" b="1" smtClean="0">
                <a:solidFill>
                  <a:srgbClr val="0D347D"/>
                </a:solidFill>
                <a:latin typeface="+mn-lt"/>
              </a:rPr>
            </a:br>
            <a:endParaRPr lang="fr-FR" sz="3000" b="1">
              <a:solidFill>
                <a:srgbClr val="0D347D"/>
              </a:solidFill>
              <a:latin typeface="+mn-lt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335"/>
            <a:ext cx="9160477" cy="3795872"/>
          </a:xfrm>
          <a:prstGeom prst="rect">
            <a:avLst/>
          </a:prstGeom>
        </p:spPr>
      </p:pic>
      <p:sp>
        <p:nvSpPr>
          <p:cNvPr id="10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kern="1200" smtId="4294967295"/>
            </a:defPPr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fld id="{6E88323B-C494-9644-A6FD-4EEB2F59D7F4}" type="datetime1">
              <a:rPr lang="fr-FR" smtClean="0">
                <a:latin typeface="Arial Narrow" charset="0"/>
                <a:ea typeface="Arial Narrow" charset="0"/>
                <a:cs typeface="Arial Narrow" charset="0"/>
              </a:rPr>
              <a:t>22/03/2019</a:t>
            </a:fld>
            <a:endParaRPr lang="fr-FR"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2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kern="1200" smtId="4294967295"/>
            </a:defPPr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fld id="{E8716A00-CC3F-A24A-9B86-816E9CA7F4AC}" type="slidenum">
              <a:rPr lang="fr-FR" smtClean="0">
                <a:latin typeface="Arial Narrow" charset="0"/>
                <a:ea typeface="Arial Narrow" charset="0"/>
                <a:cs typeface="Arial Narrow" charset="0"/>
              </a:rPr>
              <a:t>1</a:t>
            </a:fld>
            <a:endParaRPr lang="fr-FR">
              <a:latin typeface="Arial Narrow" charset="0"/>
              <a:ea typeface="Arial Narrow" charset="0"/>
              <a:cs typeface="Arial Narro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9046949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>
            <a:defPPr>
              <a:defRPr kern="1200" smtId="4294967295"/>
            </a:defPPr>
          </a:lstStyle>
          <a:p>
            <a:r>
              <a:rPr lang="en-GB" sz="4000" b="1" smtClean="0">
                <a:solidFill>
                  <a:schemeClr val="accent2">
                    <a:lumMod val="75000"/>
                  </a:schemeClr>
                </a:solidFill>
              </a:rPr>
              <a:t>International Partner Organisation (IPO) role</a:t>
            </a:r>
            <a:r>
              <a:rPr lang="en-GB" sz="4000" smtClean="0">
                <a:solidFill>
                  <a:schemeClr val="accent2">
                    <a:lumMod val="75000"/>
                  </a:schemeClr>
                </a:solidFill>
              </a:rPr>
              <a:t>:</a:t>
            </a:r>
          </a:p>
          <a:p>
            <a:pPr marL="0" indent="0">
              <a:buNone/>
            </a:pPr>
            <a:r>
              <a:rPr lang="en-GB" b="1" smtClean="0"/>
              <a:t>Advisory role based </a:t>
            </a:r>
            <a:r>
              <a:rPr lang="en-GB" b="1"/>
              <a:t>on the Council of Europe recognised experience in the area of human </a:t>
            </a:r>
            <a:r>
              <a:rPr lang="en-GB" b="1" smtClean="0"/>
              <a:t>rights, democracy and rule of law </a:t>
            </a:r>
            <a:endParaRPr lang="en-GB" b="1"/>
          </a:p>
          <a:p>
            <a:pPr marL="0" indent="0">
              <a:buNone/>
            </a:pPr>
            <a:endParaRPr lang="en-GB" smtClean="0"/>
          </a:p>
          <a:p>
            <a:pPr>
              <a:buFont typeface="Wingdings" panose="05000000000000000000" pitchFamily="2" charset="2"/>
              <a:buChar char="q"/>
            </a:pPr>
            <a:r>
              <a:rPr lang="en-GB" sz="2900" b="1" smtClean="0">
                <a:solidFill>
                  <a:schemeClr val="accent6">
                    <a:lumMod val="75000"/>
                  </a:schemeClr>
                </a:solidFill>
              </a:rPr>
              <a:t>Prior to the implementation of the programme: </a:t>
            </a:r>
            <a:endParaRPr lang="en-GB" b="1" smtClean="0">
              <a:solidFill>
                <a:schemeClr val="accent6">
                  <a:lumMod val="75000"/>
                </a:schemeClr>
              </a:solidFill>
            </a:endParaRP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GB" smtClean="0"/>
              <a:t>participate </a:t>
            </a:r>
            <a:r>
              <a:rPr lang="en-GB"/>
              <a:t>in </a:t>
            </a:r>
            <a:r>
              <a:rPr lang="en-GB" smtClean="0"/>
              <a:t>stakeholders </a:t>
            </a:r>
            <a:r>
              <a:rPr lang="en-GB"/>
              <a:t>consultations meetings, in additional planning meetings necessary in the development of the concept </a:t>
            </a:r>
            <a:r>
              <a:rPr lang="en-GB" smtClean="0"/>
              <a:t>notes </a:t>
            </a:r>
            <a:r>
              <a:rPr lang="en-GB"/>
              <a:t>and programme </a:t>
            </a:r>
            <a:r>
              <a:rPr lang="en-GB" smtClean="0"/>
              <a:t>agreements, 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GB" smtClean="0"/>
              <a:t>provide </a:t>
            </a:r>
            <a:r>
              <a:rPr lang="en-GB"/>
              <a:t>written assessment and input on the concept </a:t>
            </a:r>
            <a:r>
              <a:rPr lang="en-GB" smtClean="0"/>
              <a:t>notes </a:t>
            </a:r>
            <a:r>
              <a:rPr lang="en-GB"/>
              <a:t>and programme </a:t>
            </a:r>
            <a:r>
              <a:rPr lang="en-GB" smtClean="0"/>
              <a:t>agreements, 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GB" smtClean="0"/>
              <a:t>advise </a:t>
            </a:r>
            <a:r>
              <a:rPr lang="en-GB"/>
              <a:t>the Programme Operator on the risk management and communication </a:t>
            </a:r>
            <a:r>
              <a:rPr lang="en-GB" smtClean="0"/>
              <a:t>plans. </a:t>
            </a:r>
          </a:p>
          <a:p>
            <a:pPr marL="457200" lvl="1" indent="0">
              <a:buNone/>
            </a:pPr>
            <a:endParaRPr lang="en-GB" smtClean="0"/>
          </a:p>
          <a:p>
            <a:pPr lvl="0">
              <a:buFont typeface="Wingdings" panose="05000000000000000000" pitchFamily="2" charset="2"/>
              <a:buChar char="q"/>
            </a:pPr>
            <a:r>
              <a:rPr lang="en-GB" sz="2900" b="1" smtClean="0">
                <a:solidFill>
                  <a:schemeClr val="accent1">
                    <a:lumMod val="75000"/>
                  </a:schemeClr>
                </a:solidFill>
              </a:rPr>
              <a:t>During the implementation </a:t>
            </a:r>
            <a:r>
              <a:rPr lang="en-GB" sz="2900" b="1">
                <a:solidFill>
                  <a:schemeClr val="accent1">
                    <a:lumMod val="75000"/>
                  </a:schemeClr>
                </a:solidFill>
              </a:rPr>
              <a:t>of the programme: 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GB" smtClean="0"/>
              <a:t>participate </a:t>
            </a:r>
            <a:r>
              <a:rPr lang="en-GB"/>
              <a:t>in </a:t>
            </a:r>
            <a:r>
              <a:rPr lang="en-GB" smtClean="0"/>
              <a:t>Cooperation </a:t>
            </a:r>
            <a:r>
              <a:rPr lang="en-GB"/>
              <a:t>Committee </a:t>
            </a:r>
            <a:r>
              <a:rPr lang="en-GB" smtClean="0"/>
              <a:t>meetings,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GB" smtClean="0"/>
              <a:t>contribute </a:t>
            </a:r>
            <a:r>
              <a:rPr lang="en-GB"/>
              <a:t>to the development of, and take part in, any specific and relevant activities organized at programme level, </a:t>
            </a:r>
            <a:endParaRPr lang="en-GB" smtClean="0"/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GB" smtClean="0"/>
              <a:t>contribute </a:t>
            </a:r>
            <a:r>
              <a:rPr lang="en-GB"/>
              <a:t>to the exchange of experience and capacity building, facilitate study visits to the Council of Europe, </a:t>
            </a:r>
            <a:endParaRPr lang="en-GB" smtClean="0"/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GB" smtClean="0"/>
              <a:t>participate </a:t>
            </a:r>
            <a:r>
              <a:rPr lang="en-GB"/>
              <a:t>in the follow-up communication plan of the </a:t>
            </a:r>
            <a:r>
              <a:rPr lang="en-GB" smtClean="0"/>
              <a:t>programmes, 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GB" smtClean="0"/>
              <a:t>facilitate </a:t>
            </a:r>
            <a:r>
              <a:rPr lang="en-GB"/>
              <a:t>the project implementation by providing advice to relevant partners. </a:t>
            </a:r>
          </a:p>
        </p:txBody>
      </p:sp>
    </p:spTree>
    <p:extLst>
      <p:ext uri="{BB962C8B-B14F-4D97-AF65-F5344CB8AC3E}">
        <p14:creationId xmlns:p14="http://schemas.microsoft.com/office/powerpoint/2010/main" val="1896309694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78876149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r:dm="rId3" r:lo="rId4" r:qs="rId5" r:cs="rId6"/>
          </a:graphicData>
        </a:graphic>
      </p:graphicFrame>
      <p:sp>
        <p:nvSpPr>
          <p:cNvPr id="5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kern="1200" smtId="4294967295"/>
            </a:defPPr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fld id="{E8716A00-CC3F-A24A-9B86-816E9CA7F4AC}" type="slidenum">
              <a:rPr lang="fr-FR" smtClean="0">
                <a:latin typeface="Arial Narrow" charset="0"/>
                <a:ea typeface="Arial Narrow" charset="0"/>
                <a:cs typeface="Arial Narrow" charset="0"/>
              </a:rPr>
              <a:t>3</a:t>
            </a:fld>
            <a:endParaRPr lang="fr-FR"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8" name="Titre 2"/>
          <p:cNvSpPr txBox="1"/>
          <p:nvPr/>
        </p:nvSpPr>
        <p:spPr>
          <a:xfrm>
            <a:off x="4472174" y="274638"/>
            <a:ext cx="4214625" cy="5044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kern="1200" smtId="4294967295"/>
            </a:defPPr>
            <a:lvl1pPr algn="r" defTabSz="457200" rtl="0" eaLnBrk="1" latinLnBrk="0" hangingPunct="1">
              <a:spcBef>
                <a:spcPct val="0"/>
              </a:spcBef>
              <a:buNone/>
              <a:defRPr sz="16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sz="2400">
              <a:latin typeface="Arial Narrow" panose="020b0606020202030204" pitchFamily="34" charset="0"/>
              <a:ea typeface="Century Gothic" charset="0"/>
              <a:cs typeface="Century Gothic" charset="0"/>
            </a:endParaRPr>
          </a:p>
        </p:txBody>
      </p:sp>
      <p:sp>
        <p:nvSpPr>
          <p:cNvPr id="9" name="Rectangle 20"/>
          <p:cNvSpPr>
            <a:spLocks noChangeArrowheads="1"/>
          </p:cNvSpPr>
          <p:nvPr/>
        </p:nvSpPr>
        <p:spPr bwMode="auto">
          <a:xfrm>
            <a:off x="571086" y="1160316"/>
            <a:ext cx="7982364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endParaRPr lang="en-GB" sz="2400" b="1"/>
          </a:p>
          <a:p>
            <a:endParaRPr lang="en-GB" sz="2400" b="1" smtClean="0"/>
          </a:p>
          <a:p>
            <a:endParaRPr lang="en-GB" sz="2400" b="1"/>
          </a:p>
          <a:p>
            <a:endParaRPr lang="en-GB" sz="2400" b="1" smtClean="0"/>
          </a:p>
          <a:p>
            <a:endParaRPr lang="en-GB" sz="2400" b="1"/>
          </a:p>
          <a:p>
            <a:endParaRPr lang="en-GB" sz="2400" b="1" smtClean="0"/>
          </a:p>
          <a:p>
            <a:endParaRPr lang="en-GB" sz="2400" b="1"/>
          </a:p>
        </p:txBody>
      </p:sp>
    </p:spTree>
    <p:extLst>
      <p:ext uri="{BB962C8B-B14F-4D97-AF65-F5344CB8AC3E}">
        <p14:creationId xmlns:p14="http://schemas.microsoft.com/office/powerpoint/2010/main" val="22280030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>
            <a:defPPr>
              <a:defRPr kern="1200" smtId="4294967295"/>
            </a:defPPr>
          </a:lstStyle>
          <a:p>
            <a:pPr marL="0" indent="0" algn="just">
              <a:buNone/>
            </a:pPr>
            <a:r>
              <a:rPr lang="en-GB"/>
              <a:t>The CoE’s </a:t>
            </a:r>
            <a:r>
              <a:rPr lang="en-GB" u="sng"/>
              <a:t>capacity development interventions </a:t>
            </a:r>
            <a:r>
              <a:rPr lang="en-GB"/>
              <a:t>(revision of the institutional framework, training, workshops, seminars etc.) </a:t>
            </a:r>
            <a:r>
              <a:rPr lang="en-GB" smtClean="0"/>
              <a:t>: </a:t>
            </a:r>
            <a:endParaRPr lang="en-GB"/>
          </a:p>
          <a:p>
            <a:pPr marL="0" indent="0" algn="just">
              <a:buNone/>
            </a:pPr>
            <a:endParaRPr lang="en-GB"/>
          </a:p>
          <a:p>
            <a:pPr algn="just">
              <a:buFont typeface="Wingdings" panose="05000000000000000000" pitchFamily="2" charset="2"/>
              <a:buChar char="Ø"/>
            </a:pPr>
            <a:r>
              <a:rPr lang="en-GB" b="1" smtClean="0"/>
              <a:t>short-term effectiveness</a:t>
            </a:r>
            <a:r>
              <a:rPr lang="en-GB" smtClean="0"/>
              <a:t>(e.g. enhance understanding of prison standards)</a:t>
            </a:r>
            <a:endParaRPr lang="en-GB" b="1" smtClean="0"/>
          </a:p>
          <a:p>
            <a:pPr marL="0" indent="0" algn="just">
              <a:buNone/>
            </a:pPr>
            <a:endParaRPr lang="en-GB"/>
          </a:p>
          <a:p>
            <a:pPr algn="just">
              <a:buFont typeface="Wingdings" panose="05000000000000000000" pitchFamily="2" charset="2"/>
              <a:buChar char="Ø"/>
            </a:pPr>
            <a:r>
              <a:rPr lang="en-GB" b="1" smtClean="0"/>
              <a:t>medium-term </a:t>
            </a:r>
            <a:r>
              <a:rPr lang="en-GB" smtClean="0"/>
              <a:t>(e.g. enhance practices by authorities)</a:t>
            </a:r>
            <a:endParaRPr lang="en-GB" b="1" smtClean="0"/>
          </a:p>
          <a:p>
            <a:pPr marL="0" indent="0" algn="just">
              <a:buNone/>
            </a:pPr>
            <a:endParaRPr lang="en-GB"/>
          </a:p>
          <a:p>
            <a:pPr algn="just">
              <a:buFont typeface="Wingdings" panose="05000000000000000000" pitchFamily="2" charset="2"/>
              <a:buChar char="Ø"/>
            </a:pPr>
            <a:r>
              <a:rPr lang="en-GB" b="1" smtClean="0"/>
              <a:t>long-term </a:t>
            </a:r>
            <a:r>
              <a:rPr lang="en-GB" smtClean="0"/>
              <a:t>(e.g. safe return of prisoners into society)</a:t>
            </a:r>
            <a:endParaRPr lang="en-GB"/>
          </a:p>
          <a:p>
            <a:endParaRPr lang="en-GB" b="1"/>
          </a:p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390901" y="215384"/>
            <a:ext cx="510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en-GB" sz="2400" b="1" smtClean="0">
                <a:solidFill>
                  <a:schemeClr val="bg1"/>
                </a:solidFill>
              </a:rPr>
              <a:t>	What  do we do ? Theory of change </a:t>
            </a:r>
            <a:endParaRPr lang="en-US" sz="24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2228550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2"/>
          <p:cNvSpPr txBox="1"/>
          <p:nvPr/>
        </p:nvSpPr>
        <p:spPr>
          <a:xfrm>
            <a:off x="3390900" y="215384"/>
            <a:ext cx="57530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en-GB" sz="2400" b="1" smtClean="0">
                <a:solidFill>
                  <a:schemeClr val="bg1"/>
                </a:solidFill>
              </a:rPr>
              <a:t>What  do we do ? Methodology of work </a:t>
            </a:r>
            <a:endParaRPr lang="en-US" sz="2400" b="1">
              <a:solidFill>
                <a:schemeClr val="bg1"/>
              </a:solidFill>
            </a:endParaRPr>
          </a:p>
        </p:txBody>
      </p:sp>
      <p:sp>
        <p:nvSpPr>
          <p:cNvPr id="4" name="Content Placeholder 1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>
            <a:defPPr>
              <a:defRPr kern="1200" smtId="4294967295"/>
            </a:defPPr>
          </a:lstStyle>
          <a:p>
            <a:pPr algn="just">
              <a:buFont typeface="Wingdings" panose="05000000000000000000" pitchFamily="2" charset="2"/>
              <a:buChar char="§"/>
            </a:pPr>
            <a:endParaRPr lang="en-GB" b="1" smtClean="0"/>
          </a:p>
          <a:p>
            <a:pPr algn="just">
              <a:buFont typeface="Wingdings" panose="05000000000000000000" pitchFamily="2" charset="2"/>
              <a:buChar char="§"/>
            </a:pPr>
            <a:r>
              <a:rPr lang="en-GB" b="1" smtClean="0"/>
              <a:t>Policy </a:t>
            </a:r>
            <a:r>
              <a:rPr lang="en-GB" b="1"/>
              <a:t>documents </a:t>
            </a:r>
            <a:r>
              <a:rPr lang="en-GB"/>
              <a:t>and promotion of a strategic approach to </a:t>
            </a:r>
            <a:r>
              <a:rPr lang="en-GB" b="1"/>
              <a:t>reform of prison </a:t>
            </a:r>
            <a:r>
              <a:rPr lang="en-GB" b="1" smtClean="0"/>
              <a:t>/ probation / police systems </a:t>
            </a:r>
            <a:r>
              <a:rPr lang="en-GB" smtClean="0"/>
              <a:t>Europe-wide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n-GB" smtClean="0"/>
              <a:t>Assist </a:t>
            </a:r>
            <a:r>
              <a:rPr lang="en-GB"/>
              <a:t>the </a:t>
            </a:r>
            <a:r>
              <a:rPr lang="en-GB" b="1"/>
              <a:t>legislative processes </a:t>
            </a:r>
            <a:r>
              <a:rPr lang="en-GB"/>
              <a:t>by offering </a:t>
            </a:r>
            <a:r>
              <a:rPr lang="en-GB" b="1"/>
              <a:t>advice and legal </a:t>
            </a:r>
            <a:r>
              <a:rPr lang="en-GB" b="1" smtClean="0"/>
              <a:t>expertise/opinion</a:t>
            </a:r>
            <a:r>
              <a:rPr lang="en-GB" smtClean="0"/>
              <a:t>, as well as facilitating discussions and drafting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b="1" smtClean="0"/>
              <a:t>Capacity-building</a:t>
            </a:r>
            <a:r>
              <a:rPr lang="en-GB" smtClean="0"/>
              <a:t>, ensuring </a:t>
            </a:r>
            <a:r>
              <a:rPr lang="en-GB" b="1" smtClean="0"/>
              <a:t>sustainable </a:t>
            </a:r>
            <a:r>
              <a:rPr lang="en-GB" b="1"/>
              <a:t>training </a:t>
            </a:r>
            <a:r>
              <a:rPr lang="en-GB"/>
              <a:t>provision and </a:t>
            </a:r>
            <a:r>
              <a:rPr lang="en-GB" b="1" smtClean="0"/>
              <a:t>enhanced </a:t>
            </a:r>
            <a:r>
              <a:rPr lang="en-GB" b="1"/>
              <a:t>professionalism </a:t>
            </a:r>
            <a:r>
              <a:rPr lang="en-GB"/>
              <a:t>of the prison and police staff to ensure a better human rights </a:t>
            </a:r>
            <a:r>
              <a:rPr lang="en-US"/>
              <a:t>protection for detained persons</a:t>
            </a:r>
            <a:endParaRPr lang="en-GB" smtClean="0"/>
          </a:p>
          <a:p>
            <a:pPr algn="just">
              <a:buFont typeface="Wingdings" panose="05000000000000000000" pitchFamily="2" charset="2"/>
              <a:buChar char="§"/>
            </a:pPr>
            <a:r>
              <a:rPr lang="en-GB" b="1" smtClean="0"/>
              <a:t>Institution-building</a:t>
            </a:r>
            <a:r>
              <a:rPr lang="en-GB" smtClean="0"/>
              <a:t> measures and </a:t>
            </a:r>
            <a:r>
              <a:rPr lang="en-GB" b="1" smtClean="0"/>
              <a:t>awareness-raising</a:t>
            </a:r>
            <a:r>
              <a:rPr lang="en-GB" smtClean="0"/>
              <a:t> activities</a:t>
            </a:r>
          </a:p>
          <a:p>
            <a:pPr algn="just">
              <a:buFont typeface="Wingdings" panose="05000000000000000000" pitchFamily="2" charset="2"/>
              <a:buChar char="§"/>
            </a:pPr>
            <a:endParaRPr lang="en-GB"/>
          </a:p>
          <a:p>
            <a:pPr algn="just">
              <a:buFont typeface="Wingdings" panose="05000000000000000000" pitchFamily="2" charset="2"/>
              <a:buChar char="§"/>
            </a:pPr>
            <a:endParaRPr lang="en-US"/>
          </a:p>
          <a:p>
            <a:pPr algn="just"/>
            <a:endParaRPr lang="en-GB" sz="2000" b="1"/>
          </a:p>
        </p:txBody>
      </p:sp>
    </p:spTree>
    <p:extLst>
      <p:ext uri="{BB962C8B-B14F-4D97-AF65-F5344CB8AC3E}">
        <p14:creationId xmlns:p14="http://schemas.microsoft.com/office/powerpoint/2010/main" val="1016338090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2"/>
          <p:cNvSpPr txBox="1"/>
          <p:nvPr/>
        </p:nvSpPr>
        <p:spPr>
          <a:xfrm>
            <a:off x="3390900" y="215384"/>
            <a:ext cx="57530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en-GB" sz="2400" b="1">
                <a:solidFill>
                  <a:schemeClr val="bg1"/>
                </a:solidFill>
              </a:rPr>
              <a:t>Criminal Law Co-operation </a:t>
            </a:r>
            <a:r>
              <a:rPr lang="en-GB" sz="2400" b="1" smtClean="0">
                <a:solidFill>
                  <a:schemeClr val="bg1"/>
                </a:solidFill>
              </a:rPr>
              <a:t>Unit: What do we do? </a:t>
            </a:r>
            <a:r>
              <a:rPr lang="en-GB" sz="2400" b="1">
                <a:solidFill>
                  <a:schemeClr val="bg1"/>
                </a:solidFill>
              </a:rPr>
              <a:t>A</a:t>
            </a:r>
            <a:r>
              <a:rPr lang="en-GB" sz="2400" b="1" smtClean="0">
                <a:solidFill>
                  <a:schemeClr val="bg1"/>
                </a:solidFill>
              </a:rPr>
              <a:t>n </a:t>
            </a:r>
            <a:r>
              <a:rPr lang="en-GB" sz="2400" b="1">
                <a:solidFill>
                  <a:schemeClr val="bg1"/>
                </a:solidFill>
              </a:rPr>
              <a:t>example</a:t>
            </a:r>
          </a:p>
        </p:txBody>
      </p:sp>
      <p:sp>
        <p:nvSpPr>
          <p:cNvPr id="4" name="Content Placeholder 1"/>
          <p:cNvSpPr>
            <a:spLocks noGrp="1"/>
          </p:cNvSpPr>
          <p:nvPr>
            <p:ph idx="1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indent="0" algn="just">
              <a:buNone/>
            </a:pPr>
            <a:endParaRPr lang="en-GB"/>
          </a:p>
          <a:p>
            <a:pPr algn="just">
              <a:buFont typeface="Wingdings" panose="05000000000000000000" pitchFamily="2" charset="2"/>
              <a:buChar char="§"/>
            </a:pPr>
            <a:endParaRPr lang="en-US"/>
          </a:p>
          <a:p>
            <a:pPr algn="just"/>
            <a:endParaRPr lang="en-GB" sz="2000" b="1"/>
          </a:p>
        </p:txBody>
      </p:sp>
      <p:sp>
        <p:nvSpPr>
          <p:cNvPr id="5" name="Content Placeholder 1"/>
          <p:cNvSpPr txBox="1"/>
          <p:nvPr/>
        </p:nvSpPr>
        <p:spPr>
          <a:xfrm>
            <a:off x="457200" y="1600200"/>
            <a:ext cx="8229600" cy="472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 fontScale="92500"/>
          </a:bodyPr>
          <a:lstStyle>
            <a:defPPr>
              <a:defRPr kern="1200" smtId="4294967295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 algn="just">
              <a:spcBef>
                <a:spcPts val="1000"/>
              </a:spcBef>
              <a:buFont typeface="Arial"/>
              <a:buNone/>
            </a:pPr>
            <a:r>
              <a:rPr lang="en-GB" sz="2800" b="1" smtClean="0"/>
              <a:t>Train prison staff </a:t>
            </a:r>
            <a:r>
              <a:rPr lang="en-GB" sz="2800" smtClean="0"/>
              <a:t>- promoting </a:t>
            </a:r>
            <a:r>
              <a:rPr lang="en-GB" sz="2800" b="1" smtClean="0"/>
              <a:t>dynamic security </a:t>
            </a:r>
            <a:r>
              <a:rPr lang="en-GB" sz="2800" smtClean="0"/>
              <a:t>and ensure </a:t>
            </a:r>
            <a:r>
              <a:rPr lang="en-GB" sz="2800" b="1" smtClean="0"/>
              <a:t>better use of prison staff </a:t>
            </a:r>
            <a:r>
              <a:rPr lang="en-GB" sz="2800" smtClean="0"/>
              <a:t>skills and knowledge</a:t>
            </a:r>
          </a:p>
          <a:p>
            <a:pPr marL="0" lvl="2" indent="0" algn="just">
              <a:spcBef>
                <a:spcPts val="1000"/>
              </a:spcBef>
              <a:buFont typeface="Arial"/>
              <a:buNone/>
            </a:pPr>
            <a:endParaRPr lang="en-GB" sz="2800" smtClean="0"/>
          </a:p>
          <a:p>
            <a:pPr marL="457200" lvl="3" indent="0" algn="just">
              <a:spcBef>
                <a:spcPts val="1000"/>
              </a:spcBef>
              <a:buFont typeface="Arial"/>
              <a:buNone/>
            </a:pPr>
            <a:endParaRPr lang="en-GB" sz="2800" smtClean="0"/>
          </a:p>
          <a:p>
            <a:pPr marL="457200" lvl="3" indent="0" algn="just">
              <a:spcBef>
                <a:spcPts val="1000"/>
              </a:spcBef>
              <a:buFont typeface="Arial"/>
              <a:buNone/>
            </a:pPr>
            <a:endParaRPr lang="en-GB" sz="2800" smtClean="0"/>
          </a:p>
          <a:p>
            <a:pPr marL="0" lvl="3" indent="0" algn="just">
              <a:spcBef>
                <a:spcPts val="1000"/>
              </a:spcBef>
              <a:buFont typeface="Arial"/>
              <a:buNone/>
            </a:pPr>
            <a:r>
              <a:rPr lang="en-GB" sz="2600" smtClean="0"/>
              <a:t>  </a:t>
            </a:r>
          </a:p>
          <a:p>
            <a:pPr marL="0" lvl="3" indent="0" algn="just">
              <a:spcBef>
                <a:spcPts val="1000"/>
              </a:spcBef>
              <a:buFont typeface="Arial"/>
              <a:buNone/>
            </a:pPr>
            <a:endParaRPr lang="en-GB" sz="2600" smtClean="0"/>
          </a:p>
          <a:p>
            <a:pPr marL="0" lvl="3" indent="0" algn="just">
              <a:spcBef>
                <a:spcPts val="1000"/>
              </a:spcBef>
              <a:buFont typeface="Arial"/>
              <a:buNone/>
            </a:pPr>
            <a:r>
              <a:rPr lang="en-GB" sz="2600" smtClean="0"/>
              <a:t>Developing core prison competences, from the </a:t>
            </a:r>
            <a:r>
              <a:rPr lang="en-GB" sz="2600" b="1" smtClean="0"/>
              <a:t>suicide prevention programmes</a:t>
            </a:r>
            <a:r>
              <a:rPr lang="en-GB" sz="2600" smtClean="0"/>
              <a:t> through the basic elements of the </a:t>
            </a:r>
            <a:r>
              <a:rPr lang="en-GB" sz="2600" b="1" smtClean="0"/>
              <a:t>provision of health care in prisons </a:t>
            </a:r>
            <a:r>
              <a:rPr lang="en-GB" sz="2600" smtClean="0"/>
              <a:t>and </a:t>
            </a:r>
            <a:r>
              <a:rPr lang="en-GB" sz="2600" b="1" smtClean="0"/>
              <a:t>offenders behaviour and treatment programmes</a:t>
            </a:r>
            <a:r>
              <a:rPr lang="en-GB" sz="2600" smtClean="0"/>
              <a:t>, all the way up to </a:t>
            </a:r>
            <a:r>
              <a:rPr lang="en-GB" sz="2600" b="1" smtClean="0"/>
              <a:t>prison management</a:t>
            </a:r>
            <a:r>
              <a:rPr lang="en-GB" sz="2600" smtClean="0"/>
              <a:t>.</a:t>
            </a:r>
          </a:p>
          <a:p>
            <a:pPr marL="457200" lvl="3" indent="0" algn="just">
              <a:spcBef>
                <a:spcPts val="1000"/>
              </a:spcBef>
              <a:buFont typeface="Arial"/>
              <a:buNone/>
            </a:pPr>
            <a:endParaRPr lang="en-GB" sz="2600"/>
          </a:p>
        </p:txBody>
      </p:sp>
      <p:pic>
        <p:nvPicPr>
          <p:cNvPr id="6" name="Picture 2" descr="C:\Users\BOSHKOVSKI\AppData\Local\Microsoft\Windows\Temporary Internet Files\Content.Outlook\FTH4B86Z\Training for prison managers Bitola_24-27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8322" y="2410200"/>
            <a:ext cx="3843678" cy="216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C:\Users\ivan\AppData\Local\Microsoft\Windows\Temporary Internet Files\Content.Outlook\NYVMLBFN\20170630_125258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57850" y="2625401"/>
            <a:ext cx="2247900" cy="17313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21027436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2"/>
          <p:cNvSpPr txBox="1"/>
          <p:nvPr/>
        </p:nvSpPr>
        <p:spPr>
          <a:xfrm>
            <a:off x="3390900" y="215384"/>
            <a:ext cx="57530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en-GB" sz="2400" b="1">
                <a:solidFill>
                  <a:schemeClr val="bg1"/>
                </a:solidFill>
              </a:rPr>
              <a:t>Criminal Law Co-operation </a:t>
            </a:r>
            <a:r>
              <a:rPr lang="en-GB" sz="2400" b="1" smtClean="0">
                <a:solidFill>
                  <a:schemeClr val="bg1"/>
                </a:solidFill>
              </a:rPr>
              <a:t>Unit: Publications </a:t>
            </a:r>
            <a:endParaRPr lang="en-GB" sz="2400" b="1">
              <a:solidFill>
                <a:schemeClr val="bg1"/>
              </a:solidFill>
            </a:endParaRPr>
          </a:p>
        </p:txBody>
      </p:sp>
      <p:sp>
        <p:nvSpPr>
          <p:cNvPr id="4" name="Content Placeholder 1"/>
          <p:cNvSpPr>
            <a:spLocks noGrp="1"/>
          </p:cNvSpPr>
          <p:nvPr>
            <p:ph idx="1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indent="0" algn="just">
              <a:buNone/>
            </a:pPr>
            <a:endParaRPr lang="en-GB"/>
          </a:p>
          <a:p>
            <a:pPr algn="just">
              <a:buFont typeface="Wingdings" panose="05000000000000000000" pitchFamily="2" charset="2"/>
              <a:buChar char="§"/>
            </a:pPr>
            <a:endParaRPr lang="en-US"/>
          </a:p>
          <a:p>
            <a:pPr algn="just"/>
            <a:endParaRPr lang="en-GB" sz="2000" b="1"/>
          </a:p>
        </p:txBody>
      </p:sp>
      <p:sp>
        <p:nvSpPr>
          <p:cNvPr id="5" name="Content Placeholder 1"/>
          <p:cNvSpPr txBox="1"/>
          <p:nvPr/>
        </p:nvSpPr>
        <p:spPr>
          <a:xfrm>
            <a:off x="457200" y="1600200"/>
            <a:ext cx="8229600" cy="472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defPPr>
              <a:defRPr kern="1200" smtId="4294967295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3" indent="0" algn="just">
              <a:spcBef>
                <a:spcPts val="1000"/>
              </a:spcBef>
              <a:buFont typeface="Arial"/>
              <a:buNone/>
            </a:pPr>
            <a:endParaRPr lang="en-GB" sz="2600"/>
          </a:p>
        </p:txBody>
      </p:sp>
      <p:sp>
        <p:nvSpPr>
          <p:cNvPr id="8" name="Content Placeholder 1"/>
          <p:cNvSpPr txBox="1"/>
          <p:nvPr/>
        </p:nvSpPr>
        <p:spPr>
          <a:xfrm>
            <a:off x="400049" y="1543050"/>
            <a:ext cx="8229600" cy="47815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 lnSpcReduction="10000"/>
          </a:bodyPr>
          <a:lstStyle>
            <a:defPPr>
              <a:defRPr kern="1200" smtId="4294967295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panose="05000000000000000000" pitchFamily="2" charset="2"/>
              <a:buChar char="§"/>
            </a:pPr>
            <a:r>
              <a:rPr lang="en-GB" sz="2600" b="1" smtClean="0"/>
              <a:t>Manuals, guidelines and booklets</a:t>
            </a:r>
            <a:r>
              <a:rPr lang="en-GB" sz="2600" smtClean="0"/>
              <a:t> are developed under technical assistance projects </a:t>
            </a:r>
          </a:p>
          <a:p>
            <a:pPr marL="0" indent="0" algn="just">
              <a:buNone/>
            </a:pPr>
            <a:endParaRPr lang="en-GB" sz="2600" smtClean="0"/>
          </a:p>
          <a:p>
            <a:pPr algn="just">
              <a:buFont typeface="Wingdings" panose="05000000000000000000" pitchFamily="2" charset="2"/>
              <a:buChar char="§"/>
            </a:pPr>
            <a:endParaRPr lang="en-GB" smtClean="0"/>
          </a:p>
          <a:p>
            <a:pPr algn="just">
              <a:buFont typeface="Wingdings" panose="05000000000000000000" pitchFamily="2" charset="2"/>
              <a:buChar char="§"/>
            </a:pPr>
            <a:endParaRPr lang="en-GB" smtClean="0"/>
          </a:p>
          <a:p>
            <a:pPr algn="just">
              <a:buFont typeface="Wingdings" panose="05000000000000000000" pitchFamily="2" charset="2"/>
              <a:buChar char="§"/>
            </a:pPr>
            <a:endParaRPr lang="en-GB" smtClean="0"/>
          </a:p>
          <a:p>
            <a:pPr algn="just">
              <a:buFont typeface="Wingdings" panose="05000000000000000000" pitchFamily="2" charset="2"/>
              <a:buChar char="§"/>
            </a:pPr>
            <a:endParaRPr lang="en-GB" smtClean="0"/>
          </a:p>
          <a:p>
            <a:pPr algn="just">
              <a:buFont typeface="Wingdings" panose="05000000000000000000" pitchFamily="2" charset="2"/>
              <a:buChar char="§"/>
            </a:pPr>
            <a:endParaRPr lang="en-GB" smtClean="0"/>
          </a:p>
          <a:p>
            <a:pPr marL="0" indent="0" algn="just">
              <a:buFont typeface="Arial"/>
              <a:buNone/>
            </a:pPr>
            <a:endParaRPr lang="en-GB" smtClean="0"/>
          </a:p>
          <a:p>
            <a:pPr marL="0" indent="0" algn="just">
              <a:buFont typeface="Arial"/>
              <a:buNone/>
            </a:pPr>
            <a:r>
              <a:rPr lang="en-GB" sz="2400" b="1" smtClean="0">
                <a:solidFill>
                  <a:schemeClr val="accent1">
                    <a:lumMod val="75000"/>
                  </a:schemeClr>
                </a:solidFill>
              </a:rPr>
              <a:t>https://www.coe.int/en/web/criminal-law-coop/publications</a:t>
            </a:r>
          </a:p>
          <a:p>
            <a:pPr marL="0" indent="0" algn="just">
              <a:buFont typeface="Arial"/>
              <a:buNone/>
            </a:pPr>
            <a:endParaRPr lang="en-GB" smtClean="0"/>
          </a:p>
          <a:p>
            <a:pPr marL="0" indent="0" algn="just">
              <a:buFont typeface="Arial"/>
              <a:buNone/>
            </a:pPr>
            <a:endParaRPr lang="en-GB" smtClean="0"/>
          </a:p>
        </p:txBody>
      </p:sp>
      <p:pic>
        <p:nvPicPr>
          <p:cNvPr id="9" name="Picture 8" descr="https://www.coe.int/documents/18550587/21771164/Prison+Management+Booklet_Cover_ENG/6476b1cb-80af-e074-b392-61042f105b95?t=1496322072000">
            <a:hlinkClick r:id="rId3"/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8175" y="2393950"/>
            <a:ext cx="1981200" cy="281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https://www.coe.int/documents/18550587/21771164/Combating+ill-treatment+in+prison.JPG/d2bacb1f-8bdf-4a7a-8f79-11c83929647c?t=1481208217000">
            <a:hlinkClick r:id="rId5"/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95687" y="2478088"/>
            <a:ext cx="1952625" cy="281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 descr="https://www.coe.int/documents/18550587/21771164/Police+oversight+mechanism+in+European+countries/3091eaf4-b4c9-7c3d-34d8-64c48989b2ff?t=1496063803000">
            <a:hlinkClick r:id="rId7"/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67449" y="2479675"/>
            <a:ext cx="2021205" cy="28114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89625903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390650"/>
            <a:ext cx="8229600" cy="4735513"/>
          </a:xfrm>
        </p:spPr>
        <p:txBody>
          <a:bodyPr>
            <a:normAutofit lnSpcReduction="10000"/>
          </a:bodyPr>
          <a:lstStyle>
            <a:defPPr>
              <a:defRPr kern="1200" smtId="4294967295"/>
            </a:defPPr>
          </a:lstStyle>
          <a:p>
            <a:pPr algn="just">
              <a:buFont typeface="Wingdings" panose="05000000000000000000" pitchFamily="2" charset="2"/>
              <a:buChar char="Ø"/>
            </a:pPr>
            <a:r>
              <a:rPr lang="en-GB" b="1">
                <a:solidFill>
                  <a:schemeClr val="accent1">
                    <a:lumMod val="75000"/>
                  </a:schemeClr>
                </a:solidFill>
              </a:rPr>
              <a:t>Norway Grants – International Partner Organisation </a:t>
            </a:r>
            <a:r>
              <a:rPr lang="en-GB" smtClean="0"/>
              <a:t>Correctional Services - Bulgaria</a:t>
            </a:r>
            <a:r>
              <a:rPr lang="en-GB"/>
              <a:t>, Croatia, Czech Republic, </a:t>
            </a:r>
            <a:r>
              <a:rPr lang="en-GB" smtClean="0"/>
              <a:t>Latvia</a:t>
            </a:r>
            <a:r>
              <a:rPr lang="en-GB"/>
              <a:t>, Lithuania, </a:t>
            </a:r>
            <a:r>
              <a:rPr lang="en-GB" smtClean="0"/>
              <a:t>Romania  </a:t>
            </a:r>
            <a:endParaRPr lang="en-GB" b="1" smtClean="0">
              <a:solidFill>
                <a:srgbClr val="00B050"/>
              </a:solidFill>
            </a:endParaRPr>
          </a:p>
          <a:p>
            <a:pPr marL="0" indent="0" algn="just">
              <a:buNone/>
            </a:pPr>
            <a:endParaRPr lang="en-GB" b="1">
              <a:solidFill>
                <a:srgbClr val="00B050"/>
              </a:solidFill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en-GB" b="1" smtClean="0">
                <a:solidFill>
                  <a:srgbClr val="00B050"/>
                </a:solidFill>
              </a:rPr>
              <a:t>Horizontal Facility for the Western Balkans and Turkey </a:t>
            </a:r>
            <a:r>
              <a:rPr lang="en-GB" smtClean="0"/>
              <a:t>Albania, Bosnia and Herzegovina, Kosovo*, Montenegro, Serbia, North Macedonia</a:t>
            </a:r>
          </a:p>
          <a:p>
            <a:pPr marL="0" indent="0" algn="just">
              <a:buNone/>
            </a:pPr>
            <a:endParaRPr lang="en-GB"/>
          </a:p>
          <a:p>
            <a:pPr algn="just">
              <a:buFont typeface="Wingdings" panose="05000000000000000000" pitchFamily="2" charset="2"/>
              <a:buChar char="Ø"/>
            </a:pPr>
            <a:r>
              <a:rPr lang="en-GB" b="1">
                <a:solidFill>
                  <a:srgbClr val="FF0000"/>
                </a:solidFill>
              </a:rPr>
              <a:t>Partnership for Good Governance</a:t>
            </a:r>
            <a:r>
              <a:rPr lang="en-GB"/>
              <a:t>, Armenia, Azerbaijan, Georgia, Republic of Moldova, Ukraine and Belarus - the EU’s Eastern Partnership </a:t>
            </a:r>
            <a:r>
              <a:rPr lang="en-GB" smtClean="0"/>
              <a:t>countries</a:t>
            </a:r>
            <a:endParaRPr lang="en-GB"/>
          </a:p>
          <a:p>
            <a:pPr marL="0" indent="0" algn="just">
              <a:buNone/>
            </a:pPr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3676650" y="196334"/>
            <a:ext cx="5162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en-GB" sz="2800" b="1" smtClean="0">
                <a:solidFill>
                  <a:schemeClr val="bg1"/>
                </a:solidFill>
              </a:rPr>
              <a:t>Programmes/Projects </a:t>
            </a:r>
            <a:r>
              <a:rPr lang="en-GB" sz="2800" b="1">
                <a:solidFill>
                  <a:schemeClr val="bg1"/>
                </a:solidFill>
              </a:rPr>
              <a:t>(envelops)</a:t>
            </a:r>
            <a:endParaRPr lang="en-US" sz="28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4137862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390650"/>
            <a:ext cx="8229600" cy="4735513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indent="0" algn="just">
              <a:buNone/>
            </a:pPr>
            <a:endParaRPr lang="en-GB" b="1">
              <a:solidFill>
                <a:schemeClr val="accent5">
                  <a:lumMod val="50000"/>
                </a:schemeClr>
              </a:solidFill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en-GB" b="1" smtClean="0">
                <a:solidFill>
                  <a:srgbClr val="7030A0"/>
                </a:solidFill>
              </a:rPr>
              <a:t>Joint Programmes EU/CoE (JP)</a:t>
            </a:r>
            <a:endParaRPr lang="en-GB">
              <a:solidFill>
                <a:srgbClr val="7030A0"/>
              </a:solidFill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en-GB" b="1" smtClean="0">
                <a:solidFill>
                  <a:schemeClr val="accent6">
                    <a:lumMod val="75000"/>
                  </a:schemeClr>
                </a:solidFill>
              </a:rPr>
              <a:t>Voluntary Contributions (VC)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en-GB" b="1">
              <a:solidFill>
                <a:schemeClr val="accent6">
                  <a:lumMod val="75000"/>
                </a:schemeClr>
              </a:solidFill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en-GB" b="1" smtClean="0">
                <a:solidFill>
                  <a:schemeClr val="accent5">
                    <a:lumMod val="50000"/>
                  </a:schemeClr>
                </a:solidFill>
              </a:rPr>
              <a:t>Examples</a:t>
            </a:r>
            <a:r>
              <a:rPr lang="en-GB" b="1">
                <a:solidFill>
                  <a:schemeClr val="accent5">
                    <a:lumMod val="50000"/>
                  </a:schemeClr>
                </a:solidFill>
              </a:rPr>
              <a:t>: </a:t>
            </a:r>
            <a:endParaRPr lang="en-GB" b="1" smtClean="0">
              <a:solidFill>
                <a:schemeClr val="accent5">
                  <a:lumMod val="50000"/>
                </a:schemeClr>
              </a:solidFill>
            </a:endParaRP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GB" b="1">
                <a:solidFill>
                  <a:schemeClr val="accent5">
                    <a:lumMod val="50000"/>
                  </a:schemeClr>
                </a:solidFill>
              </a:rPr>
              <a:t>Promoting a human rights compliant criminal justice system in the Republic of Moldova (</a:t>
            </a:r>
            <a:r>
              <a:rPr lang="en-GB" b="1" smtClean="0">
                <a:solidFill>
                  <a:schemeClr val="accent5">
                    <a:lumMod val="50000"/>
                  </a:schemeClr>
                </a:solidFill>
              </a:rPr>
              <a:t>VC) - 1 </a:t>
            </a:r>
            <a:r>
              <a:rPr lang="en-GB" b="1">
                <a:solidFill>
                  <a:schemeClr val="accent5">
                    <a:lumMod val="50000"/>
                  </a:schemeClr>
                </a:solidFill>
              </a:rPr>
              <a:t>March 2018 – 28 February 2020 (36 months) 	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GB" b="1" smtClean="0">
                <a:solidFill>
                  <a:schemeClr val="accent5">
                    <a:lumMod val="50000"/>
                  </a:schemeClr>
                </a:solidFill>
              </a:rPr>
              <a:t>Structured </a:t>
            </a:r>
            <a:r>
              <a:rPr lang="en-GB" b="1">
                <a:solidFill>
                  <a:schemeClr val="accent5">
                    <a:lumMod val="50000"/>
                  </a:schemeClr>
                </a:solidFill>
              </a:rPr>
              <a:t>sentence management for violent and extremist prisoners in Bosnia and Herzegovina (VC) </a:t>
            </a:r>
            <a:r>
              <a:rPr lang="en-GB" b="1" smtClean="0">
                <a:solidFill>
                  <a:schemeClr val="accent5">
                    <a:lumMod val="50000"/>
                  </a:schemeClr>
                </a:solidFill>
              </a:rPr>
              <a:t>- 1 </a:t>
            </a:r>
            <a:r>
              <a:rPr lang="en-GB" b="1">
                <a:solidFill>
                  <a:schemeClr val="accent5">
                    <a:lumMod val="50000"/>
                  </a:schemeClr>
                </a:solidFill>
              </a:rPr>
              <a:t>November 2018 – 30 October 2020 (24 months</a:t>
            </a:r>
            <a:r>
              <a:rPr lang="en-GB" b="1" smtClean="0">
                <a:solidFill>
                  <a:schemeClr val="accent5">
                    <a:lumMod val="50000"/>
                  </a:schemeClr>
                </a:solidFill>
              </a:rPr>
              <a:t>)</a:t>
            </a:r>
            <a:endParaRPr lang="en-GB" b="1">
              <a:solidFill>
                <a:schemeClr val="accent5">
                  <a:lumMod val="50000"/>
                </a:schemeClr>
              </a:solidFill>
            </a:endParaRPr>
          </a:p>
          <a:p>
            <a:pPr lvl="1" algn="just">
              <a:buFont typeface="Wingdings" panose="05000000000000000000" pitchFamily="2" charset="2"/>
              <a:buChar char="Ø"/>
            </a:pPr>
            <a:endParaRPr lang="en-GB" b="1">
              <a:solidFill>
                <a:schemeClr val="accent5">
                  <a:lumMod val="50000"/>
                </a:schemeClr>
              </a:solidFill>
            </a:endParaRPr>
          </a:p>
          <a:p>
            <a:pPr algn="just">
              <a:buFont typeface="Wingdings" panose="05000000000000000000" pitchFamily="2" charset="2"/>
              <a:buChar char="Ø"/>
            </a:pPr>
            <a:endParaRPr lang="en-GB">
              <a:solidFill>
                <a:schemeClr val="accent5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3676650" y="196334"/>
            <a:ext cx="5162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en-GB" sz="2800" b="1" smtClean="0">
                <a:solidFill>
                  <a:schemeClr val="bg1"/>
                </a:solidFill>
              </a:rPr>
              <a:t>	Projects (individual)</a:t>
            </a:r>
            <a:endParaRPr lang="en-US" sz="28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8479703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390650"/>
            <a:ext cx="8229600" cy="4735513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algn="just">
              <a:buFont typeface="Wingdings" panose="05000000000000000000" pitchFamily="2" charset="2"/>
              <a:buChar char="Ø"/>
            </a:pPr>
            <a:r>
              <a:rPr lang="en-GB" b="1" smtClean="0">
                <a:solidFill>
                  <a:schemeClr val="accent2">
                    <a:lumMod val="75000"/>
                  </a:schemeClr>
                </a:solidFill>
              </a:rPr>
              <a:t>Thematic Multilateral Meetings </a:t>
            </a:r>
          </a:p>
          <a:p>
            <a:pPr marL="0" indent="0" algn="just">
              <a:buNone/>
            </a:pPr>
            <a:r>
              <a:rPr lang="en-GB"/>
              <a:t>	</a:t>
            </a:r>
            <a:r>
              <a:rPr lang="en-GB" smtClean="0"/>
              <a:t>- prisons </a:t>
            </a:r>
          </a:p>
          <a:p>
            <a:pPr marL="0" indent="0" algn="just">
              <a:buNone/>
            </a:pPr>
            <a:r>
              <a:rPr lang="en-GB"/>
              <a:t>	</a:t>
            </a:r>
            <a:r>
              <a:rPr lang="en-GB" smtClean="0"/>
              <a:t>- community sanctions and measures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GB" b="1">
                <a:solidFill>
                  <a:schemeClr val="accent2">
                    <a:lumMod val="75000"/>
                  </a:schemeClr>
                </a:solidFill>
              </a:rPr>
              <a:t> Regional Multilateral Meetings/Projects </a:t>
            </a:r>
          </a:p>
          <a:p>
            <a:pPr marL="0" indent="0" algn="just">
              <a:buNone/>
            </a:pPr>
            <a:r>
              <a:rPr lang="en-GB"/>
              <a:t> 	</a:t>
            </a:r>
            <a:r>
              <a:rPr lang="en-GB" smtClean="0"/>
              <a:t>- dealing with radicalisation  </a:t>
            </a:r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3676650" y="196334"/>
            <a:ext cx="5162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en-GB" sz="2800" b="1" smtClean="0">
                <a:solidFill>
                  <a:schemeClr val="bg1"/>
                </a:solidFill>
              </a:rPr>
              <a:t>Multilateral meetings </a:t>
            </a:r>
            <a:endParaRPr lang="en-US" sz="28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624538"/>
      </p:ext>
    </p:ext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2"/>
          <p:cNvSpPr txBox="1"/>
          <p:nvPr/>
        </p:nvSpPr>
        <p:spPr>
          <a:xfrm>
            <a:off x="3028950" y="196334"/>
            <a:ext cx="5810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en-US" sz="2400" b="1" smtClean="0">
                <a:solidFill>
                  <a:schemeClr val="bg1"/>
                </a:solidFill>
              </a:rPr>
              <a:t>			</a:t>
            </a:r>
            <a:r>
              <a:rPr lang="en-US" sz="2400" b="1">
                <a:solidFill>
                  <a:schemeClr val="bg1"/>
                </a:solidFill>
              </a:rPr>
              <a:t>	</a:t>
            </a:r>
            <a:r>
              <a:rPr lang="en-US" sz="2400" b="1" smtClean="0">
                <a:solidFill>
                  <a:schemeClr val="bg1"/>
                </a:solidFill>
              </a:rPr>
              <a:t>		Projects </a:t>
            </a:r>
            <a:r>
              <a:rPr lang="en-US" sz="2400" b="1">
                <a:solidFill>
                  <a:schemeClr val="bg1"/>
                </a:solidFill>
              </a:rPr>
              <a:t>in numbers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390650"/>
          <a:ext cx="8229600" cy="4735513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  <p:extLst>
      <p:ext uri="{BB962C8B-B14F-4D97-AF65-F5344CB8AC3E}">
        <p14:creationId xmlns:p14="http://schemas.microsoft.com/office/powerpoint/2010/main" val="1657032942"/>
      </p:ext>
    </p:ext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2"/>
          <p:cNvSpPr txBox="1"/>
          <p:nvPr/>
        </p:nvSpPr>
        <p:spPr>
          <a:xfrm>
            <a:off x="3028950" y="196334"/>
            <a:ext cx="5810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en-US" sz="2400" b="1" smtClean="0">
                <a:solidFill>
                  <a:schemeClr val="bg1"/>
                </a:solidFill>
              </a:rPr>
              <a:t>			</a:t>
            </a:r>
            <a:r>
              <a:rPr lang="en-US" sz="2400" b="1">
                <a:solidFill>
                  <a:schemeClr val="bg1"/>
                </a:solidFill>
              </a:rPr>
              <a:t>	</a:t>
            </a:r>
            <a:r>
              <a:rPr lang="en-US" sz="2400" b="1" smtClean="0">
                <a:solidFill>
                  <a:schemeClr val="bg1"/>
                </a:solidFill>
              </a:rPr>
              <a:t>		Projects and Budgets </a:t>
            </a:r>
            <a:endParaRPr lang="en-US" sz="2400" b="1">
              <a:solidFill>
                <a:schemeClr val="bg1"/>
              </a:solidFill>
            </a:endParaRPr>
          </a:p>
        </p:txBody>
      </p:sp>
      <p:pic>
        <p:nvPicPr>
          <p:cNvPr id="4" name="Content Placeholder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" y="1742258"/>
            <a:ext cx="8229600" cy="4032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5716042"/>
      </p:ext>
    </p:ext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fld id="{E8716A00-CC3F-A24A-9B86-816E9CA7F4AC}" type="slidenum">
              <a:rPr lang="fr-FR" smtClean="0"/>
              <a:t>13</a:t>
            </a:fld>
            <a:endParaRPr lang="fr-FR"/>
          </a:p>
        </p:txBody>
      </p:sp>
      <p:sp>
        <p:nvSpPr>
          <p:cNvPr id="7" name="Titre 2"/>
          <p:cNvSpPr txBox="1"/>
          <p:nvPr/>
        </p:nvSpPr>
        <p:spPr>
          <a:xfrm>
            <a:off x="4472174" y="274638"/>
            <a:ext cx="4214625" cy="5044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kern="1200" smtId="4294967295"/>
            </a:defPPr>
            <a:lvl1pPr algn="r" defTabSz="457200" rtl="0" eaLnBrk="1" latinLnBrk="0" hangingPunct="1">
              <a:spcBef>
                <a:spcPct val="0"/>
              </a:spcBef>
              <a:buNone/>
              <a:defRPr sz="16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sz="2400">
              <a:latin typeface="Arial Narrow" panose="020b0606020202030204" pitchFamily="34" charset="0"/>
              <a:ea typeface="Century Gothic" charset="0"/>
              <a:cs typeface="Century Gothic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7038" y="1492249"/>
            <a:ext cx="8328025" cy="387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 descr="Criminal law cooperation unit logo">
            <a:hlinkClick r:id="rId4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86299" y="1687512"/>
            <a:ext cx="2571750" cy="1447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699504"/>
      </p:ext>
    </p:ext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3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324224" y="1600200"/>
            <a:ext cx="5362575" cy="4525963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542925" lvl="3"/>
            <a:endParaRPr lang="en-GB" sz="3600" b="1">
              <a:solidFill>
                <a:srgbClr val="FF0000"/>
              </a:solidFill>
            </a:endParaRPr>
          </a:p>
          <a:p>
            <a:pPr marL="314325" lvl="3" indent="0">
              <a:buNone/>
            </a:pPr>
            <a:endParaRPr lang="en-GB" sz="3600" b="1" smtClean="0">
              <a:solidFill>
                <a:srgbClr val="FF0000"/>
              </a:solidFill>
            </a:endParaRPr>
          </a:p>
          <a:p>
            <a:pPr marL="314325" lvl="3" indent="0" algn="ctr">
              <a:buNone/>
            </a:pPr>
            <a:r>
              <a:rPr lang="en-GB" sz="3600" b="1" smtClean="0">
                <a:solidFill>
                  <a:srgbClr val="FF0000"/>
                </a:solidFill>
              </a:rPr>
              <a:t>     Thank you for your attention </a:t>
            </a:r>
            <a:endParaRPr lang="en-US" sz="3600" b="1">
              <a:solidFill>
                <a:srgbClr val="FF000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D3027B32-7EE3-4B47-8E3B-B3A98341C450}" type="slidenum">
              <a:rPr lang="fr-FR" smtClean="0"/>
              <a:t>14</a:t>
            </a:fld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1234439"/>
            <a:ext cx="2292406" cy="498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38400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36470"/>
  <p:tag name="AS_OS" val="Microsoft Windows NT 6.1.7601 Service Pack 1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1_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 panose="020f05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2.xml><?xml version="1.0" encoding="utf-8"?>
<a:theme xmlns:r="http://schemas.openxmlformats.org/officeDocument/2006/relationships" xmlns:a="http://schemas.openxmlformats.org/drawingml/2006/main" name="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4_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r="http://schemas.openxmlformats.org/officeDocument/2006/relationships" xmlns:a="http://schemas.openxmlformats.org/drawingml/2006/main" name="3_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5.xml><?xml version="1.0" encoding="utf-8"?>
<a:theme xmlns:r="http://schemas.openxmlformats.org/officeDocument/2006/relationships"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 panose="020f05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6.xml><?xml version="1.0" encoding="utf-8"?>
<a:theme xmlns:r="http://schemas.openxmlformats.org/officeDocument/2006/relationships"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 panose="020f05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Override1.xml><?xml version="1.0" encoding="utf-8"?>
<a:themeOverride xmlns:r="http://schemas.openxmlformats.org/officeDocument/2006/relationships"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Arial"/>
      <a:cs typeface="Arial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Arial"/>
      <a:cs typeface="Arial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  <a:tileRect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  <a:tileRect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  <a:tileRect/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  <a:tileRect/>
      </a:gradFill>
    </a:bgFillStyleLst>
  </a:fmtScheme>
</a:themeOverrid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2019-03-28T10:06:56.284</cp:lastPrinted>
  <dcterms:created xsi:type="dcterms:W3CDTF">2019-03-28T10:06:56Z</dcterms:created>
  <dcterms:modified xsi:type="dcterms:W3CDTF">2019-03-28T10:06:56Z</dcterms:modified>
</cp:coreProperties>
</file>