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67" r:id="rId8"/>
    <p:sldId id="263" r:id="rId9"/>
    <p:sldId id="262" r:id="rId10"/>
    <p:sldId id="268" r:id="rId11"/>
    <p:sldId id="266" r:id="rId12"/>
  </p:sldIdLst>
  <p:sldSz cx="9144000" cy="6858000" type="screen4x3"/>
  <p:notesSz cx="6858000" cy="9144000"/>
  <p:custDataLst>
    <p:tags r:id="rId13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6" autoAdjust="0"/>
    <p:restoredTop sz="94660"/>
  </p:normalViewPr>
  <p:slideViewPr>
    <p:cSldViewPr snapToGrid="0" snapToObjects="1">
      <p:cViewPr>
        <p:scale>
          <a:sx n="114" d="100"/>
          <a:sy n="114" d="100"/>
        </p:scale>
        <p:origin x="-164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gif" /><Relationship Id="rId7" Type="http://schemas.openxmlformats.org/officeDocument/2006/relationships/image" Target="../media/image2.gif" /><Relationship Id="rId8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16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3" Type="http://schemas.openxmlformats.org/officeDocument/2006/relationships/slideLayout" Target="../slideLayouts/slideLayout8.xml" /><Relationship Id="rId4" Type="http://schemas.openxmlformats.org/officeDocument/2006/relationships/slideLayout" Target="../slideLayouts/slideLayout9.xml" /><Relationship Id="rId5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1.xml" /><Relationship Id="rId7" Type="http://schemas.openxmlformats.org/officeDocument/2006/relationships/slideLayout" Target="../slideLayouts/slideLayout12.xml" /><Relationship Id="rId8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5841621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et-EE" sz="3200" b="1" smtClean="0">
                <a:latin typeface="Verdana" pitchFamily="34" charset="0"/>
              </a:rPr>
              <a:t>Public Health Initiatives</a:t>
            </a:r>
            <a:r>
              <a:rPr lang="fr-FR" sz="3200" b="1" smtClean="0">
                <a:latin typeface="Verdana" pitchFamily="34" charset="0"/>
              </a:rPr>
              <a:t> </a:t>
            </a:r>
            <a:r>
              <a:rPr lang="et-EE" sz="3200" smtClean="0">
                <a:latin typeface="Verdana" pitchFamily="34" charset="0"/>
              </a:rPr>
              <a:t>Estonia</a:t>
            </a:r>
            <a:endParaRPr lang="fr-FR" sz="3200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et-EE" smtClean="0">
                <a:latin typeface="Verdana" pitchFamily="34" charset="0"/>
              </a:rPr>
              <a:t>Elis Haan</a:t>
            </a:r>
            <a:r>
              <a:rPr lang="fr-FR" smtClean="0">
                <a:latin typeface="Verdana" pitchFamily="34" charset="0"/>
              </a:rPr>
              <a:t>, </a:t>
            </a:r>
            <a:r>
              <a:rPr lang="et-EE" smtClean="0">
                <a:latin typeface="Verdana" pitchFamily="34" charset="0"/>
              </a:rPr>
              <a:t>Ministry of Social Affairs</a:t>
            </a:r>
            <a:endParaRPr lang="cs-CZ" smtClean="0">
              <a:latin typeface="Verdana" pitchFamily="34" charset="0"/>
            </a:endParaRPr>
          </a:p>
          <a:p>
            <a:endParaRPr lang="et-EE">
              <a:latin typeface="Verdana" pitchFamily="34" charset="0"/>
            </a:endParaRPr>
          </a:p>
          <a:p>
            <a:r>
              <a:rPr lang="cs-CZ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Norway Grants 2009-2014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924271"/>
            <a:ext cx="7129463" cy="47089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General objective: </a:t>
            </a:r>
            <a:r>
              <a:rPr lang="en-US" sz="2000" smtClean="0">
                <a:latin typeface="Verdana" pitchFamily="34" charset="0"/>
              </a:rPr>
              <a:t>Improved </a:t>
            </a:r>
            <a:r>
              <a:rPr lang="en-US" sz="2000">
                <a:latin typeface="Verdana" pitchFamily="34" charset="0"/>
              </a:rPr>
              <a:t>public health and reduced health inequalities</a:t>
            </a:r>
          </a:p>
          <a:p>
            <a:pPr marL="342900" indent="-342900">
              <a:buFont typeface="Arial" charset="0"/>
              <a:buChar char="•"/>
            </a:pPr>
            <a:endParaRPr lang="et-EE" sz="2000" smtClean="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t-EE" sz="2000" b="1" smtClean="0">
                <a:latin typeface="Verdana" pitchFamily="34" charset="0"/>
              </a:rPr>
              <a:t>Main focus is on improving and developing children´s mental health field in Estonia </a:t>
            </a:r>
          </a:p>
          <a:p>
            <a:pPr marL="800100" lvl="1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Development of mental health services</a:t>
            </a:r>
          </a:p>
          <a:p>
            <a:pPr marL="800100" lvl="1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Training specialists and increasing their competency in health and non-health sector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Promotion of healthy behaviours and prevention of substance abuse and health problems (including mental health) through social campaigns, trainings and development of guidelines for local governments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Prevention and treatment of infectious diseases</a:t>
            </a: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t-EE" alt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implementation </a:t>
            </a:r>
            <a:br>
              <a:rPr lang="et-EE" alt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t-EE" alt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scheme</a:t>
            </a:r>
            <a:endParaRPr lang="en-GB" altLang="et-EE" sz="2400" b="1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47" name="Sisu kohatäide 2"/>
          <p:cNvSpPr>
            <a:spLocks noGrp="1"/>
          </p:cNvSpPr>
          <p:nvPr>
            <p:ph sz="half" idx="1"/>
          </p:nvPr>
        </p:nvSpPr>
        <p:spPr>
          <a:xfrm>
            <a:off x="457200" y="1804916"/>
            <a:ext cx="4038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838200" lvl="1" indent="-457200" eaLnBrk="1" hangingPunct="1">
              <a:buFontTx/>
              <a:buNone/>
            </a:pPr>
            <a:r>
              <a:rPr lang="et-EE" altLang="et-EE" sz="20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pre-defined projects</a:t>
            </a:r>
          </a:p>
          <a:p>
            <a:pPr marL="608013" indent="-514350" eaLnBrk="1" hangingPunct="1">
              <a:buFont typeface="Arial" panose="020b0604020202020204" pitchFamily="34" charset="0"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Establishing Children´s Mental Health Centre</a:t>
            </a:r>
          </a:p>
          <a:p>
            <a:pPr marL="608013" indent="-514350" eaLnBrk="1" hangingPunct="1">
              <a:buFont typeface="Arial" panose="020b0604020202020204" pitchFamily="34" charset="0"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Developing and piloting the rehabilitation services for children with severe mental health problems</a:t>
            </a:r>
          </a:p>
          <a:p>
            <a:pPr marL="608013" indent="-514350" eaLnBrk="1" hangingPunct="1">
              <a:buFont typeface="Arial" panose="020b0604020202020204" pitchFamily="34" charset="0"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Developing a concept for integrated services to improve children´s mental health</a:t>
            </a:r>
          </a:p>
          <a:p>
            <a:pPr marL="608013" indent="-514350" eaLnBrk="1" hangingPunct="1">
              <a:buFont typeface="Arial" panose="020b0604020202020204" pitchFamily="34" charset="0"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Reducing communicable diseases in Estonian detention facilities</a:t>
            </a:r>
          </a:p>
        </p:txBody>
      </p:sp>
      <p:sp>
        <p:nvSpPr>
          <p:cNvPr id="6148" name="Sisu kohatäide 1"/>
          <p:cNvSpPr>
            <a:spLocks noGrp="1"/>
          </p:cNvSpPr>
          <p:nvPr>
            <p:ph sz="half" idx="2"/>
          </p:nvPr>
        </p:nvSpPr>
        <p:spPr>
          <a:xfrm>
            <a:off x="4648200" y="1804915"/>
            <a:ext cx="4038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lvl="1" indent="0" algn="ctr">
              <a:buFontTx/>
              <a:buNone/>
            </a:pPr>
            <a:r>
              <a:rPr lang="et-EE" altLang="et-EE" sz="20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Open Calls</a:t>
            </a:r>
          </a:p>
          <a:p>
            <a:pPr marL="0" lvl="1" indent="0">
              <a:buFontTx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 network for the provision of integrated social education and health services for children with mental health problems</a:t>
            </a:r>
          </a:p>
          <a:p>
            <a:pPr marL="800100" lvl="2" indent="-400050"/>
            <a:r>
              <a:rPr lang="et-EE" altLang="et-EE" sz="1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projects received funding</a:t>
            </a:r>
          </a:p>
          <a:p>
            <a:pPr marL="0" lvl="1" indent="0">
              <a:buFontTx/>
              <a:buAutoNum type="arabicPeriod"/>
            </a:pPr>
            <a:r>
              <a:rPr lang="en-GB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Web-based information sources and counselling se</a:t>
            </a: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en-GB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vices on mental and reproductive health</a:t>
            </a:r>
            <a:endParaRPr lang="et-EE" altLang="et-EE" sz="18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2" indent="-285750"/>
            <a:r>
              <a:rPr lang="et-EE" altLang="et-EE" sz="1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projects received funding</a:t>
            </a:r>
            <a:endParaRPr lang="en-GB" altLang="et-EE" sz="18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1" indent="0">
              <a:buFontTx/>
              <a:buAutoNum type="arabicPeriod"/>
            </a:pPr>
            <a:r>
              <a:rPr lang="et-EE" alt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 marketing campaigns on healthy lifestyles and training on health in all policies in non-health sectors</a:t>
            </a:r>
          </a:p>
          <a:p>
            <a:pPr marL="685800" lvl="2" indent="-285750"/>
            <a:r>
              <a:rPr lang="et-EE" altLang="et-EE" sz="16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projects recieved funding</a:t>
            </a:r>
            <a:endParaRPr lang="en-GB" altLang="et-EE" sz="16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4436258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2224521"/>
            <a:ext cx="7129463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4 projects will finish by the end of 2015</a:t>
            </a:r>
          </a:p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4 projects will finish by April 2016</a:t>
            </a:r>
          </a:p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6 projects will be extended until January 2017</a:t>
            </a:r>
          </a:p>
          <a:p>
            <a:pPr marL="800100" lvl="1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Extension is based on national priorities regarding to developing children´s mental health system in Estonia</a:t>
            </a: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status of the</a:t>
            </a:r>
            <a:r>
              <a:rPr lang="et-EE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Seminars/conferences and study tours</a:t>
            </a:r>
          </a:p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Developing quality system for child psychiatry services (UK system adapted in Norway)</a:t>
            </a:r>
          </a:p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Establishing mental health advocacy organization in Estonia (</a:t>
            </a:r>
            <a:r>
              <a:rPr lang="en-US" sz="2000">
                <a:latin typeface="Verdana" pitchFamily="34" charset="0"/>
              </a:rPr>
              <a:t>The Norwegian Association of Youth Mental </a:t>
            </a:r>
            <a:r>
              <a:rPr lang="en-US" sz="2000" smtClean="0">
                <a:latin typeface="Verdana" pitchFamily="34" charset="0"/>
              </a:rPr>
              <a:t>Health</a:t>
            </a:r>
            <a:r>
              <a:rPr lang="et-EE" sz="2000" smtClean="0">
                <a:latin typeface="Verdana" pitchFamily="34" charset="0"/>
              </a:rPr>
              <a:t> is involved)</a:t>
            </a:r>
          </a:p>
          <a:p>
            <a:pPr marL="342900" indent="-342900">
              <a:buFont typeface="Arial" charset="0"/>
              <a:buChar char="•"/>
            </a:pPr>
            <a:r>
              <a:rPr lang="et-EE" sz="2000" smtClean="0">
                <a:latin typeface="Verdana" pitchFamily="34" charset="0"/>
              </a:rPr>
              <a:t>Preparing a cohort study platform (in example of MoBA – NIPH)</a:t>
            </a:r>
            <a:endParaRPr lang="fr-FR" sz="2000"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Bilateral cooperation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br>
              <a:rPr 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t-EE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Promotional activities</a:t>
            </a:r>
            <a:endParaRPr lang="et-EE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845860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t-EE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Bringing mental health into discussion in the society</a:t>
            </a:r>
          </a:p>
          <a:p>
            <a:pPr lvl="1"/>
            <a:r>
              <a:rPr lang="et-EE" sz="18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Cooperation with project promoters, spoke persons and interest groups in Estonia (actors/actress)</a:t>
            </a:r>
          </a:p>
          <a:p>
            <a:r>
              <a:rPr lang="et-EE" altLang="et-EE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Mental health related movie programme in </a:t>
            </a:r>
            <a:r>
              <a:rPr lang="et-EE" altLang="et-EE" sz="2000" i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Black Nights Film Festival </a:t>
            </a:r>
            <a:r>
              <a:rPr lang="et-EE" altLang="et-EE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t-EE" altLang="et-EE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</a:p>
          <a:p>
            <a:r>
              <a:rPr lang="et-EE" altLang="et-EE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about programme activities and results</a:t>
            </a:r>
          </a:p>
          <a:p>
            <a:endParaRPr lang="et-EE" altLang="et-EE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t-EE" altLang="et-EE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assessment of the programme - guaranteeing sustainability of current programme activities</a:t>
            </a:r>
          </a:p>
          <a:p>
            <a:r>
              <a:rPr lang="et-EE" altLang="et-EE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t-EE" altLang="et-EE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hinking about the new Norway Grants period</a:t>
            </a:r>
            <a:endParaRPr lang="et-EE" altLang="et-EE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t-EE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4099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42" y="2101757"/>
            <a:ext cx="4948726" cy="2860982"/>
          </a:xfrm>
          <a:prstGeom prst="rect">
            <a:avLst/>
          </a:prstGeom>
        </p:spPr>
      </p:pic>
      <p:sp>
        <p:nvSpPr>
          <p:cNvPr id="5" name="Ristkülik 4"/>
          <p:cNvSpPr/>
          <p:nvPr/>
        </p:nvSpPr>
        <p:spPr>
          <a:xfrm>
            <a:off x="914400" y="5608160"/>
            <a:ext cx="657885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et-EE" sz="2400" b="1"/>
              <a:t>http://www.sm.ee/et/public-health-initiatives</a:t>
            </a:r>
          </a:p>
        </p:txBody>
      </p:sp>
    </p:spTree>
    <p:extLst>
      <p:ext uri="{BB962C8B-B14F-4D97-AF65-F5344CB8AC3E}">
        <p14:creationId xmlns:p14="http://schemas.microsoft.com/office/powerpoint/2010/main" val="19977769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2015-12-17T17:27:14.737</cp:lastPrinted>
  <dcterms:created xsi:type="dcterms:W3CDTF">2015-12-17T17:27:14Z</dcterms:created>
  <dcterms:modified xsi:type="dcterms:W3CDTF">2015-12-17T17:27:14Z</dcterms:modified>
</cp:coreProperties>
</file>