
<file path=[Content_Types].xml><?xml version="1.0" encoding="utf-8"?>
<Types xmlns="http://schemas.openxmlformats.org/package/2006/content-types">
  <Default Extension="rels" ContentType="application/vnd.openxmlformats-package.relationships+xml"/>
  <Default Extension="jpeg" ContentType="image/jpeg"/>
  <Default Extension="gif" ContentType="image/gif"/>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p:sldMasterIdLst>
    <p:sldMasterId id="2147483648" r:id="rId2"/>
    <p:sldMasterId id="2147483660" r:id="rId3"/>
  </p:sldMasterIdLst>
  <p:notesMasterIdLst>
    <p:notesMasterId r:id="rId4"/>
  </p:notesMasterIdLst>
  <p:handoutMasterIdLst>
    <p:handoutMasterId r:id="rId5"/>
  </p:handoutMasterIdLst>
  <p:sldIdLst>
    <p:sldId id="258" r:id="rId6"/>
    <p:sldId id="259" r:id="rId7"/>
    <p:sldId id="261" r:id="rId8"/>
    <p:sldId id="266" r:id="rId9"/>
    <p:sldId id="267" r:id="rId10"/>
    <p:sldId id="269" r:id="rId11"/>
    <p:sldId id="268" r:id="rId12"/>
    <p:sldId id="272" r:id="rId13"/>
    <p:sldId id="273" r:id="rId14"/>
    <p:sldId id="270" r:id="rId15"/>
    <p:sldId id="271" r:id="rId16"/>
    <p:sldId id="274" r:id="rId17"/>
    <p:sldId id="275" r:id="rId18"/>
    <p:sldId id="265" r:id="rId19"/>
  </p:sldIdLst>
  <p:sldSz cx="9144000" cy="6858000" type="screen4x3"/>
  <p:notesSz cx="6858000" cy="9144000"/>
  <p:custDataLst>
    <p:tags r:id="rId20"/>
  </p:custDataLst>
  <p:defaultTextStyle>
    <a:defPPr>
      <a:defRPr lang="fr-FR"/>
    </a:defPPr>
    <a:lvl1pPr algn="l" defTabSz="457200" rtl="0" fontAlgn="base">
      <a:spcBef>
        <a:spcPct val="0"/>
      </a:spcBef>
      <a:spcAft>
        <a:spcPct val="0"/>
      </a:spcAft>
      <a:defRPr kern="1200">
        <a:solidFill>
          <a:schemeClr val="tx1"/>
        </a:solidFill>
        <a:latin typeface="Arial"/>
        <a:ea typeface="+mn-ea"/>
        <a:cs typeface="+mn-cs"/>
      </a:defRPr>
    </a:lvl1pPr>
    <a:lvl2pPr marL="457200" algn="l" defTabSz="457200" rtl="0" fontAlgn="base">
      <a:spcBef>
        <a:spcPct val="0"/>
      </a:spcBef>
      <a:spcAft>
        <a:spcPct val="0"/>
      </a:spcAft>
      <a:defRPr kern="1200">
        <a:solidFill>
          <a:schemeClr val="tx1"/>
        </a:solidFill>
        <a:latin typeface="Arial"/>
        <a:ea typeface="+mn-ea"/>
        <a:cs typeface="+mn-cs"/>
      </a:defRPr>
    </a:lvl2pPr>
    <a:lvl3pPr marL="914400" algn="l" defTabSz="457200" rtl="0" fontAlgn="base">
      <a:spcBef>
        <a:spcPct val="0"/>
      </a:spcBef>
      <a:spcAft>
        <a:spcPct val="0"/>
      </a:spcAft>
      <a:defRPr kern="1200">
        <a:solidFill>
          <a:schemeClr val="tx1"/>
        </a:solidFill>
        <a:latin typeface="Arial"/>
        <a:ea typeface="+mn-ea"/>
        <a:cs typeface="+mn-cs"/>
      </a:defRPr>
    </a:lvl3pPr>
    <a:lvl4pPr marL="1371600" algn="l" defTabSz="457200" rtl="0" fontAlgn="base">
      <a:spcBef>
        <a:spcPct val="0"/>
      </a:spcBef>
      <a:spcAft>
        <a:spcPct val="0"/>
      </a:spcAft>
      <a:defRPr kern="1200">
        <a:solidFill>
          <a:schemeClr val="tx1"/>
        </a:solidFill>
        <a:latin typeface="Arial"/>
        <a:ea typeface="+mn-ea"/>
        <a:cs typeface="+mn-cs"/>
      </a:defRPr>
    </a:lvl4pPr>
    <a:lvl5pPr marL="1828800" algn="l" defTabSz="457200"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presentation>
</file>

<file path=ppt/commentAuthors.xml><?xml version="1.0" encoding="utf-8"?>
<p:cmAuthorLst xmlns:p="http://schemas.openxmlformats.org/presentationml/2006/main">
  <p:cmAuthor id="0" name="Sovová Šárka Mgr." initials="SŠ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D4D4D"/>
    <a:srgbClr val="5F5F5F"/>
    <a:srgbClr val="003A78"/>
    <a:srgbClr val="00218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6" autoAdjust="0"/>
    <p:restoredTop sz="94660"/>
  </p:normalViewPr>
  <p:slideViewPr>
    <p:cSldViewPr snapToGrid="0" snapToObjects="1">
      <p:cViewPr>
        <p:scale>
          <a:sx n="110" d="100"/>
          <a:sy n="110" d="100"/>
        </p:scale>
        <p:origin x="-132"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3736200" cy="737362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tags" Target="tags/tag12.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Master" Target="slideMasters/slideMaster2.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3F9CAA4-D264-4AD3-B51E-D47AE9F08268}" type="datetimeFigureOut">
              <a:rPr lang="fr-FR"/>
              <a:pPr>
                <a:defRPr/>
              </a:pPr>
              <a:t>01/12/2015</a:t>
            </a:fld>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06093A3F-884E-4302-BBA2-242AABBE1593}" type="slidenum">
              <a:rPr lang="fr-FR"/>
              <a:pPr>
                <a:defRPr/>
              </a:pPr>
              <a:t>‹#›</a:t>
            </a:fld>
          </a:p>
        </p:txBody>
      </p:sp>
    </p:spTree>
    <p:extLst>
      <p:ext uri="{BB962C8B-B14F-4D97-AF65-F5344CB8AC3E}">
        <p14:creationId xmlns="" xmlns:p14="http://schemas.microsoft.com/office/powerpoint/2010/main" val="296329522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1E3A332-C4DD-40A5-9E5C-3BB6C2AFD4CC}" type="datetimeFigureOut">
              <a:rPr lang="fr-FR"/>
              <a:pPr>
                <a:defRPr/>
              </a:pPr>
              <a:t>01/12/2015</a:t>
            </a:fld>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C7BCEB2A-038C-4EFF-BE92-5E0974619DDE}" type="slidenum">
              <a:rPr lang="fr-FR"/>
              <a:pPr>
                <a:defRPr/>
              </a:pPr>
              <a:t>‹#›</a:t>
            </a:fld>
          </a:p>
        </p:txBody>
      </p:sp>
    </p:spTree>
    <p:extLst>
      <p:ext uri="{BB962C8B-B14F-4D97-AF65-F5344CB8AC3E}">
        <p14:creationId xmlns="" xmlns:p14="http://schemas.microsoft.com/office/powerpoint/2010/main" val="216809189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iapositive de titre">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3A8DF6B-D000-4424-AB64-D710AAE5C964}"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C36C45C2-5B32-4DCF-A758-BB53B393D4EB}" type="slidenum">
              <a:rPr lang="fr-FR"/>
              <a:pPr>
                <a:defRPr/>
              </a:pPr>
              <a:t>‹#›</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n-tête de section">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4E417D23-EFA2-4C47-8DAC-47F813F27D7F}" type="datetimeFigureOut">
              <a:rPr lang="fr-FR"/>
              <a:pPr>
                <a:defRPr/>
              </a:pPr>
              <a:t>01/12/2015</a:t>
            </a:fld>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F36436C4-D2CA-41D4-A95D-1A0F0B6E6BD1}" type="slidenum">
              <a:rPr lang="fr-FR"/>
              <a:pPr>
                <a:defRPr/>
              </a:pPr>
              <a:t>‹#›</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BD667CD-015A-49AC-A2E3-46D340CDABDA}" type="datetimeFigureOut">
              <a:rPr lang="fr-FR"/>
              <a:pPr>
                <a:defRPr/>
              </a:pPr>
              <a:t>01/12/2015</a:t>
            </a:fld>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D3EA5D22-5403-4A7D-A841-63E5B4F896FC}" type="slidenum">
              <a:rPr lang="fr-FR"/>
              <a:pPr>
                <a:defRPr/>
              </a:pPr>
              <a:t>‹#›</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Diapositive de titre">
    <p:spTree>
      <p:nvGrpSpPr>
        <p:cNvPr id="1" name=""/>
        <p:cNvGrpSpPr/>
        <p:nvPr/>
      </p:nvGrpSpPr>
      <p:grpSpPr>
        <a:xfrm>
          <a:off x="0" y="0"/>
          <a:ext cx="0" cy="0"/>
        </a:xfrm>
      </p:grpSpPr>
      <p:sp>
        <p:nvSpPr>
          <p:cNvPr id="2" name="Titre 1"/>
          <p:cNvSpPr>
            <a:spLocks noGrp="1"/>
          </p:cNvSpPr>
          <p:nvPr>
            <p:ph type="ctrTitle"/>
          </p:nvPr>
        </p:nvSpPr>
        <p:spPr>
          <a:xfrm>
            <a:off x="685800" y="2130425"/>
            <a:ext cx="7772400" cy="1470025"/>
          </a:xfrm>
          <a:prstGeom prst="rect">
            <a:avLst/>
          </a:prstGeom>
        </p:spPr>
        <p:txBody>
          <a:bodyPr/>
          <a:lstStyle>
            <a:defPPr>
              <a:defRPr kern="1200" smtId="4294967295"/>
            </a:defP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C891E97-7267-4B90-AC70-B3D6C4A349B7}"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31A5490F-43D6-4496-A131-E4F9AEA79BA9}" type="slidenum">
              <a:rPr lang="fr-FR"/>
              <a:pPr>
                <a:defRPr/>
              </a:pPr>
              <a:t>‹#›</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EFDF162-C735-4FCB-9BD7-E8237A5626E0}"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16F34A0-4F7F-4848-9DF2-228E3BB60414}" type="slidenum">
              <a:rPr lang="fr-FR"/>
              <a:pPr>
                <a:defRPr/>
              </a:pPr>
              <a:t>‹#›</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En-tête de section">
    <p:spTree>
      <p:nvGrpSpPr>
        <p:cNvPr id="1" name=""/>
        <p:cNvGrpSpPr/>
        <p:nvPr/>
      </p:nvGrpSpPr>
      <p:grpSpPr>
        <a:xfrm>
          <a:off x="0" y="0"/>
          <a:ext cx="0" cy="0"/>
        </a:xfrm>
      </p:grpSpPr>
      <p:sp>
        <p:nvSpPr>
          <p:cNvPr id="2" name="Titre 1"/>
          <p:cNvSpPr>
            <a:spLocks noGrp="1"/>
          </p:cNvSpPr>
          <p:nvPr>
            <p:ph type="title"/>
          </p:nvPr>
        </p:nvSpPr>
        <p:spPr>
          <a:xfrm>
            <a:off x="722313" y="4406900"/>
            <a:ext cx="7772400" cy="1362075"/>
          </a:xfrm>
          <a:prstGeom prst="rect">
            <a:avLst/>
          </a:prstGeom>
        </p:spPr>
        <p:txBody>
          <a:bodyPr anchor="t"/>
          <a:lstStyle>
            <a:defPPr>
              <a:defRPr kern="1200" smtId="4294967295"/>
            </a:defPPr>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6E52F10-139D-4952-A377-B7FF08224CB1}"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629D57-AEB7-4296-ABD0-C5CB0189DB2E}" type="slidenum">
              <a:rPr lang="fr-FR"/>
              <a:pPr>
                <a:defRPr/>
              </a:pPr>
              <a:t>‹#›</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6B3C866-2730-4B54-9B91-ED466502DB0E}" type="datetimeFigureOut">
              <a:rPr lang="fr-FR"/>
              <a:pPr>
                <a:defRPr/>
              </a:pPr>
              <a:t>01/12/2015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44356867-066C-4E78-8A82-CC2B71AF4BD7}" type="slidenum">
              <a:rPr lang="fr-FR"/>
              <a:pPr>
                <a:defRPr/>
              </a:pPr>
              <a:t>‹#›</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7EB609A-F07F-4465-BFB4-78287CAC0606}" type="datetimeFigureOut">
              <a:rPr lang="fr-FR"/>
              <a:pPr>
                <a:defRPr/>
              </a:pPr>
              <a:t>01/12/2015</a:t>
            </a:fld>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99A08-7CC5-4E87-AE99-530AD361FF49}" type="slidenum">
              <a:rPr lang="fr-FR"/>
              <a:pPr>
                <a:defRPr/>
              </a:pPr>
              <a:t>‹#›</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re seu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5CEEA83-6938-47E7-B37D-E31CCB4E4613}" type="datetimeFigureOut">
              <a:rPr lang="fr-FR"/>
              <a:pPr>
                <a:defRPr/>
              </a:pPr>
              <a:t>01/12/2015</a:t>
            </a:fld>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E7C8B6ED-A412-491B-AC03-CB8A5FAF05B9}" type="slidenum">
              <a:rPr lang="fr-FR"/>
              <a:pPr>
                <a:defRPr/>
              </a:pPr>
              <a:t>‹#›</a:t>
            </a:fld>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Vide">
    <p:spTree>
      <p:nvGrpSpPr>
        <p:cNvPr id="1" name=""/>
        <p:cNvGrpSpPr/>
        <p:nvPr/>
      </p:nvGrpSpPr>
      <p:grpSpPr>
        <a:xfrm>
          <a:off x="0" y="0"/>
          <a: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162D234-23A2-43C6-AEA3-FF9C32F4C0A6}" type="datetimeFigureOut">
              <a:rPr lang="fr-FR"/>
              <a:pPr>
                <a:defRPr/>
              </a:pPr>
              <a:t>01/12/2015</a:t>
            </a:fld>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7220256-E0BE-4748-B626-158B7B203234}" type="slidenum">
              <a:rPr lang="fr-FR"/>
              <a:pPr>
                <a:defRPr/>
              </a:p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u avec légende">
    <p:spTree>
      <p:nvGrpSpPr>
        <p:cNvPr id="1" name=""/>
        <p:cNvGrpSpPr/>
        <p:nvPr/>
      </p:nvGrpSpPr>
      <p:grpSpPr>
        <a:xfrm>
          <a:off x="0" y="0"/>
          <a:ext cx="0" cy="0"/>
        </a:xfrm>
      </p:grpSpPr>
      <p:sp>
        <p:nvSpPr>
          <p:cNvPr id="2" name="Titre 1"/>
          <p:cNvSpPr>
            <a:spLocks noGrp="1"/>
          </p:cNvSpPr>
          <p:nvPr>
            <p:ph type="title"/>
          </p:nvPr>
        </p:nvSpPr>
        <p:spPr>
          <a:xfrm>
            <a:off x="457200" y="273050"/>
            <a:ext cx="3008313" cy="1162050"/>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9BA78708-BFAA-4DE0-AD29-9D0D54E73097}" type="datetimeFigureOut">
              <a:rPr lang="fr-FR"/>
              <a:pPr>
                <a:defRPr/>
              </a:pPr>
              <a:t>01/12/2015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6F5BBBA-CF90-4DAD-B69F-82EE7893F2EF}" type="slidenum">
              <a:rPr lang="fr-FR"/>
              <a:pPr>
                <a:defRPr/>
              </a:p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Image avec légende">
    <p:spTree>
      <p:nvGrpSpPr>
        <p:cNvPr id="1" name=""/>
        <p:cNvGrpSpPr/>
        <p:nvPr/>
      </p:nvGrpSpPr>
      <p:grpSpPr>
        <a:xfrm>
          <a:off x="0" y="0"/>
          <a:ext cx="0" cy="0"/>
        </a:xfrm>
      </p:grpSpPr>
      <p:sp>
        <p:nvSpPr>
          <p:cNvPr id="2" name="Titre 1"/>
          <p:cNvSpPr>
            <a:spLocks noGrp="1"/>
          </p:cNvSpPr>
          <p:nvPr>
            <p:ph type="title"/>
          </p:nvPr>
        </p:nvSpPr>
        <p:spPr>
          <a:xfrm>
            <a:off x="1792288" y="4800600"/>
            <a:ext cx="5486400" cy="566738"/>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DD53F33A-E5A5-44EC-BEFD-4BB6A8139C91}" type="datetimeFigureOut">
              <a:rPr lang="fr-FR"/>
              <a:pPr>
                <a:defRPr/>
              </a:pPr>
              <a:t>01/12/2015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A6309B4-057B-471A-8EB1-ECB4F05BDBA9}" type="slidenum">
              <a:rPr lang="fr-FR"/>
              <a:pPr>
                <a:defRPr/>
              </a:p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re et texte vertica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C80451E-C596-4285-96E2-74CDC7B485EC}"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5FD757-E6BF-41BD-8268-E025CBE93A17}" type="slidenum">
              <a:rPr lang="fr-FR"/>
              <a:pPr>
                <a:defRPr/>
              </a:p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Titre vertical et texte">
    <p:spTree>
      <p:nvGrpSpPr>
        <p:cNvPr id="1" name=""/>
        <p:cNvGrpSpPr/>
        <p:nvPr/>
      </p:nvGrpSpPr>
      <p:grpSpPr>
        <a:xfrm>
          <a:off x="0" y="0"/>
          <a: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6972C-2AA9-44DC-91D8-797F6F249D21}"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37C014-D915-4BDC-AA74-46F1B65BFE50}" type="slidenum">
              <a:rPr lang="fr-FR"/>
              <a:pPr>
                <a:defRPr/>
              </a:p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gif" /><Relationship Id="rId7" Type="http://schemas.openxmlformats.org/officeDocument/2006/relationships/image" Target="../media/image2.gif"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image" Target="../media/image1.gif" /><Relationship Id="rId13" Type="http://schemas.openxmlformats.org/officeDocument/2006/relationships/theme" Target="../theme/theme2.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3" name="Image 2" descr="fond_carte_logoGRAND.gif"/>
          <p:cNvPicPr>
            <a:picLocks noChangeAspect="1"/>
          </p:cNvPicPr>
          <p:nvPr userDrawn="1"/>
        </p:nvPicPr>
        <p:blipFill>
          <a:blip r:embed="rId6">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2" name="Image 1" descr="fond_carte_logoGRAND_2.gif"/>
          <p:cNvPicPr>
            <a:picLocks noChangeAspect="1"/>
          </p:cNvPicPr>
          <p:nvPr userDrawn="1"/>
        </p:nvPicPr>
        <p:blipFill>
          <a:blip r:embed="rId7">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1" r:id="rId4"/>
    <p:sldLayoutId id="2147483680" r:id="rId5"/>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4" name="Image 3" descr="fond_carte_logoGRAND.gif"/>
          <p:cNvPicPr>
            <a:picLocks noChangeAspect="1"/>
          </p:cNvPicPr>
          <p:nvPr userDrawn="1"/>
        </p:nvPicPr>
        <p:blipFill>
          <a:blip r:embed="rId1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hemeOverride" Target="../theme/themeOverride1.xml" /><Relationship Id="rId3" Type="http://schemas.openxmlformats.org/officeDocument/2006/relationships/image" Target="../media/image7.jpeg" /><Relationship Id="rId4"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 Id="rId3" Type="http://schemas.openxmlformats.org/officeDocument/2006/relationships/image" Target="../media/image1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jpeg" /><Relationship Id="rId3" Type="http://schemas.openxmlformats.org/officeDocument/2006/relationships/image" Target="../media/image1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image" Target="../media/image15.jpeg"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xml" /><Relationship Id="rId3" Type="http://schemas.openxmlformats.org/officeDocument/2006/relationships/tags" Target="../tags/tag7.xml" /><Relationship Id="rId4" Type="http://schemas.openxmlformats.org/officeDocument/2006/relationships/tags" Target="../tags/tag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hyperlink" Target="http://eeagrants.org/News/2014/Saving-Cypriot-lives-over-a-cup-of-coffee" TargetMode="External" /><Relationship Id="rId5" Type="http://schemas.openxmlformats.org/officeDocument/2006/relationships/hyperlink" Target="http://karaiskakio.org.cy/" TargetMode="External" /><Relationship Id="rId6" Type="http://schemas.openxmlformats.org/officeDocument/2006/relationships/hyperlink" Target="http://www.cing.ac.cy/" TargetMode="External" /><Relationship Id="rId7" Type="http://schemas.openxmlformats.org/officeDocument/2006/relationships/tags" Target="../tags/tag1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re 1"/>
          <p:cNvSpPr txBox="1"/>
          <p:nvPr/>
        </p:nvSpPr>
        <p:spPr>
          <a:xfrm>
            <a:off x="736600" y="1949571"/>
            <a:ext cx="7838057" cy="2254130"/>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US" sz="3200" smtClean="0">
                <a:latin typeface="Verdana" pitchFamily="34" charset="0"/>
              </a:rPr>
              <a:t>CY04-Norway Grants </a:t>
            </a:r>
          </a:p>
          <a:p>
            <a:r>
              <a:rPr lang="en-US" sz="3200" smtClean="0">
                <a:solidFill>
                  <a:schemeClr val="tx2"/>
                </a:solidFill>
                <a:latin typeface="Verdana" pitchFamily="34" charset="0"/>
              </a:rPr>
              <a:t>Public Health Projects</a:t>
            </a:r>
            <a:r>
              <a:rPr lang="fr-FR" sz="3200" smtClean="0">
                <a:solidFill>
                  <a:schemeClr val="tx2"/>
                </a:solidFill>
                <a:latin typeface="Verdana" pitchFamily="34" charset="0"/>
              </a:rPr>
              <a:t> </a:t>
            </a:r>
            <a:r>
              <a:rPr lang="en-US" sz="3200" smtClean="0">
                <a:solidFill>
                  <a:schemeClr val="tx2"/>
                </a:solidFill>
                <a:latin typeface="Verdana" pitchFamily="34" charset="0"/>
              </a:rPr>
              <a:t>Cyprus</a:t>
            </a:r>
            <a:endParaRPr lang="fr-FR" sz="3200">
              <a:solidFill>
                <a:schemeClr val="tx2"/>
              </a:solidFill>
              <a:latin typeface="Verdana" pitchFamily="34" charset="0"/>
            </a:endParaRPr>
          </a:p>
        </p:txBody>
      </p:sp>
      <p:sp>
        <p:nvSpPr>
          <p:cNvPr id="2" name="Titre 1"/>
          <p:cNvSpPr txBox="1"/>
          <p:nvPr/>
        </p:nvSpPr>
        <p:spPr>
          <a:xfrm>
            <a:off x="736600" y="4622800"/>
            <a:ext cx="8191740" cy="954088"/>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fr-FR" smtClean="0">
                <a:latin typeface="Verdana" pitchFamily="34" charset="0"/>
              </a:rPr>
              <a:t>Petros Attas, Directorate General for European Programmes, Coordination and Development</a:t>
            </a:r>
            <a:endParaRPr lang="cs-CZ" smtClean="0">
              <a:latin typeface="Verdana" pitchFamily="34" charset="0"/>
            </a:endParaRPr>
          </a:p>
          <a:p>
            <a:endParaRPr lang="fr-FR">
              <a:latin typeface="Verdana" pitchFamily="34" charset="0"/>
            </a:endParaRPr>
          </a:p>
          <a:p>
            <a:r>
              <a:rPr lang="cs-CZ" smtClean="0">
                <a:solidFill>
                  <a:schemeClr val="tx1">
                    <a:lumMod val="75000"/>
                    <a:lumOff val="25000"/>
                  </a:schemeClr>
                </a:solidFill>
                <a:latin typeface="Verdana" pitchFamily="34" charset="0"/>
              </a:rPr>
              <a:t>Overview of the programmes in PA27, Norway Grants 2009-2014</a:t>
            </a:r>
            <a:endParaRPr lang="fr-FR">
              <a:solidFill>
                <a:schemeClr val="tx1">
                  <a:lumMod val="75000"/>
                  <a:lumOff val="25000"/>
                </a:schemeClr>
              </a:solidFill>
              <a:latin typeface="Verdana" pitchFamily="34"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43464" y="1785670"/>
            <a:ext cx="7500399" cy="4801314"/>
          </a:xfrm>
          <a:prstGeom prst="rect">
            <a:avLst/>
          </a:prstGeom>
          <a:noFill/>
          <a:ln w="9525">
            <a:noFill/>
            <a:miter lim="800000"/>
          </a:ln>
        </p:spPr>
        <p:txBody>
          <a:bodyPr wrap="square">
            <a:spAutoFit/>
          </a:bodyPr>
          <a:lstStyle>
            <a:defPPr>
              <a:defRPr kern="1200" smtId="4294967295"/>
            </a:defPPr>
          </a:lstStyle>
          <a:p>
            <a:pPr marL="342900" indent="-342900"/>
            <a:r>
              <a:rPr lang="en-US" sz="1600" b="1" smtClean="0">
                <a:solidFill>
                  <a:schemeClr val="tx1">
                    <a:lumMod val="75000"/>
                    <a:lumOff val="25000"/>
                  </a:schemeClr>
                </a:solidFill>
                <a:latin typeface="Verdana" pitchFamily="34" charset="0"/>
              </a:rPr>
              <a:t>Outcome: Reduced inequalities between user groups</a:t>
            </a:r>
          </a:p>
          <a:p>
            <a:pPr marL="342900" indent="-342900"/>
            <a:endParaRPr lang="en-US" sz="1600" b="1" smtClean="0">
              <a:solidFill>
                <a:schemeClr val="tx1">
                  <a:lumMod val="75000"/>
                  <a:lumOff val="25000"/>
                </a:schemeClr>
              </a:solidFill>
              <a:latin typeface="Verdana" pitchFamily="34" charset="0"/>
            </a:endParaRPr>
          </a:p>
          <a:p>
            <a:pPr marL="342900" indent="-342900">
              <a:buFont typeface="Arial" charset="0"/>
              <a:buChar char="•"/>
            </a:pPr>
            <a:r>
              <a:rPr lang="en-US" sz="1600" smtClean="0">
                <a:solidFill>
                  <a:schemeClr val="tx1">
                    <a:lumMod val="75000"/>
                    <a:lumOff val="25000"/>
                  </a:schemeClr>
                </a:solidFill>
                <a:latin typeface="Verdana" pitchFamily="34" charset="0"/>
              </a:rPr>
              <a:t>The Cyprus Bone Marrow Registry</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Upgrading Infrastructure </a:t>
            </a:r>
            <a:r>
              <a:rPr lang="en-US" sz="1400" smtClean="0">
                <a:solidFill>
                  <a:schemeClr val="accent1"/>
                </a:solidFill>
                <a:latin typeface="Verdana" pitchFamily="34" charset="0"/>
              </a:rPr>
              <a:t>(IT and Laboratory Equipment)</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Facilitate Tissue Typing Process </a:t>
            </a:r>
            <a:r>
              <a:rPr lang="en-US" sz="1400" smtClean="0">
                <a:solidFill>
                  <a:schemeClr val="accent1"/>
                </a:solidFill>
                <a:latin typeface="Verdana" pitchFamily="34" charset="0"/>
              </a:rPr>
              <a:t>(↓ cost ,↑ analyses speed and volume =&gt; ↑ public health benefits)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Update Bone Marrow Donor Registry </a:t>
            </a:r>
            <a:r>
              <a:rPr lang="en-US" sz="1400" smtClean="0">
                <a:solidFill>
                  <a:schemeClr val="accent1"/>
                </a:solidFill>
                <a:latin typeface="Verdana" pitchFamily="34" charset="0"/>
              </a:rPr>
              <a:t>(renew aging samples)</a:t>
            </a:r>
          </a:p>
          <a:p>
            <a:pPr marL="342900" indent="-342900">
              <a:buFont typeface="Arial" charset="0"/>
              <a:buChar char="•"/>
            </a:pPr>
            <a:endParaRPr lang="en-US" sz="1600" smtClean="0">
              <a:solidFill>
                <a:schemeClr val="tx1">
                  <a:lumMod val="75000"/>
                  <a:lumOff val="25000"/>
                </a:schemeClr>
              </a:solidFill>
              <a:latin typeface="Verdana" pitchFamily="34" charset="0"/>
            </a:endParaRPr>
          </a:p>
          <a:p>
            <a:pPr marL="342900" indent="-342900">
              <a:buFont typeface="Arial" charset="0"/>
              <a:buChar char="•"/>
            </a:pPr>
            <a:r>
              <a:rPr lang="en-US" sz="1600" smtClean="0">
                <a:solidFill>
                  <a:schemeClr val="tx1">
                    <a:lumMod val="75000"/>
                    <a:lumOff val="25000"/>
                  </a:schemeClr>
                </a:solidFill>
                <a:latin typeface="Verdana" pitchFamily="34" charset="0"/>
              </a:rPr>
              <a:t>Translational Facility at the Cyprus Institute of Neurology and Genetics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Purchase and Installation of Proteomics and Genomics Facilities </a:t>
            </a:r>
            <a:r>
              <a:rPr lang="en-US" sz="1400" smtClean="0">
                <a:solidFill>
                  <a:schemeClr val="accent1"/>
                </a:solidFill>
                <a:latin typeface="Verdana" pitchFamily="34" charset="0"/>
              </a:rPr>
              <a:t>(Introduction of new technology =&gt; ↓ cost, ↑ analyses speed and volume =&gt; ↑ public health benefits)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Research </a:t>
            </a:r>
            <a:r>
              <a:rPr lang="en-US" sz="1400" smtClean="0">
                <a:solidFill>
                  <a:schemeClr val="accent1"/>
                </a:solidFill>
                <a:latin typeface="Verdana" pitchFamily="34" charset="0"/>
              </a:rPr>
              <a:t>(i. evaluation</a:t>
            </a:r>
            <a:r>
              <a:rPr lang="cs-CZ" sz="1400" smtClean="0">
                <a:solidFill>
                  <a:schemeClr val="accent1"/>
                </a:solidFill>
                <a:latin typeface="Verdana" pitchFamily="34" charset="0"/>
              </a:rPr>
              <a:t> </a:t>
            </a:r>
            <a:r>
              <a:rPr lang="en-US" sz="1400" smtClean="0">
                <a:solidFill>
                  <a:schemeClr val="accent1"/>
                </a:solidFill>
                <a:latin typeface="Verdana" pitchFamily="34" charset="0"/>
              </a:rPr>
              <a:t>of new biomarkers for early detection and diagnosis, ii. protein analysis [products of genes] to discover molecules important in the development of complex diseases like cancer, iii. identify genetic causes)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Evaluation of new diagnostic criteria </a:t>
            </a:r>
            <a:r>
              <a:rPr lang="en-US" sz="1400" smtClean="0">
                <a:solidFill>
                  <a:schemeClr val="accent1"/>
                </a:solidFill>
                <a:latin typeface="Verdana" pitchFamily="34" charset="0"/>
              </a:rPr>
              <a:t>(identifying the exact genetic causes of disorders)</a:t>
            </a:r>
            <a:endParaRPr lang="cs-CZ" sz="1400" smtClean="0">
              <a:solidFill>
                <a:schemeClr val="accent1"/>
              </a:solidFill>
              <a:latin typeface="Verdana" pitchFamily="34" charset="0"/>
            </a:endParaRPr>
          </a:p>
          <a:p>
            <a:pPr marL="342900" indent="-342900">
              <a:buFont typeface="Arial" charset="0"/>
              <a:buChar char="•"/>
            </a:pPr>
            <a:endParaRPr lang="cs-CZ" sz="160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495026" cy="830997"/>
          </a:xfrm>
          <a:prstGeom prst="rect">
            <a:avLst/>
          </a:prstGeom>
          <a:noFill/>
          <a:ln w="9525">
            <a:noFill/>
            <a:miter lim="800000"/>
          </a:ln>
        </p:spPr>
        <p:txBody>
          <a:bodyPr wrap="square">
            <a:spAutoFit/>
          </a:bodyPr>
          <a:lstStyle>
            <a:defPPr>
              <a:defRPr kern="1200" smtId="4294967295"/>
            </a:defPPr>
          </a:lstStyle>
          <a:p>
            <a:pPr marL="342900" indent="-342900"/>
            <a:r>
              <a:rPr lang="en-GB" sz="2400" b="1">
                <a:latin typeface="Verdana" pitchFamily="34" charset="0"/>
                <a:ea typeface="Verdana" panose="020b0604030504040204" pitchFamily="34" charset="0"/>
                <a:cs typeface="Verdana" panose="020b0604030504040204" pitchFamily="34" charset="0"/>
              </a:rPr>
              <a:t>Supported </a:t>
            </a:r>
            <a:r>
              <a:rPr lang="en-GB" sz="2400" b="1" smtClean="0">
                <a:latin typeface="Verdana" pitchFamily="34" charset="0"/>
                <a:ea typeface="Verdana" panose="020b0604030504040204" pitchFamily="34" charset="0"/>
                <a:cs typeface="Verdana" panose="020b0604030504040204" pitchFamily="34" charset="0"/>
              </a:rPr>
              <a:t>activities</a:t>
            </a:r>
            <a:endParaRPr lang="en-US" i="1">
              <a:latin typeface="Verdana" pitchFamily="34" charset="0"/>
              <a:ea typeface="Verdana" panose="020b0604030504040204" pitchFamily="34" charset="0"/>
              <a:cs typeface="Verdana" panose="020b0604030504040204" pitchFamily="34" charset="0"/>
            </a:endParaRPr>
          </a:p>
          <a:p>
            <a:pPr marL="342900" indent="-342900">
              <a:buFont typeface="Arial" charset="0"/>
              <a:buNone/>
            </a:pPr>
            <a:endParaRPr lang="fr-FR" sz="2400">
              <a:latin typeface="Verdana" pitchFamily="34" charset="0"/>
              <a:ea typeface="Verdana" panose="020b0604030504040204" pitchFamily="34" charset="0"/>
              <a:cs typeface="Verdana" panose="020b0604030504040204" pitchFamily="34" charset="0"/>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224521"/>
            <a:ext cx="7129463" cy="3477875"/>
          </a:xfrm>
          <a:prstGeom prst="rect">
            <a:avLst/>
          </a:prstGeom>
          <a:noFill/>
          <a:ln w="9525">
            <a:noFill/>
            <a:miter lim="800000"/>
          </a:ln>
        </p:spPr>
        <p:txBody>
          <a:bodyPr>
            <a:spAutoFit/>
          </a:bodyPr>
          <a:lstStyle>
            <a:defPPr>
              <a:defRPr kern="1200" smtId="4294967295"/>
            </a:defPPr>
          </a:lstStyle>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Improve Public Health</a:t>
            </a:r>
          </a:p>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Reduce inequalities in health through increased access</a:t>
            </a:r>
          </a:p>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Bi-communal inclusion (increased access for patients and scientists from all communities)</a:t>
            </a:r>
          </a:p>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Bi-lateral cooperation (knowledge transfer)</a:t>
            </a:r>
            <a:endParaRPr lang="cs-CZ" sz="2000" smtClean="0">
              <a:solidFill>
                <a:schemeClr val="tx1">
                  <a:lumMod val="75000"/>
                  <a:lumOff val="25000"/>
                </a:schemeClr>
              </a:solidFill>
              <a:latin typeface="Verdana" pitchFamily="34" charset="0"/>
            </a:endParaRPr>
          </a:p>
          <a:p>
            <a:pPr marL="342900" indent="-342900">
              <a:buFont typeface="Arial" charset="0"/>
              <a:buChar char="•"/>
            </a:pPr>
            <a:endParaRPr lang="cs-CZ" sz="2000">
              <a:solidFill>
                <a:schemeClr val="tx1">
                  <a:lumMod val="75000"/>
                  <a:lumOff val="25000"/>
                </a:schemeClr>
              </a:solidFill>
              <a:latin typeface="Verdana" pitchFamily="34" charset="0"/>
            </a:endParaRPr>
          </a:p>
          <a:p>
            <a:pPr marL="342900" indent="-342900">
              <a:buFont typeface="Arial" charset="0"/>
              <a:buChar char="•"/>
            </a:pPr>
            <a:endParaRPr lang="fr-FR" sz="2000">
              <a:solidFill>
                <a:srgbClr val="4D4D4D"/>
              </a:solidFill>
              <a:latin typeface="Verdana" pitchFamily="34" charset="0"/>
            </a:endParaRPr>
          </a:p>
        </p:txBody>
      </p:sp>
      <p:sp>
        <p:nvSpPr>
          <p:cNvPr id="3" name="ZoneTexte 8"/>
          <p:cNvSpPr txBox="1">
            <a:spLocks noChangeArrowheads="1"/>
          </p:cNvSpPr>
          <p:nvPr/>
        </p:nvSpPr>
        <p:spPr bwMode="auto">
          <a:xfrm>
            <a:off x="914398" y="418306"/>
            <a:ext cx="5305245" cy="1200329"/>
          </a:xfrm>
          <a:prstGeom prst="rect">
            <a:avLst/>
          </a:prstGeom>
          <a:noFill/>
          <a:ln w="9525">
            <a:noFill/>
            <a:miter lim="800000"/>
          </a:ln>
        </p:spPr>
        <p:txBody>
          <a:bodyPr wrap="square" rIns="0">
            <a:spAutoFit/>
          </a:bodyPr>
          <a:lstStyle>
            <a:defPPr>
              <a:defRPr kern="1200" smtId="4294967295"/>
            </a:defPPr>
          </a:lstStyle>
          <a:p>
            <a:pPr marL="342900" indent="-342900">
              <a:buFont typeface="Arial" charset="0"/>
              <a:buNone/>
            </a:pPr>
            <a:r>
              <a:rPr lang="en-US" sz="2400" b="1">
                <a:latin typeface="Verdana" pitchFamily="34" charset="0"/>
                <a:ea typeface="Verdana" panose="020b0604030504040204" pitchFamily="34" charset="0"/>
                <a:cs typeface="Verdana" panose="020b0604030504040204" pitchFamily="34" charset="0"/>
              </a:rPr>
              <a:t>Specific selection criteria</a:t>
            </a:r>
          </a:p>
          <a:p>
            <a:pPr marL="342900" indent="-342900"/>
            <a:r>
              <a:rPr lang="en-US" sz="2400" b="1">
                <a:latin typeface="Verdana" pitchFamily="34" charset="0"/>
                <a:ea typeface="Verdana" panose="020b0604030504040204" pitchFamily="34" charset="0"/>
                <a:cs typeface="Verdana" panose="020b0604030504040204" pitchFamily="34" charset="0"/>
              </a:rPr>
              <a:t>(in the area of </a:t>
            </a:r>
            <a:r>
              <a:rPr lang="cs-CZ" sz="2400" b="1" smtClean="0">
                <a:latin typeface="Verdana" pitchFamily="34" charset="0"/>
                <a:ea typeface="Verdana" panose="020b0604030504040204" pitchFamily="34" charset="0"/>
                <a:cs typeface="Verdana" panose="020b0604030504040204" pitchFamily="34" charset="0"/>
              </a:rPr>
              <a:t>public </a:t>
            </a:r>
            <a:r>
              <a:rPr lang="en-US" sz="2400" b="1" smtClean="0">
                <a:latin typeface="Verdana" pitchFamily="34" charset="0"/>
                <a:ea typeface="Verdana" panose="020b0604030504040204" pitchFamily="34" charset="0"/>
                <a:cs typeface="Verdana" panose="020b0604030504040204" pitchFamily="34" charset="0"/>
              </a:rPr>
              <a:t>health</a:t>
            </a:r>
          </a:p>
          <a:p>
            <a:pPr marL="342900" indent="-342900"/>
            <a:r>
              <a:rPr lang="en-US" sz="2400" b="1" smtClean="0">
                <a:latin typeface="Verdana" pitchFamily="34" charset="0"/>
                <a:ea typeface="Verdana" panose="020b0604030504040204" pitchFamily="34" charset="0"/>
                <a:cs typeface="Verdana" panose="020b0604030504040204" pitchFamily="34" charset="0"/>
              </a:rPr>
              <a:t>Initiatives)</a:t>
            </a:r>
            <a:endParaRPr lang="en-US"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57124469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3662541"/>
          </a:xfrm>
          <a:prstGeom prst="rect">
            <a:avLst/>
          </a:prstGeom>
          <a:noFill/>
          <a:ln w="9525">
            <a:noFill/>
            <a:miter lim="800000"/>
          </a:ln>
        </p:spPr>
        <p:txBody>
          <a:bodyPr wrap="square">
            <a:spAutoFit/>
          </a:bodyPr>
          <a:lstStyle>
            <a:defPPr>
              <a:defRPr kern="1200" smtId="4294967295"/>
            </a:defPPr>
          </a:lstStyle>
          <a:p>
            <a:pPr marL="342900" indent="-342900">
              <a:buFont typeface="Wingdings" pitchFamily="2" charset="2"/>
              <a:buChar char="Ø"/>
            </a:pPr>
            <a:r>
              <a:rPr lang="en-US" smtClean="0">
                <a:solidFill>
                  <a:schemeClr val="tx1">
                    <a:lumMod val="75000"/>
                    <a:lumOff val="25000"/>
                  </a:schemeClr>
                </a:solidFill>
                <a:latin typeface="Verdana" pitchFamily="34" charset="0"/>
              </a:rPr>
              <a:t>Where does the name come from? What does it mean? </a:t>
            </a:r>
          </a:p>
          <a:p>
            <a:pPr marL="342900" indent="-342900">
              <a:buFont typeface="Wingdings" pitchFamily="2" charset="2"/>
              <a:buChar char="Ø"/>
            </a:pPr>
            <a:endParaRPr lang="en-US" smtClean="0">
              <a:solidFill>
                <a:schemeClr val="tx1">
                  <a:lumMod val="75000"/>
                  <a:lumOff val="25000"/>
                </a:schemeClr>
              </a:solidFill>
              <a:latin typeface="Verdana" pitchFamily="34" charset="0"/>
            </a:endParaRPr>
          </a:p>
          <a:p>
            <a:pPr marL="342900" indent="-342900">
              <a:buFont typeface="Wingdings" pitchFamily="2" charset="2"/>
              <a:buChar char="Ø"/>
            </a:pPr>
            <a:r>
              <a:rPr lang="en-US" smtClean="0">
                <a:solidFill>
                  <a:schemeClr val="tx1">
                    <a:lumMod val="75000"/>
                    <a:lumOff val="25000"/>
                  </a:schemeClr>
                </a:solidFill>
                <a:latin typeface="Verdana" pitchFamily="34" charset="0"/>
              </a:rPr>
              <a:t>Is it from this man? A famous military commander and hero rebel of the Greek War of Independence?</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517586" y="508958"/>
            <a:ext cx="5591114" cy="1015663"/>
          </a:xfrm>
          <a:prstGeom prst="rect">
            <a:avLst/>
          </a:prstGeom>
          <a:noFill/>
          <a:ln w="9525">
            <a:noFill/>
            <a:miter lim="800000"/>
          </a:ln>
        </p:spPr>
        <p:txBody>
          <a:bodyPr wrap="square">
            <a:spAutoFit/>
          </a:bodyPr>
          <a:lstStyle>
            <a:defPPr>
              <a:defRPr kern="1200" smtId="4294967295"/>
            </a:defPPr>
          </a:lstStyle>
          <a:p>
            <a:pPr marL="342900" indent="-342900"/>
            <a:r>
              <a:rPr lang="cs-CZ" sz="2000" b="1" smtClean="0">
                <a:latin typeface="Verdana" pitchFamily="34" charset="0"/>
                <a:ea typeface="Verdana" panose="020b0604030504040204" pitchFamily="34" charset="0"/>
                <a:cs typeface="Verdana" panose="020b0604030504040204" pitchFamily="34" charset="0"/>
              </a:rPr>
              <a:t>Story</a:t>
            </a:r>
            <a:r>
              <a:rPr lang="en-US" sz="2000" b="1" smtClean="0">
                <a:latin typeface="Verdana" pitchFamily="34" charset="0"/>
                <a:ea typeface="Verdana" panose="020b0604030504040204" pitchFamily="34" charset="0"/>
                <a:cs typeface="Verdana" panose="020b0604030504040204" pitchFamily="34" charset="0"/>
              </a:rPr>
              <a:t>:</a:t>
            </a:r>
            <a:r>
              <a:rPr lang="en-US" sz="2000" smtClean="0">
                <a:solidFill>
                  <a:schemeClr val="tx1">
                    <a:lumMod val="75000"/>
                    <a:lumOff val="25000"/>
                  </a:schemeClr>
                </a:solidFill>
                <a:latin typeface="Verdana" pitchFamily="34" charset="0"/>
              </a:rPr>
              <a:t> </a:t>
            </a:r>
            <a:r>
              <a:rPr lang="en-US" sz="2000" b="1" smtClean="0">
                <a:solidFill>
                  <a:schemeClr val="accent1"/>
                </a:solidFill>
                <a:latin typeface="Verdana" pitchFamily="34" charset="0"/>
              </a:rPr>
              <a:t>The Evolution of the Cyprus Bone Marrow Registry: “Karaiskakio Foundation”</a:t>
            </a:r>
            <a:endParaRPr lang="en-US" sz="2000" b="1" i="1">
              <a:solidFill>
                <a:schemeClr val="accent1"/>
              </a:solidFill>
              <a:latin typeface="Verdana" pitchFamily="34" charset="0"/>
              <a:ea typeface="Verdana" panose="020b0604030504040204" pitchFamily="34" charset="0"/>
              <a:cs typeface="Verdana" panose="020b0604030504040204" pitchFamily="34" charset="0"/>
            </a:endParaRPr>
          </a:p>
        </p:txBody>
      </p:sp>
      <p:pic>
        <p:nvPicPr>
          <p:cNvPr id="6" name="Picture 5" descr="Karaiskakis_Annotated.jpg"/>
          <p:cNvPicPr>
            <a:picLocks noChangeAspect="1"/>
          </p:cNvPicPr>
          <p:nvPr/>
        </p:nvPicPr>
        <p:blipFill>
          <a:blip r:embed="rId2"/>
          <a:stretch>
            <a:fillRect/>
          </a:stretch>
        </p:blipFill>
        <p:spPr>
          <a:xfrm>
            <a:off x="2605177" y="3159147"/>
            <a:ext cx="4017538" cy="2948355"/>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532453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2000" smtClean="0">
                <a:solidFill>
                  <a:schemeClr val="tx1">
                    <a:lumMod val="75000"/>
                    <a:lumOff val="25000"/>
                  </a:schemeClr>
                </a:solidFill>
                <a:latin typeface="Verdana" pitchFamily="34" charset="0"/>
              </a:rPr>
              <a:t>How did the Cyprus Bone Marrow Registry evolve?</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1993 – Momentum for addressing the need for a Cyprus Bone Marrow Registry by the cases of three leukemia patients:</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Yiannis Triteos </a:t>
            </a:r>
          </a:p>
          <a:p>
            <a:pPr marL="342900" indent="-342900"/>
            <a:r>
              <a:rPr lang="en-US" sz="2000" smtClean="0">
                <a:solidFill>
                  <a:schemeClr val="tx1">
                    <a:lumMod val="75000"/>
                    <a:lumOff val="25000"/>
                  </a:schemeClr>
                </a:solidFill>
                <a:latin typeface="Verdana" pitchFamily="34" charset="0"/>
              </a:rPr>
              <a:t>(UK expatriate)</a:t>
            </a:r>
          </a:p>
          <a:p>
            <a:pPr marL="342900" indent="-342900"/>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Anna Georgiou </a:t>
            </a:r>
          </a:p>
          <a:p>
            <a:pPr marL="342900" indent="-342900"/>
            <a:r>
              <a:rPr lang="en-US" sz="2000" smtClean="0">
                <a:solidFill>
                  <a:schemeClr val="tx1">
                    <a:lumMod val="75000"/>
                    <a:lumOff val="25000"/>
                  </a:schemeClr>
                </a:solidFill>
                <a:latin typeface="Verdana" pitchFamily="34" charset="0"/>
              </a:rPr>
              <a:t>(UK expatriate)</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Andreas Karaiskakis </a:t>
            </a:r>
          </a:p>
          <a:p>
            <a:pPr marL="342900" indent="-342900"/>
            <a:r>
              <a:rPr lang="en-US" sz="2000" smtClean="0">
                <a:solidFill>
                  <a:schemeClr val="tx1">
                    <a:lumMod val="75000"/>
                    <a:lumOff val="25000"/>
                  </a:schemeClr>
                </a:solidFill>
                <a:latin typeface="Verdana" pitchFamily="34" charset="0"/>
              </a:rPr>
              <a:t>(5-year old son of Michalis and Katerina Karaiskaki)</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517586" y="625339"/>
            <a:ext cx="5591114"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No more lives lost due to leukemia…need to take action</a:t>
            </a:r>
            <a:endParaRPr lang="en-US" i="1">
              <a:latin typeface="Verdana" pitchFamily="34" charset="0"/>
              <a:ea typeface="Verdana" panose="020b0604030504040204" pitchFamily="34" charset="0"/>
              <a:cs typeface="Verdana" panose="020b0604030504040204" pitchFamily="34" charset="0"/>
            </a:endParaRPr>
          </a:p>
        </p:txBody>
      </p:sp>
      <p:pic>
        <p:nvPicPr>
          <p:cNvPr id="4" name="Picture 3" descr="20151201_094334_resized.jpg"/>
          <p:cNvPicPr>
            <a:picLocks noChangeAspect="1"/>
          </p:cNvPicPr>
          <p:nvPr/>
        </p:nvPicPr>
        <p:blipFill>
          <a:blip r:embed="rId2"/>
          <a:stretch>
            <a:fillRect/>
          </a:stretch>
        </p:blipFill>
        <p:spPr>
          <a:xfrm>
            <a:off x="3890513" y="3199726"/>
            <a:ext cx="4382219" cy="2464998"/>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699404"/>
            <a:ext cx="8448614" cy="1569660"/>
          </a:xfrm>
          <a:prstGeom prst="rect">
            <a:avLst/>
          </a:prstGeom>
          <a:noFill/>
          <a:ln w="9525">
            <a:noFill/>
            <a:miter lim="800000"/>
          </a:ln>
        </p:spPr>
        <p:txBody>
          <a:bodyPr wrap="square">
            <a:spAutoFit/>
          </a:bodyPr>
          <a:lstStyle>
            <a:defPPr>
              <a:defRPr kern="1200" smtId="4294967295"/>
            </a:defPPr>
          </a:lstStyle>
          <a:p>
            <a:pPr marL="342900" indent="-342900">
              <a:buFont typeface="Wingdings" pitchFamily="2" charset="2"/>
              <a:buChar char="Ø"/>
            </a:pPr>
            <a:r>
              <a:rPr lang="en-US" sz="1600" smtClean="0">
                <a:solidFill>
                  <a:schemeClr val="tx1">
                    <a:lumMod val="75000"/>
                    <a:lumOff val="25000"/>
                  </a:schemeClr>
                </a:solidFill>
                <a:latin typeface="Verdana" pitchFamily="34" charset="0"/>
              </a:rPr>
              <a:t>Family of Andreas Karaiskakis, donates the money gathered for their son’s bone marrow transplant (£60.000), towards the cause of organizing a bone marrow donor registry in Cyprus. The Foundation which undertook to implement this was thus named "Karaiskakio Foundation" in memory of Andreas Karaiskakis.</a:t>
            </a:r>
          </a:p>
          <a:p>
            <a:pPr marL="342900" indent="-342900">
              <a:buFont typeface="Arial" charset="0"/>
              <a:buChar char="•"/>
            </a:pPr>
            <a:endParaRPr lang="en-US" sz="16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From this small House…</a:t>
            </a:r>
            <a:endParaRPr lang="en-US" i="1">
              <a:latin typeface="Verdana" pitchFamily="34" charset="0"/>
              <a:ea typeface="Verdana" panose="020b0604030504040204" pitchFamily="34" charset="0"/>
              <a:cs typeface="Verdana" panose="020b0604030504040204" pitchFamily="34" charset="0"/>
            </a:endParaRPr>
          </a:p>
        </p:txBody>
      </p:sp>
      <p:pic>
        <p:nvPicPr>
          <p:cNvPr id="4" name="Picture 3" descr="Karaiskakio_First_Building.jpg"/>
          <p:cNvPicPr>
            <a:picLocks noChangeAspect="1"/>
          </p:cNvPicPr>
          <p:nvPr/>
        </p:nvPicPr>
        <p:blipFill>
          <a:blip r:embed="rId2"/>
          <a:stretch>
            <a:fillRect/>
          </a:stretch>
        </p:blipFill>
        <p:spPr>
          <a:xfrm>
            <a:off x="4882552" y="3641980"/>
            <a:ext cx="3907766" cy="2618202"/>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5" name="TextBox 4"/>
          <p:cNvSpPr txBox="1"/>
          <p:nvPr/>
        </p:nvSpPr>
        <p:spPr>
          <a:xfrm>
            <a:off x="517586" y="3577257"/>
            <a:ext cx="4166559" cy="2800767"/>
          </a:xfrm>
          <a:prstGeom prst="rect">
            <a:avLst/>
          </a:prstGeom>
          <a:noFill/>
        </p:spPr>
        <p:txBody>
          <a:bodyPr wrap="square" rtlCol="0">
            <a:spAutoFit/>
          </a:bodyPr>
          <a:lstStyle>
            <a:defPPr>
              <a:defRPr kern="1200" smtId="4294967295"/>
            </a:defPPr>
          </a:lstStyle>
          <a:p>
            <a:pPr marL="342900" indent="-342900">
              <a:buFont typeface="Wingdings" pitchFamily="2" charset="2"/>
              <a:buChar char="Ø"/>
            </a:pPr>
            <a:r>
              <a:rPr lang="en-US" sz="1600" smtClean="0">
                <a:solidFill>
                  <a:schemeClr val="tx1">
                    <a:lumMod val="75000"/>
                    <a:lumOff val="25000"/>
                  </a:schemeClr>
                </a:solidFill>
                <a:latin typeface="Verdana" pitchFamily="34" charset="0"/>
              </a:rPr>
              <a:t>1995: Foundation accommodated in an old house used by the British forces back in the 1950s, with three people employed initially, who, accompanied by doctors of the hematological department of the General Hospital, were travelling through towns and villages in an effort to create public awareness and to register volunteer bone marrow donors.</a:t>
            </a:r>
          </a:p>
        </p:txBody>
      </p:sp>
    </p:spTree>
    <p:extLst>
      <p:ext uri="{BB962C8B-B14F-4D97-AF65-F5344CB8AC3E}">
        <p14:creationId xmlns="" xmlns:p14="http://schemas.microsoft.com/office/powerpoint/2010/main" val="19977769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255454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232913" y="713911"/>
            <a:ext cx="5875787" cy="461665"/>
          </a:xfrm>
          <a:prstGeom prst="rect">
            <a:avLst/>
          </a:prstGeom>
          <a:noFill/>
          <a:ln w="9525">
            <a:noFill/>
            <a:miter lim="800000"/>
          </a:ln>
        </p:spPr>
        <p:txBody>
          <a:bodyPr wrap="square">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With the courage of this family…</a:t>
            </a:r>
            <a:endParaRPr lang="en-US" i="1">
              <a:latin typeface="Verdana" pitchFamily="34" charset="0"/>
              <a:ea typeface="Verdana" panose="020b0604030504040204" pitchFamily="34" charset="0"/>
              <a:cs typeface="Verdana" panose="020b0604030504040204" pitchFamily="34" charset="0"/>
            </a:endParaRPr>
          </a:p>
        </p:txBody>
      </p:sp>
      <p:pic>
        <p:nvPicPr>
          <p:cNvPr id="4" name="Picture 3" descr="Michalis_Karaiskakis.jpg"/>
          <p:cNvPicPr>
            <a:picLocks noChangeAspect="1"/>
          </p:cNvPicPr>
          <p:nvPr/>
        </p:nvPicPr>
        <p:blipFill>
          <a:blip r:embed="rId2"/>
          <a:stretch>
            <a:fillRect/>
          </a:stretch>
        </p:blipFill>
        <p:spPr>
          <a:xfrm>
            <a:off x="2528738" y="2342918"/>
            <a:ext cx="3579962" cy="3684378"/>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5" name="TextBox 4"/>
          <p:cNvSpPr txBox="1"/>
          <p:nvPr/>
        </p:nvSpPr>
        <p:spPr>
          <a:xfrm>
            <a:off x="690115" y="1820174"/>
            <a:ext cx="7530859" cy="384721"/>
          </a:xfrm>
          <a:prstGeom prst="rect">
            <a:avLst/>
          </a:prstGeom>
          <a:noFill/>
        </p:spPr>
        <p:txBody>
          <a:bodyPr wrap="square" rtlCol="0">
            <a:spAutoFit/>
          </a:bodyPr>
          <a:lstStyle>
            <a:defPPr>
              <a:defRPr kern="1200" smtId="4294967295"/>
            </a:defPPr>
          </a:lstStyle>
          <a:p>
            <a:r>
              <a:rPr lang="en-US" sz="1900" smtClean="0">
                <a:solidFill>
                  <a:schemeClr val="tx1">
                    <a:lumMod val="75000"/>
                    <a:lumOff val="25000"/>
                  </a:schemeClr>
                </a:solidFill>
                <a:latin typeface="Verdana" pitchFamily="34" charset="0"/>
              </a:rPr>
              <a:t>Michalis Karaiskakis: The Referee who “favored” humanity </a:t>
            </a:r>
          </a:p>
        </p:txBody>
      </p:sp>
    </p:spTree>
    <p:extLst>
      <p:ext uri="{BB962C8B-B14F-4D97-AF65-F5344CB8AC3E}">
        <p14:creationId xmlns="" xmlns:p14="http://schemas.microsoft.com/office/powerpoint/2010/main" val="199777690"/>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255454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To The New Premises ……</a:t>
            </a:r>
            <a:endParaRPr lang="en-US" sz="2400" i="1">
              <a:latin typeface="Verdana" pitchFamily="34" charset="0"/>
              <a:ea typeface="Verdana" panose="020b0604030504040204" pitchFamily="34" charset="0"/>
              <a:cs typeface="Verdana" panose="020b0604030504040204" pitchFamily="34" charset="0"/>
            </a:endParaRPr>
          </a:p>
        </p:txBody>
      </p:sp>
      <p:sp>
        <p:nvSpPr>
          <p:cNvPr id="5" name="TextBox 4"/>
          <p:cNvSpPr txBox="1"/>
          <p:nvPr/>
        </p:nvSpPr>
        <p:spPr>
          <a:xfrm>
            <a:off x="690115" y="1820174"/>
            <a:ext cx="7530859" cy="384721"/>
          </a:xfrm>
          <a:prstGeom prst="rect">
            <a:avLst/>
          </a:prstGeom>
          <a:noFill/>
        </p:spPr>
        <p:txBody>
          <a:bodyPr wrap="square" rtlCol="0">
            <a:spAutoFit/>
          </a:bodyPr>
          <a:lstStyle>
            <a:defPPr>
              <a:defRPr kern="1200" smtId="4294967295"/>
            </a:defPPr>
          </a:lstStyle>
          <a:p>
            <a:r>
              <a:rPr lang="en-US" sz="1900" smtClean="0">
                <a:solidFill>
                  <a:schemeClr val="tx1">
                    <a:lumMod val="75000"/>
                    <a:lumOff val="25000"/>
                  </a:schemeClr>
                </a:solidFill>
                <a:latin typeface="Verdana" pitchFamily="34" charset="0"/>
              </a:rPr>
              <a:t>2011: New Premises</a:t>
            </a:r>
          </a:p>
        </p:txBody>
      </p:sp>
      <p:pic>
        <p:nvPicPr>
          <p:cNvPr id="6" name="Picture 5" descr="Karaiskakio_New_2.jpeg"/>
          <p:cNvPicPr>
            <a:picLocks noChangeAspect="1"/>
          </p:cNvPicPr>
          <p:nvPr/>
        </p:nvPicPr>
        <p:blipFill>
          <a:blip r:embed="rId3"/>
          <a:stretch>
            <a:fillRect/>
          </a:stretch>
        </p:blipFill>
        <p:spPr>
          <a:xfrm>
            <a:off x="381000" y="2204895"/>
            <a:ext cx="2902438" cy="2539633"/>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8" name="Picture 7" descr="Karaiskakio_atreum_Small.jpg"/>
          <p:cNvPicPr>
            <a:picLocks noChangeAspect="1"/>
          </p:cNvPicPr>
          <p:nvPr/>
        </p:nvPicPr>
        <p:blipFill>
          <a:blip r:embed="rId4"/>
          <a:stretch>
            <a:fillRect/>
          </a:stretch>
        </p:blipFill>
        <p:spPr>
          <a:xfrm>
            <a:off x="3610963" y="2204895"/>
            <a:ext cx="5116351" cy="3410901"/>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overrideClrMapping bg1="lt1" tx1="dk1" bg2="lt2" tx2="dk2" accent1="accent1" accent2="accent2" accent3="accent3" accent4="accent4" accent5="accent5" accent6="accent6" hlink="hlink" folHlink="folHlink"/>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255454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To The New Premises ……</a:t>
            </a:r>
            <a:endParaRPr lang="en-US" sz="2400" i="1">
              <a:latin typeface="Verdana" pitchFamily="34" charset="0"/>
              <a:ea typeface="Verdana" panose="020b0604030504040204" pitchFamily="34" charset="0"/>
              <a:cs typeface="Verdana" panose="020b0604030504040204" pitchFamily="34" charset="0"/>
            </a:endParaRPr>
          </a:p>
        </p:txBody>
      </p:sp>
      <p:sp>
        <p:nvSpPr>
          <p:cNvPr id="5" name="TextBox 4"/>
          <p:cNvSpPr txBox="1"/>
          <p:nvPr/>
        </p:nvSpPr>
        <p:spPr>
          <a:xfrm>
            <a:off x="690115" y="1820174"/>
            <a:ext cx="7530859" cy="384721"/>
          </a:xfrm>
          <a:prstGeom prst="rect">
            <a:avLst/>
          </a:prstGeom>
          <a:noFill/>
        </p:spPr>
        <p:txBody>
          <a:bodyPr wrap="square" rtlCol="0">
            <a:spAutoFit/>
          </a:bodyPr>
          <a:lstStyle>
            <a:defPPr>
              <a:defRPr kern="1200" smtId="4294967295"/>
            </a:defPPr>
          </a:lstStyle>
          <a:p>
            <a:r>
              <a:rPr lang="en-US" sz="1900" smtClean="0">
                <a:solidFill>
                  <a:schemeClr val="tx1">
                    <a:lumMod val="75000"/>
                    <a:lumOff val="25000"/>
                  </a:schemeClr>
                </a:solidFill>
                <a:latin typeface="Verdana" pitchFamily="34" charset="0"/>
              </a:rPr>
              <a:t>2011: New Premises</a:t>
            </a:r>
          </a:p>
        </p:txBody>
      </p:sp>
      <p:pic>
        <p:nvPicPr>
          <p:cNvPr id="7" name="Picture 6" descr="Karaiskakio_Scientists_Small.jpg"/>
          <p:cNvPicPr>
            <a:picLocks noChangeAspect="1"/>
          </p:cNvPicPr>
          <p:nvPr/>
        </p:nvPicPr>
        <p:blipFill>
          <a:blip r:embed="rId2"/>
          <a:stretch>
            <a:fillRect/>
          </a:stretch>
        </p:blipFill>
        <p:spPr>
          <a:xfrm>
            <a:off x="405441" y="2204896"/>
            <a:ext cx="4114801" cy="2744944"/>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9" name="Picture 8" descr="Karaiskakio_Sciantists_Stairs.gif"/>
          <p:cNvPicPr>
            <a:picLocks noChangeAspect="1"/>
          </p:cNvPicPr>
          <p:nvPr/>
        </p:nvPicPr>
        <p:blipFill>
          <a:blip r:embed="rId3"/>
          <a:stretch>
            <a:fillRect/>
          </a:stretch>
        </p:blipFill>
        <p:spPr>
          <a:xfrm>
            <a:off x="4785772" y="2204894"/>
            <a:ext cx="4030424" cy="2686948"/>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440120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1900" smtClean="0">
                <a:solidFill>
                  <a:schemeClr val="tx1">
                    <a:lumMod val="75000"/>
                    <a:lumOff val="25000"/>
                  </a:schemeClr>
                </a:solidFill>
                <a:latin typeface="Verdana" pitchFamily="34" charset="0"/>
              </a:rPr>
              <a:t>2000: Cases of 12-year old Kemal Saracoglou and 6-year old Andreas Vasiliou, two children suffering from leukemia, a  Turkish Cypriot and Greek Cypriot prompted more than 50,000 people, from both communities, to provide blood samples and register as volunteer donors. The two boys became symbols of peace and cooperation.</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267419" y="388189"/>
            <a:ext cx="5841281"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A series of inspiring stories… humanity overcomes politics</a:t>
            </a:r>
            <a:endParaRPr lang="en-US" sz="2400" i="1">
              <a:latin typeface="Verdana" pitchFamily="34" charset="0"/>
              <a:ea typeface="Verdana" panose="020b0604030504040204" pitchFamily="34" charset="0"/>
              <a:cs typeface="Verdana" panose="020b0604030504040204" pitchFamily="34" charset="0"/>
            </a:endParaRPr>
          </a:p>
        </p:txBody>
      </p:sp>
      <p:pic>
        <p:nvPicPr>
          <p:cNvPr id="4" name="Picture 3" descr="Kemal_Saracoglu_Annotated.jpg"/>
          <p:cNvPicPr>
            <a:picLocks noChangeAspect="1"/>
          </p:cNvPicPr>
          <p:nvPr/>
        </p:nvPicPr>
        <p:blipFill>
          <a:blip r:embed="rId2"/>
          <a:stretch>
            <a:fillRect/>
          </a:stretch>
        </p:blipFill>
        <p:spPr>
          <a:xfrm>
            <a:off x="914400" y="3957277"/>
            <a:ext cx="3810000" cy="1876425"/>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5" name="Picture 4" descr="Andreas_Vasiliou_Young_Annotated.jpg"/>
          <p:cNvPicPr>
            <a:picLocks noChangeAspect="1"/>
          </p:cNvPicPr>
          <p:nvPr/>
        </p:nvPicPr>
        <p:blipFill>
          <a:blip r:embed="rId3"/>
          <a:stretch>
            <a:fillRect/>
          </a:stretch>
        </p:blipFill>
        <p:spPr>
          <a:xfrm>
            <a:off x="5452882" y="3689858"/>
            <a:ext cx="2143125" cy="2457450"/>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5"/>
            <a:ext cx="8298610" cy="1862048"/>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1900" smtClean="0">
                <a:solidFill>
                  <a:schemeClr val="tx1">
                    <a:lumMod val="75000"/>
                    <a:lumOff val="25000"/>
                  </a:schemeClr>
                </a:solidFill>
                <a:latin typeface="Verdana" pitchFamily="34" charset="0"/>
              </a:rPr>
              <a:t>2002: case of 5-year old leukemia patient Jale Sakaoğlu sparks another blood sample campaign, with more than 15.000 samples gathered from both communities. </a:t>
            </a:r>
          </a:p>
          <a:p>
            <a:pPr marL="342900" indent="-342900"/>
            <a:endParaRPr lang="en-US" sz="1900" smtClean="0">
              <a:solidFill>
                <a:schemeClr val="tx1">
                  <a:lumMod val="75000"/>
                  <a:lumOff val="25000"/>
                </a:schemeClr>
              </a:solidFill>
              <a:latin typeface="Verdana" pitchFamily="34" charset="0"/>
            </a:endParaRPr>
          </a:p>
          <a:p>
            <a:pPr marL="342900" indent="-342900"/>
            <a:endParaRPr lang="en-US" sz="19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pic>
        <p:nvPicPr>
          <p:cNvPr id="8" name="Picture 7" descr="Jale_Sakaoglu.jpg"/>
          <p:cNvPicPr>
            <a:picLocks noChangeAspect="1"/>
          </p:cNvPicPr>
          <p:nvPr/>
        </p:nvPicPr>
        <p:blipFill>
          <a:blip r:embed="rId2"/>
          <a:stretch>
            <a:fillRect/>
          </a:stretch>
        </p:blipFill>
        <p:spPr>
          <a:xfrm>
            <a:off x="1663818" y="3072260"/>
            <a:ext cx="1961791" cy="2530710"/>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9" name="Picture 8" descr="Jale_Sakaoglu_National_Guard_Donation.jpg"/>
          <p:cNvPicPr>
            <a:picLocks noChangeAspect="1"/>
          </p:cNvPicPr>
          <p:nvPr/>
        </p:nvPicPr>
        <p:blipFill>
          <a:blip r:embed="rId3"/>
          <a:stretch>
            <a:fillRect/>
          </a:stretch>
        </p:blipFill>
        <p:spPr>
          <a:xfrm>
            <a:off x="4203700" y="3403863"/>
            <a:ext cx="3306928" cy="2199107"/>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10" name="TextBox 9"/>
          <p:cNvSpPr txBox="1"/>
          <p:nvPr/>
        </p:nvSpPr>
        <p:spPr>
          <a:xfrm>
            <a:off x="1663818" y="5602970"/>
            <a:ext cx="1961791" cy="292388"/>
          </a:xfrm>
          <a:prstGeom prst="rect">
            <a:avLst/>
          </a:prstGeom>
          <a:noFill/>
        </p:spPr>
        <p:txBody>
          <a:bodyPr wrap="square" rtlCol="0">
            <a:spAutoFit/>
          </a:bodyPr>
          <a:lstStyle>
            <a:defPPr>
              <a:defRPr kern="1200" smtId="4294967295"/>
            </a:defPPr>
          </a:lstStyle>
          <a:p>
            <a:pPr algn="ctr"/>
            <a:r>
              <a:rPr lang="en-US" sz="1300" smtClean="0">
                <a:solidFill>
                  <a:schemeClr val="tx1">
                    <a:lumMod val="75000"/>
                    <a:lumOff val="25000"/>
                  </a:schemeClr>
                </a:solidFill>
                <a:latin typeface="Verdana" pitchFamily="34" charset="0"/>
              </a:rPr>
              <a:t>Jale Sakaoğlu</a:t>
            </a:r>
            <a:endParaRPr lang="en-US" sz="1300"/>
          </a:p>
        </p:txBody>
      </p:sp>
      <p:sp>
        <p:nvSpPr>
          <p:cNvPr id="11" name="TextBox 10"/>
          <p:cNvSpPr txBox="1"/>
          <p:nvPr/>
        </p:nvSpPr>
        <p:spPr>
          <a:xfrm>
            <a:off x="7510628" y="3519577"/>
            <a:ext cx="1305568" cy="1754326"/>
          </a:xfrm>
          <a:prstGeom prst="rect">
            <a:avLst/>
          </a:prstGeom>
          <a:noFill/>
        </p:spPr>
        <p:txBody>
          <a:bodyPr wrap="square" rtlCol="0">
            <a:spAutoFit/>
          </a:bodyPr>
          <a:lstStyle>
            <a:defPPr>
              <a:defRPr kern="1200" smtId="4294967295"/>
            </a:defPPr>
          </a:lstStyle>
          <a:p>
            <a:r>
              <a:rPr lang="en-US" sz="1200" smtClean="0">
                <a:solidFill>
                  <a:schemeClr val="tx1">
                    <a:lumMod val="75000"/>
                    <a:lumOff val="25000"/>
                  </a:schemeClr>
                </a:solidFill>
                <a:latin typeface="Verdana" pitchFamily="34" charset="0"/>
              </a:rPr>
              <a:t>Republic of Cyprus National Guard members providing blood samples for Jale Sakaoğlu</a:t>
            </a:r>
            <a:endParaRPr lang="en-US" sz="1200"/>
          </a:p>
        </p:txBody>
      </p:sp>
      <p:sp>
        <p:nvSpPr>
          <p:cNvPr id="13" name="ZoneTexte 8"/>
          <p:cNvSpPr txBox="1">
            <a:spLocks noChangeArrowheads="1"/>
          </p:cNvSpPr>
          <p:nvPr/>
        </p:nvSpPr>
        <p:spPr bwMode="auto">
          <a:xfrm>
            <a:off x="267419" y="388189"/>
            <a:ext cx="5841281"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A series of inspiring stories… humanity overcomes politics</a:t>
            </a:r>
            <a:endParaRPr lang="en-US" sz="2400"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99777690"/>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ZoneTexte 8"/>
          <p:cNvSpPr txBox="1">
            <a:spLocks noChangeArrowheads="1"/>
          </p:cNvSpPr>
          <p:nvPr>
            <p:custDataLst>
              <p:tags r:id="rId3"/>
            </p:custDataLst>
          </p:nvPr>
        </p:nvSpPr>
        <p:spPr bwMode="auto">
          <a:xfrm>
            <a:off x="517586" y="1820176"/>
            <a:ext cx="8298610" cy="2323713"/>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1900" smtClean="0">
                <a:solidFill>
                  <a:schemeClr val="tx1">
                    <a:lumMod val="75000"/>
                    <a:lumOff val="25000"/>
                  </a:schemeClr>
                </a:solidFill>
                <a:latin typeface="Verdana" pitchFamily="34" charset="0"/>
              </a:rPr>
              <a:t>2013: case of 5-year old leukemia patient Giorgos Phileppides gathers more than 20.000 samples. “The Cyprus Bone Marrow Registry” Project supported by Norway Grants initiated beginning of year. One of the goals was to attract 2000 potential donors. Goal achieved.</a:t>
            </a:r>
          </a:p>
          <a:p>
            <a:pPr marL="342900" indent="-342900"/>
            <a:endParaRPr lang="en-US" sz="1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pic>
        <p:nvPicPr>
          <p:cNvPr id="6" name="Picture 5" descr="Andreas_Vasiliou_Soldier.jpg"/>
          <p:cNvPicPr>
            <a:picLocks noChangeAspect="1"/>
          </p:cNvPicPr>
          <p:nvPr>
            <p:custDataLst>
              <p:tags r:id="rId5"/>
            </p:custDataLst>
          </p:nvPr>
        </p:nvPicPr>
        <p:blipFill>
          <a:blip r:embed="rId4"/>
          <a:stretch>
            <a:fillRect/>
          </a:stretch>
        </p:blipFill>
        <p:spPr>
          <a:xfrm>
            <a:off x="914400" y="3567295"/>
            <a:ext cx="3605842" cy="2704381"/>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7" name="TextBox 6"/>
          <p:cNvSpPr txBox="1"/>
          <p:nvPr>
            <p:custDataLst>
              <p:tags r:id="rId6"/>
            </p:custDataLst>
          </p:nvPr>
        </p:nvSpPr>
        <p:spPr>
          <a:xfrm>
            <a:off x="4813540" y="3567295"/>
            <a:ext cx="1456666" cy="2031325"/>
          </a:xfrm>
          <a:prstGeom prst="rect">
            <a:avLst/>
          </a:prstGeom>
          <a:noFill/>
        </p:spPr>
        <p:txBody>
          <a:bodyPr wrap="square" rtlCol="0">
            <a:spAutoFit/>
          </a:bodyPr>
          <a:lstStyle>
            <a:defPPr>
              <a:defRPr kern="1200" smtId="4294967295"/>
            </a:defPPr>
          </a:lstStyle>
          <a:p>
            <a:r>
              <a:rPr lang="en-US" sz="1200" smtClean="0">
                <a:solidFill>
                  <a:schemeClr val="tx1">
                    <a:lumMod val="75000"/>
                    <a:lumOff val="25000"/>
                  </a:schemeClr>
                </a:solidFill>
                <a:latin typeface="Verdana" pitchFamily="34" charset="0"/>
              </a:rPr>
              <a:t>Appeal for donors made by Andreas Vasiliou (one of the two boys from 2000 campaign) and his family while serving in the National Guard</a:t>
            </a:r>
          </a:p>
          <a:p>
            <a:endParaRPr lang="en-US"/>
          </a:p>
        </p:txBody>
      </p:sp>
      <p:sp>
        <p:nvSpPr>
          <p:cNvPr id="8" name="ZoneTexte 8"/>
          <p:cNvSpPr txBox="1">
            <a:spLocks noChangeArrowheads="1"/>
          </p:cNvSpPr>
          <p:nvPr>
            <p:custDataLst>
              <p:tags r:id="rId7"/>
            </p:custDataLst>
          </p:nvPr>
        </p:nvSpPr>
        <p:spPr bwMode="auto">
          <a:xfrm>
            <a:off x="267419" y="388189"/>
            <a:ext cx="5841281"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A series of inspiring stories… humanity overcomes politics</a:t>
            </a:r>
            <a:endParaRPr lang="en-US" sz="2400"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997776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ZoneTexte 8"/>
          <p:cNvSpPr txBox="1">
            <a:spLocks noChangeArrowheads="1"/>
          </p:cNvSpPr>
          <p:nvPr>
            <p:custDataLst>
              <p:tags r:id="rId3"/>
            </p:custDataLst>
          </p:nvPr>
        </p:nvSpPr>
        <p:spPr bwMode="auto">
          <a:xfrm>
            <a:off x="517586" y="1820176"/>
            <a:ext cx="8298610" cy="4924425"/>
          </a:xfrm>
          <a:prstGeom prst="rect">
            <a:avLst/>
          </a:prstGeom>
          <a:noFill/>
          <a:ln w="9525">
            <a:noFill/>
            <a:miter lim="800000"/>
          </a:ln>
        </p:spPr>
        <p:txBody>
          <a:bodyPr wrap="square">
            <a:spAutoFit/>
          </a:bodyPr>
          <a:lstStyle>
            <a:defPPr>
              <a:defRPr kern="1200" smtId="4294967295"/>
            </a:defPPr>
          </a:lstStyle>
          <a:p>
            <a:pPr marL="342900" indent="-342900"/>
            <a:r>
              <a:rPr lang="en-US" sz="1500" b="1" smtClean="0">
                <a:solidFill>
                  <a:schemeClr val="tx1">
                    <a:lumMod val="75000"/>
                    <a:lumOff val="25000"/>
                  </a:schemeClr>
                </a:solidFill>
                <a:latin typeface="Verdana" pitchFamily="34" charset="0"/>
              </a:rPr>
              <a:t>Facts and figures</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Today 128.520 Greek and Turkish Cypriot volunteers (1 out of 3 Cypriots within the age of 35-45)</a:t>
            </a:r>
            <a:r>
              <a:rPr lang="en-US" sz="1500" smtClean="0"/>
              <a:t> </a:t>
            </a:r>
            <a:r>
              <a:rPr lang="en-US" sz="1500" smtClean="0">
                <a:solidFill>
                  <a:schemeClr val="tx1">
                    <a:lumMod val="75000"/>
                    <a:lumOff val="25000"/>
                  </a:schemeClr>
                </a:solidFill>
                <a:latin typeface="Verdana" pitchFamily="34" charset="0"/>
              </a:rPr>
              <a:t>are registered, making the Cyprus Bone Marrow Registry the largest bone marrow registry globally, by percentage of population!</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Turkish Cypriot database has been updated and all necessary information, forms etc have been translated in Turkish and English through the funds provided by Norway Grants</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A total of 317 donors have provided grafts to 26 different countries. In 2015 alone, the CYBMR has provided 29 grafts to patients from 12 different countries.</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Finding a compatible donor is often challenging; only people in good health between the ages of 18 to 45 eligible. Chances of compatibility reduced when patients cannot find a donor among close family members. The island’s genetically heterogeneous population adds to the challenge of matching patients with donors. Because tissue types are inherited, having donors from diverse backgrounds increases the likelihood that the patient will find a life-saving match. </a:t>
            </a:r>
          </a:p>
          <a:p>
            <a:pPr marL="342900" indent="-342900">
              <a:buFont typeface="Arial" charset="0"/>
              <a:buChar char="•"/>
            </a:pPr>
            <a:endParaRPr lang="en-US" sz="1400" smtClean="0">
              <a:solidFill>
                <a:schemeClr val="tx1">
                  <a:lumMod val="75000"/>
                  <a:lumOff val="25000"/>
                </a:schemeClr>
              </a:solidFill>
              <a:latin typeface="Verdana" pitchFamily="34" charset="0"/>
            </a:endParaRPr>
          </a:p>
        </p:txBody>
      </p:sp>
      <p:sp>
        <p:nvSpPr>
          <p:cNvPr id="3" name="ZoneTexte 8"/>
          <p:cNvSpPr txBox="1">
            <a:spLocks noChangeArrowheads="1"/>
          </p:cNvSpPr>
          <p:nvPr>
            <p:custDataLst>
              <p:tags r:id="rId4"/>
            </p:custDataLst>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Some interesting facts…</a:t>
            </a:r>
            <a:endParaRPr lang="en-US"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99777690"/>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ZoneTexte 8"/>
          <p:cNvSpPr txBox="1">
            <a:spLocks noChangeArrowheads="1"/>
          </p:cNvSpPr>
          <p:nvPr>
            <p:custDataLst>
              <p:tags r:id="rId3"/>
            </p:custDataLst>
          </p:nvPr>
        </p:nvSpPr>
        <p:spPr bwMode="auto">
          <a:xfrm>
            <a:off x="526212" y="2224521"/>
            <a:ext cx="8100204" cy="4016484"/>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2000" smtClean="0">
                <a:solidFill>
                  <a:schemeClr val="tx1">
                    <a:lumMod val="75000"/>
                    <a:lumOff val="25000"/>
                  </a:schemeClr>
                </a:solidFill>
                <a:latin typeface="Verdana" pitchFamily="34" charset="0"/>
              </a:rPr>
              <a:t>Featured article on eeagrants.org</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r>
              <a:rPr lang="fr-FR" sz="1500" smtClean="0">
                <a:solidFill>
                  <a:srgbClr val="4D4D4D"/>
                </a:solidFill>
                <a:latin typeface="Verdana" pitchFamily="34" charset="0"/>
                <a:hlinkClick r:id="rId4"/>
              </a:rPr>
              <a:t>http://eeagrants.org/News/2014/Saving-Cypriot-lives-over-a-cup-of-coffee</a:t>
            </a:r>
            <a:endParaRPr lang="fr-FR" sz="1500" smtClean="0">
              <a:solidFill>
                <a:srgbClr val="4D4D4D"/>
              </a:solidFill>
              <a:latin typeface="Verdana" pitchFamily="34" charset="0"/>
            </a:endParaRPr>
          </a:p>
          <a:p>
            <a:pPr marL="342900" indent="-342900"/>
            <a:endParaRPr lang="fr-FR" sz="1500" smtClean="0">
              <a:solidFill>
                <a:srgbClr val="4D4D4D"/>
              </a:solidFill>
              <a:latin typeface="Verdana" pitchFamily="34" charset="0"/>
            </a:endParaRPr>
          </a:p>
          <a:p>
            <a:pPr marL="342900" indent="-342900">
              <a:buFont typeface="Arial" pitchFamily="34" charset="0"/>
              <a:buChar char="•"/>
            </a:pPr>
            <a:r>
              <a:rPr lang="fr-FR" sz="2000" smtClean="0">
                <a:solidFill>
                  <a:schemeClr val="tx1">
                    <a:lumMod val="75000"/>
                    <a:lumOff val="25000"/>
                  </a:schemeClr>
                </a:solidFill>
                <a:latin typeface="Verdana" pitchFamily="34" charset="0"/>
              </a:rPr>
              <a:t>Karaiskakio Foundation website</a:t>
            </a:r>
          </a:p>
          <a:p>
            <a:pPr marL="342900" indent="-342900">
              <a:buFont typeface="Arial" pitchFamily="34" charset="0"/>
              <a:buChar char="•"/>
            </a:pPr>
            <a:endParaRPr lang="fr-FR" sz="2000" smtClean="0">
              <a:solidFill>
                <a:schemeClr val="tx1">
                  <a:lumMod val="75000"/>
                  <a:lumOff val="25000"/>
                </a:schemeClr>
              </a:solidFill>
              <a:latin typeface="Verdana" pitchFamily="34" charset="0"/>
            </a:endParaRPr>
          </a:p>
          <a:p>
            <a:pPr marL="342900" indent="-342900"/>
            <a:r>
              <a:rPr lang="fr-FR" sz="2000" smtClean="0">
                <a:solidFill>
                  <a:schemeClr val="tx1">
                    <a:lumMod val="75000"/>
                    <a:lumOff val="25000"/>
                  </a:schemeClr>
                </a:solidFill>
                <a:latin typeface="Verdana" pitchFamily="34" charset="0"/>
                <a:hlinkClick r:id="rId5"/>
              </a:rPr>
              <a:t>http://karaiskakio.org.cy</a:t>
            </a:r>
            <a:endParaRPr lang="fr-FR" sz="2000" smtClean="0">
              <a:solidFill>
                <a:schemeClr val="tx1">
                  <a:lumMod val="75000"/>
                  <a:lumOff val="25000"/>
                </a:schemeClr>
              </a:solidFill>
              <a:latin typeface="Verdana" pitchFamily="34" charset="0"/>
            </a:endParaRPr>
          </a:p>
          <a:p>
            <a:pPr marL="342900" indent="-342900"/>
            <a:endParaRPr lang="fr-FR" sz="2000" smtClean="0">
              <a:solidFill>
                <a:schemeClr val="tx1">
                  <a:lumMod val="75000"/>
                  <a:lumOff val="25000"/>
                </a:schemeClr>
              </a:solidFill>
              <a:latin typeface="Verdana" pitchFamily="34" charset="0"/>
            </a:endParaRPr>
          </a:p>
          <a:p>
            <a:pPr marL="342900" indent="-342900">
              <a:buFont typeface="Arial" pitchFamily="34" charset="0"/>
              <a:buChar char="•"/>
            </a:pPr>
            <a:r>
              <a:rPr lang="fr-FR" sz="2000" smtClean="0">
                <a:solidFill>
                  <a:schemeClr val="tx1">
                    <a:lumMod val="75000"/>
                    <a:lumOff val="25000"/>
                  </a:schemeClr>
                </a:solidFill>
                <a:latin typeface="Verdana" pitchFamily="34" charset="0"/>
              </a:rPr>
              <a:t>Cyprus Institute of Neurology and Genetics website</a:t>
            </a:r>
          </a:p>
          <a:p>
            <a:pPr marL="342900" indent="-342900">
              <a:buFont typeface="Arial" pitchFamily="34" charset="0"/>
              <a:buChar char="•"/>
            </a:pPr>
            <a:endParaRPr lang="fr-FR" sz="2000" smtClean="0">
              <a:solidFill>
                <a:schemeClr val="tx1">
                  <a:lumMod val="75000"/>
                  <a:lumOff val="25000"/>
                </a:schemeClr>
              </a:solidFill>
              <a:latin typeface="Verdana" pitchFamily="34" charset="0"/>
            </a:endParaRPr>
          </a:p>
          <a:p>
            <a:pPr marL="342900" indent="-342900"/>
            <a:r>
              <a:rPr lang="fr-FR" sz="2000" smtClean="0">
                <a:solidFill>
                  <a:schemeClr val="tx1">
                    <a:lumMod val="75000"/>
                    <a:lumOff val="25000"/>
                  </a:schemeClr>
                </a:solidFill>
                <a:latin typeface="Verdana" pitchFamily="34" charset="0"/>
                <a:hlinkClick r:id="rId6"/>
              </a:rPr>
              <a:t>http://www.cing.ac.cy</a:t>
            </a:r>
            <a:endParaRPr lang="fr-FR" sz="2000" smtClean="0">
              <a:solidFill>
                <a:schemeClr val="tx1">
                  <a:lumMod val="75000"/>
                  <a:lumOff val="25000"/>
                </a:schemeClr>
              </a:solidFill>
              <a:latin typeface="Verdana" pitchFamily="34" charset="0"/>
            </a:endParaRPr>
          </a:p>
          <a:p>
            <a:pPr marL="342900" indent="-342900"/>
            <a:endParaRPr lang="fr-FR" sz="1500" smtClean="0">
              <a:solidFill>
                <a:srgbClr val="4D4D4D"/>
              </a:solidFill>
              <a:latin typeface="Verdana" pitchFamily="34" charset="0"/>
            </a:endParaRPr>
          </a:p>
          <a:p>
            <a:pPr marL="342900" indent="-342900"/>
            <a:endParaRPr lang="fr-FR" sz="1500" smtClean="0">
              <a:solidFill>
                <a:srgbClr val="4D4D4D"/>
              </a:solidFill>
              <a:latin typeface="Verdana" pitchFamily="34" charset="0"/>
            </a:endParaRPr>
          </a:p>
          <a:p>
            <a:pPr marL="342900" indent="-342900"/>
            <a:endParaRPr lang="fr-FR" sz="1500">
              <a:solidFill>
                <a:srgbClr val="4D4D4D"/>
              </a:solidFill>
              <a:latin typeface="Verdana" pitchFamily="34" charset="0"/>
            </a:endParaRPr>
          </a:p>
        </p:txBody>
      </p:sp>
      <p:sp>
        <p:nvSpPr>
          <p:cNvPr id="3" name="ZoneTexte 8"/>
          <p:cNvSpPr txBox="1">
            <a:spLocks noChangeArrowheads="1"/>
          </p:cNvSpPr>
          <p:nvPr>
            <p:custDataLst>
              <p:tags r:id="rId7"/>
            </p:custDataLst>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cs-CZ" sz="2400" b="1" smtClean="0">
                <a:latin typeface="Verdana" pitchFamily="34" charset="0"/>
                <a:ea typeface="Verdana" panose="020b0604030504040204" pitchFamily="34" charset="0"/>
                <a:cs typeface="Verdana" panose="020b0604030504040204" pitchFamily="34" charset="0"/>
              </a:rPr>
              <a:t>More information</a:t>
            </a:r>
            <a:endParaRPr lang="en-US" sz="2400"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3051101235"/>
      </p:ext>
    </p:extLst>
  </p:cSld>
  <p:clrMapOvr>
    <a:masterClrMapping/>
  </p:clrMapOvr>
  <p:transition/>
  <p:timing/>
</p:sld>
</file>

<file path=ppt/tags/tag1.xml><?xml version="1.0" encoding="utf-8"?>
<p:tagLst xmlns:p="http://schemas.openxmlformats.org/presentationml/2006/main">
  <p:tag name="AS_UNIQUEID" val="1"/>
</p:tagLst>
</file>

<file path=ppt/tags/tag2.xml><?xml version="1.0" encoding="utf-8"?>
<p:tagLst xmlns:p="http://schemas.openxmlformats.org/presentationml/2006/main">
  <p:tag name="AS_UNIQUEID" val="2"/>
</p:tagLst>
</file>

<file path=ppt/tags/tag3.xml><?xml version="1.0" encoding="utf-8"?>
<p:tagLst xmlns:p="http://schemas.openxmlformats.org/presentationml/2006/main">
  <p:tag name="AS_UNIQUEID" val="3"/>
</p:tagLst>
</file>

<file path=ppt/tags/tag4.xml><?xml version="1.0" encoding="utf-8"?>
<p:tagLst xmlns:p="http://schemas.openxmlformats.org/presentationml/2006/main">
  <p:tag name="AS_UNIQUEID" val="0"/>
</p:tagLst>
</file>

<file path=ppt/tags/tag5.xml><?xml version="1.0" encoding="utf-8"?>
<p:tagLst xmlns:p="http://schemas.openxmlformats.org/presentationml/2006/main">
  <p:tag name="AS_UNIQUEID" val="4"/>
</p:tagLst>
</file>

<file path=ppt/tags/tag6.xml><?xml version="1.0" encoding="utf-8"?>
<p:tagLst xmlns:p="http://schemas.openxmlformats.org/presentationml/2006/main">
  <p:tag name="AS_UNIQUEID" val="5"/>
</p:tagLst>
</file>

<file path=ppt/tags/tag7.xml><?xml version="1.0" encoding="utf-8"?>
<p:tagLst xmlns:p="http://schemas.openxmlformats.org/presentationml/2006/main">
  <p:tag name="AS_UNIQUEID" val="6"/>
</p:tagLst>
</file>

<file path=ppt/tags/tag8.xml><?xml version="1.0" encoding="utf-8"?>
<p:tagLst xmlns:p="http://schemas.openxmlformats.org/presentationml/2006/main">
  <p:tag name="AS_UNIQUEID" val="7"/>
</p:tagLst>
</file>

<file path=ppt/tags/tag9.xml><?xml version="1.0" encoding="utf-8"?>
<p:tagLst xmlns:p="http://schemas.openxmlformats.org/presentationml/2006/main">
  <p:tag name="AS_UNIQUEID" val="8"/>
</p:tagLst>
</file>

<file path=ppt/tags/tag10.xml><?xml version="1.0" encoding="utf-8"?>
<p:tagLst xmlns:p="http://schemas.openxmlformats.org/presentationml/2006/main">
  <p:tag name="AS_UNIQUEID" val="9"/>
</p:tagLst>
</file>

<file path=ppt/tags/tag11.xml><?xml version="1.0" encoding="utf-8"?>
<p:tagLst xmlns:p="http://schemas.openxmlformats.org/presentationml/2006/main">
  <p:tag name="AS_UNIQUEID" val="10"/>
</p:tagLst>
</file>

<file path=ppt/tags/tag12.xml><?xml version="1.0" encoding="utf-8"?>
<p:tagLst xmlns:p="http://schemas.openxmlformats.org/presentationml/2006/main">
  <p:tag name="AS_NET" val="4.0.30319.1026"/>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Override1.xml><?xml version="1.0" encoding="utf-8"?>
<a:themeOverride xmlns:r="http://schemas.openxmlformats.org/officeDocument/2006/relationships"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2015-12-17T17:26:21.922</cp:lastPrinted>
  <dcterms:created xsi:type="dcterms:W3CDTF">2015-12-17T17:26:21Z</dcterms:created>
  <dcterms:modified xsi:type="dcterms:W3CDTF">2015-12-17T17:26:21Z</dcterms:modified>
</cp:coreProperties>
</file>