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95" r:id="rId4"/>
    <p:sldId id="286" r:id="rId5"/>
    <p:sldId id="275" r:id="rId6"/>
    <p:sldId id="288" r:id="rId7"/>
    <p:sldId id="294" r:id="rId8"/>
    <p:sldId id="266" r:id="rId9"/>
    <p:sldId id="283" r:id="rId10"/>
    <p:sldId id="291" r:id="rId11"/>
    <p:sldId id="292" r:id="rId12"/>
    <p:sldId id="293" r:id="rId13"/>
    <p:sldId id="290" r:id="rId14"/>
  </p:sldIdLst>
  <p:sldSz cx="24380825" cy="13714412"/>
  <p:notesSz cx="6858000" cy="9144000"/>
  <p:custDataLst>
    <p:tags r:id="rId15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dk1">
              <a:tint val="20000"/>
            </a:schemeClr>
          </a:solidFill>
        </a:fill>
      </a:tcStyle>
    </a:band1H>
    <a:band1V>
      <a:tcStyle>
        <a:fill>
          <a:solidFill>
            <a:schemeClr val="dk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dk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1">
              <a:tint val="20000"/>
            </a:schemeClr>
          </a:solidFill>
        </a:fill>
      </a:tcStyle>
    </a:band1H>
    <a:band1V>
      <a:tcStyle>
        <a:fill>
          <a:solidFill>
            <a:schemeClr val="accent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4057" autoAdjust="0"/>
  </p:normalViewPr>
  <p:slideViewPr>
    <p:cSldViewPr snapToGrid="0">
      <p:cViewPr varScale="1">
        <p:scale>
          <a:sx n="41" d="100"/>
          <a:sy n="41" d="100"/>
        </p:scale>
        <p:origin x="494" y="3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0D724D1-1215-441F-9C21-0A31BD95A51B}" type="doc">
      <dgm:prSet loTypeId="urn:microsoft.com/office/officeart/2005/8/layout/hProcess11" loCatId="process" qsTypeId="urn:microsoft.com/office/officeart/2005/8/quickstyle/3d4" qsCatId="3D" csTypeId="urn:microsoft.com/office/officeart/2005/8/colors/accent1_5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12F856AB-812A-4A8D-B0B2-FA7D2EEC3042}" type="parTrans" cxnId="{8D200EE0-F1F1-46A7-BB94-0EB5618E622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EDED858-57CB-4388-844D-E1D04A33BCF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b="1" noProof="0"/>
            <a:t>Bilater</a:t>
          </a:r>
          <a:r>
            <a:rPr lang="cs-CZ" b="1" noProof="0"/>
            <a:t>ální setkání</a:t>
          </a:r>
          <a:r>
            <a:rPr lang="en-US" b="1" noProof="0"/>
            <a:t> </a:t>
          </a:r>
          <a:endParaRPr lang="cs-CZ" b="1" noProof="0"/>
        </a:p>
        <a:p>
          <a:r>
            <a:rPr lang="cs-CZ" b="0" noProof="0"/>
            <a:t>Červenec – Září 2019</a:t>
          </a:r>
          <a:endParaRPr lang="en-US" b="0" noProof="0"/>
        </a:p>
      </dgm:t>
    </dgm:pt>
    <dgm:pt modelId="{E69916AA-0480-49A9-B8AA-B6A0322DAC26}" type="sibTrans" cxnId="{8D200EE0-F1F1-46A7-BB94-0EB5618E622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71F6ED-2BC8-4F14-B986-1481AFB9012D}" type="parTrans" cxnId="{262E4206-5F8C-4DAE-B48F-7E6B472BBD5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638E58-EDAB-4089-B68E-B319256077D7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Otevřená výzva</a:t>
          </a:r>
        </a:p>
        <a:p>
          <a:r>
            <a:rPr lang="cs-CZ" b="0" noProof="0"/>
            <a:t>Červenec 2019</a:t>
          </a:r>
          <a:endParaRPr lang="en-US" b="0" noProof="0"/>
        </a:p>
      </dgm:t>
    </dgm:pt>
    <dgm:pt modelId="{ECB0DC6D-5638-43C2-8299-5BBB5D7EDA30}" type="sibTrans" cxnId="{262E4206-5F8C-4DAE-B48F-7E6B472BBD5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6C55F0-1ABF-4CD5-9200-9F4A307F7638}" type="parTrans" cxnId="{D4B9077E-CB89-440C-8D46-754F434503C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524559E-2A42-40C2-83EB-B034D8E4EE2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Podávání žádostí</a:t>
          </a:r>
        </a:p>
        <a:p>
          <a:r>
            <a:rPr lang="cs-CZ" b="0" noProof="0"/>
            <a:t>Září</a:t>
          </a:r>
          <a:r>
            <a:rPr lang="en-US" b="0" noProof="0"/>
            <a:t> – </a:t>
          </a:r>
          <a:r>
            <a:rPr lang="cs-CZ" b="0" noProof="0"/>
            <a:t>Listopad</a:t>
          </a:r>
          <a:r>
            <a:rPr lang="en-US" b="0" noProof="0"/>
            <a:t> </a:t>
          </a:r>
          <a:r>
            <a:rPr lang="cs-CZ" b="0" noProof="0"/>
            <a:t>2019</a:t>
          </a:r>
          <a:endParaRPr lang="en-US" b="0" noProof="0"/>
        </a:p>
      </dgm:t>
    </dgm:pt>
    <dgm:pt modelId="{B3202553-4F9D-4BCB-9EB3-660B8CF05FDF}" type="sibTrans" cxnId="{D4B9077E-CB89-440C-8D46-754F434503C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F0C0A58-82A6-4810-8AFF-BFB1A512B208}" type="parTrans" cxnId="{90870455-1CB5-4A0C-A950-5850EA99BB0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4379C59-A22C-4ECE-A298-E6BBAB07F72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noProof="0"/>
            <a:t>Hodnocení a výběr proj.</a:t>
          </a:r>
          <a:endParaRPr lang="en-US" noProof="0"/>
        </a:p>
      </dgm:t>
    </dgm:pt>
    <dgm:pt modelId="{49FC1DE6-A1D2-4AC8-A880-09EB26AB0E29}" type="sibTrans" cxnId="{90870455-1CB5-4A0C-A950-5850EA99BB0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C6A21DF-7493-4C33-A424-79B98FB31671}" type="parTrans" cxnId="{E4A264A4-A4C2-487D-963B-742632F7DF3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DB78C5-C45B-4F95-998C-5F3801751FF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Realizace projektů</a:t>
          </a:r>
        </a:p>
        <a:p>
          <a:r>
            <a:rPr lang="cs-CZ" noProof="0"/>
            <a:t>Duben 2020</a:t>
          </a:r>
          <a:endParaRPr lang="en-US" noProof="0"/>
        </a:p>
      </dgm:t>
    </dgm:pt>
    <dgm:pt modelId="{81BC5FFB-C1F9-4ACB-8A02-CE0273A42883}" type="sibTrans" cxnId="{E4A264A4-A4C2-487D-963B-742632F7DF3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D356A97-CB50-4F35-A097-C78A84DBEF5C}" type="pres">
      <dgm:prSet presAssocID="{70D724D1-1215-441F-9C21-0A31BD95A51B}" presName="Name0">
        <dgm:presLayoutVars>
          <dgm:dir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4626B0F9-B37C-491B-8B82-1D2FBA5EEBB0}" type="pres">
      <dgm:prSet presAssocID="{70D724D1-1215-441F-9C21-0A31BD95A51B}" presName="arrow" presStyleLbl="bgShp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CE6EBFEC-FE1C-4A6E-9853-272336AFDF43}" type="pres">
      <dgm:prSet presAssocID="{70D724D1-1215-441F-9C21-0A31BD95A51B}" presName="points"/>
      <dgm:spPr/>
      <dgm:t>
        <a:bodyPr/>
        <a:lstStyle>
          <a:defPPr>
            <a:defRPr kern="1200" smtId="4294967295"/>
          </a:defPPr>
        </a:lstStyle>
        <a:p/>
      </dgm:t>
    </dgm:pt>
    <dgm:pt modelId="{13F2BB8D-CE95-4A70-A4ED-1B38F51972DA}" type="pres">
      <dgm:prSet presAssocID="{CEDED858-57CB-4388-844D-E1D04A33BCF6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70E20107-9408-46CA-A153-EE1F28DD04B3}" type="pres">
      <dgm:prSet presAssocID="{CEDED858-57CB-4388-844D-E1D04A33BCF6}" presName="textA" presStyleLbl="revTx" presStyleCnt="5" custScaleX="14616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936FDE1D-F9F7-4CB6-8306-46AC994AC9E9}" type="pres">
      <dgm:prSet presAssocID="{CEDED858-57CB-4388-844D-E1D04A33BCF6}" presName="circleA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571A3FB-5526-4CEA-BAAB-6DB7F103100C}" type="pres">
      <dgm:prSet presAssocID="{CEDED858-57CB-4388-844D-E1D04A33BCF6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E5C2DAD9-ECC8-42E6-97E5-F55791026A3B}" type="pres">
      <dgm:prSet presAssocID="{E69916AA-0480-49A9-B8AA-B6A0322DAC26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B85A2931-9DB0-4786-BA16-D4BFBFCD449A}" type="pres">
      <dgm:prSet presAssocID="{FA638E58-EDAB-4089-B68E-B319256077D7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399D1C6-A9A9-48E6-91A2-B0C9175CFC5C}" type="pres">
      <dgm:prSet presAssocID="{FA638E58-EDAB-4089-B68E-B319256077D7}" presName="textB" presStyleLbl="revTx" presStyleIdx="1" presStyleCnt="5" custScaleX="18465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C98F964B-5532-42C9-99DE-5B1683F4933D}" type="pres">
      <dgm:prSet presAssocID="{FA638E58-EDAB-4089-B68E-B319256077D7}" presName="circleB" presStyleLbl="node1" presStyleIdx="1" presStyleCnt="5" custLinFactNeighborY="5563"/>
      <dgm:spPr/>
      <dgm:t>
        <a:bodyPr/>
        <a:lstStyle>
          <a:defPPr>
            <a:defRPr kern="1200" smtId="4294967295"/>
          </a:defPPr>
        </a:lstStyle>
        <a:p/>
      </dgm:t>
    </dgm:pt>
    <dgm:pt modelId="{7A69296A-683E-4662-A668-B8563DE567D8}" type="pres">
      <dgm:prSet presAssocID="{FA638E58-EDAB-4089-B68E-B319256077D7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621EF3E4-44B6-4607-A4AD-87E39A39C777}" type="pres">
      <dgm:prSet presAssocID="{ECB0DC6D-5638-43C2-8299-5BBB5D7EDA30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4B7D7AB3-E180-40F2-BA10-BB9E80D9349F}" type="pres">
      <dgm:prSet presAssocID="{9524559E-2A42-40C2-83EB-B034D8E4EE23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692D9FD2-3C69-4E15-A933-BC69A22CCA40}" type="pres">
      <dgm:prSet presAssocID="{9524559E-2A42-40C2-83EB-B034D8E4EE23}" presName="textA" presStyleLbl="revTx" presStyleIdx="2" presStyleCnt="5" custScaleX="188732" custLinFactNeighborX="-1385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3A65B7B0-DEFD-4261-A725-1EFCB27C1FB9}" type="pres">
      <dgm:prSet presAssocID="{9524559E-2A42-40C2-83EB-B034D8E4EE23}" presName="circleA" presStyleLbl="node1" presStyleIdx="2" presStyleCnt="5" custLinFactX="-1228" custLinFactNeighborX="-100000" custLinFactNeighborY="10154"/>
      <dgm:spPr/>
      <dgm:t>
        <a:bodyPr/>
        <a:lstStyle>
          <a:defPPr>
            <a:defRPr kern="1200" smtId="4294967295"/>
          </a:defPPr>
        </a:lstStyle>
        <a:p/>
      </dgm:t>
    </dgm:pt>
    <dgm:pt modelId="{93A354E4-7586-4982-BD28-A19E8562BDB2}" type="pres">
      <dgm:prSet presAssocID="{9524559E-2A42-40C2-83EB-B034D8E4EE23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19FD33EC-6751-4389-91B2-0AA267E1FE1E}" type="pres">
      <dgm:prSet presAssocID="{B3202553-4F9D-4BCB-9EB3-660B8CF05FDF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0C6E4F1A-B371-4EBA-8983-38760F0773D4}" type="pres">
      <dgm:prSet presAssocID="{F4379C59-A22C-4ECE-A298-E6BBAB07F725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EA27F95-3447-481D-A0A8-FED307668D0E}" type="pres">
      <dgm:prSet presAssocID="{F4379C59-A22C-4ECE-A298-E6BBAB07F725}" presName="textB" presStyleLbl="revTx" presStyleIdx="3" presStyleCnt="5" custLinFactNeighborX="-54011" custLinFactNeighborY="139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C76B3D55-598F-4FD1-B7BB-8915C049961A}" type="pres">
      <dgm:prSet presAssocID="{F4379C59-A22C-4ECE-A298-E6BBAB07F725}" presName="circleB" presStyleLbl="node1" presStyleIdx="3" presStyleCnt="5" custLinFactX="-149323" custLinFactNeighborX="-200000" custLinFactNeighborY="8211"/>
      <dgm:spPr/>
      <dgm:t>
        <a:bodyPr/>
        <a:lstStyle>
          <a:defPPr>
            <a:defRPr kern="1200" smtId="4294967295"/>
          </a:defPPr>
        </a:lstStyle>
        <a:p/>
      </dgm:t>
    </dgm:pt>
    <dgm:pt modelId="{C864E62E-C24E-4418-B90E-7B101F26C9D5}" type="pres">
      <dgm:prSet presAssocID="{F4379C59-A22C-4ECE-A298-E6BBAB07F725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8A20F313-7A1D-4569-B49F-D94578E9BB68}" type="pres">
      <dgm:prSet presAssocID="{49FC1DE6-A1D2-4AC8-A880-09EB26AB0E29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C8736199-32AD-4A59-A673-BC2D869D5DBC}" type="pres">
      <dgm:prSet presAssocID="{2FDB78C5-C45B-4F95-998C-5F3801751FFE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01E6846A-C9C6-4510-A0BC-AD0D06C2F367}" type="pres">
      <dgm:prSet presAssocID="{2FDB78C5-C45B-4F95-998C-5F3801751FFE}" presName="textA" presStyleLbl="revTx" presStyleIdx="4" presStyleCnt="5" custScaleX="1641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E74F33F3-0F7F-4283-9323-5266B913EC95}" type="pres">
      <dgm:prSet presAssocID="{2FDB78C5-C45B-4F95-998C-5F3801751FFE}" presName="circleA" presStyleLbl="node1" presStyleIdx="4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2736E3A-93CA-4C27-9194-D583035CB1B5}" type="pres">
      <dgm:prSet presAssocID="{2FDB78C5-C45B-4F95-998C-5F3801751FFE}" presName="spaceA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8D200EE0-F1F1-46A7-BB94-0EB5618E6227}" srcId="{70D724D1-1215-441F-9C21-0A31BD95A51B}" destId="{CEDED858-57CB-4388-844D-E1D04A33BCF6}" srcOrd="0" destOrd="0" parTransId="{12F856AB-812A-4A8D-B0B2-FA7D2EEC3042}" sibTransId="{E69916AA-0480-49A9-B8AA-B6A0322DAC26}"/>
    <dgm:cxn modelId="{262E4206-5F8C-4DAE-B48F-7E6B472BBD53}" srcId="{70D724D1-1215-441F-9C21-0A31BD95A51B}" destId="{FA638E58-EDAB-4089-B68E-B319256077D7}" srcOrd="1" destOrd="0" parTransId="{4471F6ED-2BC8-4F14-B986-1481AFB9012D}" sibTransId="{ECB0DC6D-5638-43C2-8299-5BBB5D7EDA30}"/>
    <dgm:cxn modelId="{D4B9077E-CB89-440C-8D46-754F434503C6}" srcId="{70D724D1-1215-441F-9C21-0A31BD95A51B}" destId="{9524559E-2A42-40C2-83EB-B034D8E4EE23}" srcOrd="2" destOrd="0" parTransId="{B96C55F0-1ABF-4CD5-9200-9F4A307F7638}" sibTransId="{B3202553-4F9D-4BCB-9EB3-660B8CF05FDF}"/>
    <dgm:cxn modelId="{90870455-1CB5-4A0C-A950-5850EA99BB09}" srcId="{70D724D1-1215-441F-9C21-0A31BD95A51B}" destId="{F4379C59-A22C-4ECE-A298-E6BBAB07F725}" srcOrd="3" destOrd="0" parTransId="{4F0C0A58-82A6-4810-8AFF-BFB1A512B208}" sibTransId="{49FC1DE6-A1D2-4AC8-A880-09EB26AB0E29}"/>
    <dgm:cxn modelId="{E4A264A4-A4C2-487D-963B-742632F7DF31}" srcId="{70D724D1-1215-441F-9C21-0A31BD95A51B}" destId="{2FDB78C5-C45B-4F95-998C-5F3801751FFE}" srcOrd="4" destOrd="0" parTransId="{DC6A21DF-7493-4C33-A424-79B98FB31671}" sibTransId="{81BC5FFB-C1F9-4ACB-8A02-CE0273A42883}"/>
    <dgm:cxn modelId="{708F7602-E7A3-4CCC-8F66-253345C0EDB6}" type="presOf" srcId="{70D724D1-1215-441F-9C21-0A31BD95A51B}" destId="{6D356A97-CB50-4F35-A097-C78A84DBEF5C}" srcOrd="0" destOrd="0" presId="urn:microsoft.com/office/officeart/2005/8/layout/hProcess11"/>
    <dgm:cxn modelId="{BEFA7035-F10E-4A4A-9EC8-E752EE4D60E2}" type="presParOf" srcId="{6D356A97-CB50-4F35-A097-C78A84DBEF5C}" destId="{4626B0F9-B37C-491B-8B82-1D2FBA5EEBB0}" srcOrd="0" destOrd="0" presId="urn:microsoft.com/office/officeart/2005/8/layout/hProcess11"/>
    <dgm:cxn modelId="{FF6FF595-6735-447E-B920-77379DB779B7}" type="presParOf" srcId="{6D356A97-CB50-4F35-A097-C78A84DBEF5C}" destId="{CE6EBFEC-FE1C-4A6E-9853-272336AFDF43}" srcOrd="1" destOrd="0" presId="urn:microsoft.com/office/officeart/2005/8/layout/hProcess11"/>
    <dgm:cxn modelId="{C5483B23-3BA0-45C0-B477-201392A9F56B}" type="presParOf" srcId="{CE6EBFEC-FE1C-4A6E-9853-272336AFDF43}" destId="{13F2BB8D-CE95-4A70-A4ED-1B38F51972DA}" srcOrd="0" destOrd="0" presId="urn:microsoft.com/office/officeart/2005/8/layout/hProcess11"/>
    <dgm:cxn modelId="{BA1C3E3A-3BC1-4B9E-A7AD-C917D95DEBF3}" type="presParOf" srcId="{13F2BB8D-CE95-4A70-A4ED-1B38F51972DA}" destId="{70E20107-9408-46CA-A153-EE1F28DD04B3}" srcOrd="0" destOrd="0" presId="urn:microsoft.com/office/officeart/2005/8/layout/hProcess11"/>
    <dgm:cxn modelId="{46C54AE9-5BA6-4999-BE8D-D0E4ECD60A14}" type="presOf" srcId="{CEDED858-57CB-4388-844D-E1D04A33BCF6}" destId="{70E20107-9408-46CA-A153-EE1F28DD04B3}" srcOrd="0" destOrd="0" presId="urn:microsoft.com/office/officeart/2005/8/layout/hProcess11"/>
    <dgm:cxn modelId="{D5837F1A-FF4B-4BC3-A2F7-4F3B2857968E}" type="presParOf" srcId="{13F2BB8D-CE95-4A70-A4ED-1B38F51972DA}" destId="{936FDE1D-F9F7-4CB6-8306-46AC994AC9E9}" srcOrd="1" destOrd="0" presId="urn:microsoft.com/office/officeart/2005/8/layout/hProcess11"/>
    <dgm:cxn modelId="{E41FA0D0-C243-46CE-9618-C900B11D11E8}" type="presParOf" srcId="{13F2BB8D-CE95-4A70-A4ED-1B38F51972DA}" destId="{4571A3FB-5526-4CEA-BAAB-6DB7F103100C}" srcOrd="2" destOrd="0" presId="urn:microsoft.com/office/officeart/2005/8/layout/hProcess11"/>
    <dgm:cxn modelId="{27EC0150-78FE-43B5-9C0C-0032B43BFAF6}" type="presParOf" srcId="{CE6EBFEC-FE1C-4A6E-9853-272336AFDF43}" destId="{E5C2DAD9-ECC8-42E6-97E5-F55791026A3B}" srcOrd="1" destOrd="0" presId="urn:microsoft.com/office/officeart/2005/8/layout/hProcess11"/>
    <dgm:cxn modelId="{7225A530-9F0D-4B17-9E07-40AB087C2C80}" type="presParOf" srcId="{CE6EBFEC-FE1C-4A6E-9853-272336AFDF43}" destId="{B85A2931-9DB0-4786-BA16-D4BFBFCD449A}" srcOrd="2" destOrd="0" presId="urn:microsoft.com/office/officeart/2005/8/layout/hProcess11"/>
    <dgm:cxn modelId="{1862DA3B-885C-4F55-8793-26031FA402B5}" type="presParOf" srcId="{B85A2931-9DB0-4786-BA16-D4BFBFCD449A}" destId="{1399D1C6-A9A9-48E6-91A2-B0C9175CFC5C}" srcOrd="0" destOrd="0" presId="urn:microsoft.com/office/officeart/2005/8/layout/hProcess11"/>
    <dgm:cxn modelId="{7B8C0DFE-C29B-41F0-86A8-9738A81D10D7}" type="presOf" srcId="{FA638E58-EDAB-4089-B68E-B319256077D7}" destId="{1399D1C6-A9A9-48E6-91A2-B0C9175CFC5C}" srcOrd="0" destOrd="0" presId="urn:microsoft.com/office/officeart/2005/8/layout/hProcess11"/>
    <dgm:cxn modelId="{433FB9AC-AC4E-4235-9BF8-BE8B9FE91685}" type="presParOf" srcId="{B85A2931-9DB0-4786-BA16-D4BFBFCD449A}" destId="{C98F964B-5532-42C9-99DE-5B1683F4933D}" srcOrd="1" destOrd="0" presId="urn:microsoft.com/office/officeart/2005/8/layout/hProcess11"/>
    <dgm:cxn modelId="{8E9728A8-BC26-4C73-9B84-BC347C369FBE}" type="presParOf" srcId="{B85A2931-9DB0-4786-BA16-D4BFBFCD449A}" destId="{7A69296A-683E-4662-A668-B8563DE567D8}" srcOrd="2" destOrd="0" presId="urn:microsoft.com/office/officeart/2005/8/layout/hProcess11"/>
    <dgm:cxn modelId="{FDFE0155-8958-4EE3-8DD3-A7283A73F99C}" type="presParOf" srcId="{CE6EBFEC-FE1C-4A6E-9853-272336AFDF43}" destId="{621EF3E4-44B6-4607-A4AD-87E39A39C777}" srcOrd="3" destOrd="0" presId="urn:microsoft.com/office/officeart/2005/8/layout/hProcess11"/>
    <dgm:cxn modelId="{4AEB0603-0D86-4C67-A4B4-FAD98EF2D70E}" type="presParOf" srcId="{CE6EBFEC-FE1C-4A6E-9853-272336AFDF43}" destId="{4B7D7AB3-E180-40F2-BA10-BB9E80D9349F}" srcOrd="4" destOrd="0" presId="urn:microsoft.com/office/officeart/2005/8/layout/hProcess11"/>
    <dgm:cxn modelId="{1A844476-18F4-4307-88C1-438A30AD5597}" type="presParOf" srcId="{4B7D7AB3-E180-40F2-BA10-BB9E80D9349F}" destId="{692D9FD2-3C69-4E15-A933-BC69A22CCA40}" srcOrd="0" destOrd="0" presId="urn:microsoft.com/office/officeart/2005/8/layout/hProcess11"/>
    <dgm:cxn modelId="{0A1367EE-5309-41D0-8965-C6CC494136B0}" type="presOf" srcId="{9524559E-2A42-40C2-83EB-B034D8E4EE23}" destId="{692D9FD2-3C69-4E15-A933-BC69A22CCA40}" srcOrd="0" destOrd="0" presId="urn:microsoft.com/office/officeart/2005/8/layout/hProcess11"/>
    <dgm:cxn modelId="{749E5353-F9BC-4D9F-9A56-AEF53E11B227}" type="presParOf" srcId="{4B7D7AB3-E180-40F2-BA10-BB9E80D9349F}" destId="{3A65B7B0-DEFD-4261-A725-1EFCB27C1FB9}" srcOrd="1" destOrd="0" presId="urn:microsoft.com/office/officeart/2005/8/layout/hProcess11"/>
    <dgm:cxn modelId="{7884AE36-6971-43DF-9A17-A35EB2554C0D}" type="presParOf" srcId="{4B7D7AB3-E180-40F2-BA10-BB9E80D9349F}" destId="{93A354E4-7586-4982-BD28-A19E8562BDB2}" srcOrd="2" destOrd="0" presId="urn:microsoft.com/office/officeart/2005/8/layout/hProcess11"/>
    <dgm:cxn modelId="{688DA7F5-6836-414F-ABBD-4CE134D03F48}" type="presParOf" srcId="{CE6EBFEC-FE1C-4A6E-9853-272336AFDF43}" destId="{19FD33EC-6751-4389-91B2-0AA267E1FE1E}" srcOrd="5" destOrd="0" presId="urn:microsoft.com/office/officeart/2005/8/layout/hProcess11"/>
    <dgm:cxn modelId="{23FECC5F-990D-42DA-A8FC-B78C1501586E}" type="presParOf" srcId="{CE6EBFEC-FE1C-4A6E-9853-272336AFDF43}" destId="{0C6E4F1A-B371-4EBA-8983-38760F0773D4}" srcOrd="6" destOrd="0" presId="urn:microsoft.com/office/officeart/2005/8/layout/hProcess11"/>
    <dgm:cxn modelId="{1EBB280C-C2F7-49EF-8EC0-2B8AEBC82AE8}" type="presParOf" srcId="{0C6E4F1A-B371-4EBA-8983-38760F0773D4}" destId="{1EA27F95-3447-481D-A0A8-FED307668D0E}" srcOrd="0" destOrd="0" presId="urn:microsoft.com/office/officeart/2005/8/layout/hProcess11"/>
    <dgm:cxn modelId="{72507434-5EBD-4F8B-A0DE-8275E9589BEE}" type="presOf" srcId="{F4379C59-A22C-4ECE-A298-E6BBAB07F725}" destId="{1EA27F95-3447-481D-A0A8-FED307668D0E}" srcOrd="0" destOrd="0" presId="urn:microsoft.com/office/officeart/2005/8/layout/hProcess11"/>
    <dgm:cxn modelId="{5E91030A-E78E-4FD7-8C2F-411E3CD8E4BE}" type="presParOf" srcId="{0C6E4F1A-B371-4EBA-8983-38760F0773D4}" destId="{C76B3D55-598F-4FD1-B7BB-8915C049961A}" srcOrd="1" destOrd="0" presId="urn:microsoft.com/office/officeart/2005/8/layout/hProcess11"/>
    <dgm:cxn modelId="{F73E5EC5-B88C-4FB7-956D-E2D936F03EF3}" type="presParOf" srcId="{0C6E4F1A-B371-4EBA-8983-38760F0773D4}" destId="{C864E62E-C24E-4418-B90E-7B101F26C9D5}" srcOrd="2" destOrd="0" presId="urn:microsoft.com/office/officeart/2005/8/layout/hProcess11"/>
    <dgm:cxn modelId="{85A7E9DC-A782-4D7D-97C8-1247556BB4C1}" type="presParOf" srcId="{CE6EBFEC-FE1C-4A6E-9853-272336AFDF43}" destId="{8A20F313-7A1D-4569-B49F-D94578E9BB68}" srcOrd="7" destOrd="0" presId="urn:microsoft.com/office/officeart/2005/8/layout/hProcess11"/>
    <dgm:cxn modelId="{49CD8E61-FA02-412C-95E8-D42E7500E262}" type="presParOf" srcId="{CE6EBFEC-FE1C-4A6E-9853-272336AFDF43}" destId="{C8736199-32AD-4A59-A673-BC2D869D5DBC}" srcOrd="8" destOrd="0" presId="urn:microsoft.com/office/officeart/2005/8/layout/hProcess11"/>
    <dgm:cxn modelId="{3B067E15-B8B5-46D2-B095-B84F31A129C3}" type="presParOf" srcId="{C8736199-32AD-4A59-A673-BC2D869D5DBC}" destId="{01E6846A-C9C6-4510-A0BC-AD0D06C2F367}" srcOrd="0" destOrd="0" presId="urn:microsoft.com/office/officeart/2005/8/layout/hProcess11"/>
    <dgm:cxn modelId="{66795E3B-E3C8-447A-B3C0-A3C56412DFF1}" type="presOf" srcId="{2FDB78C5-C45B-4F95-998C-5F3801751FFE}" destId="{01E6846A-C9C6-4510-A0BC-AD0D06C2F367}" srcOrd="0" destOrd="0" presId="urn:microsoft.com/office/officeart/2005/8/layout/hProcess11"/>
    <dgm:cxn modelId="{4F0F966A-927B-4467-BECE-58E767668F0A}" type="presParOf" srcId="{C8736199-32AD-4A59-A673-BC2D869D5DBC}" destId="{E74F33F3-0F7F-4283-9323-5266B913EC95}" srcOrd="1" destOrd="0" presId="urn:microsoft.com/office/officeart/2005/8/layout/hProcess11"/>
    <dgm:cxn modelId="{FA06E025-C353-4BEB-AAD9-9F8FD71309BC}" type="presParOf" srcId="{C8736199-32AD-4A59-A673-BC2D869D5DBC}" destId="{C2736E3A-93CA-4C27-9194-D583035CB1B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4626B0F9-B37C-491B-8B82-1D2FBA5EEBB0}">
      <dsp:nvSpPr>
        <dsp:cNvPr id="11" name=""/>
        <dsp:cNvSpPr/>
      </dsp:nvSpPr>
      <dsp:spPr>
        <a:xfrm>
          <a:off x="0" y="1264284"/>
          <a:ext cx="21861462" cy="168571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0E20107-9408-46CA-A153-EE1F28DD04B3}">
      <dsp:nvSpPr>
        <dsp:cNvPr id="12" name=""/>
        <dsp:cNvSpPr/>
      </dsp:nvSpPr>
      <dsp:spPr>
        <a:xfrm>
          <a:off x="2770" y="0"/>
          <a:ext cx="3577152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b" anchorCtr="0">
          <a:noAutofit/>
        </a:bodyPr>
        <a:lstStyle>
          <a:defPPr>
            <a:defRPr kern="1200" smtId="4294967295"/>
          </a:defPPr>
        </a:lstStyle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noProof="0"/>
            <a:t>Bilater</a:t>
          </a:r>
          <a:r>
            <a:rPr lang="cs-CZ" sz="2600" b="1" kern="1200" noProof="0"/>
            <a:t>ální setkání</a:t>
          </a:r>
          <a:r>
            <a:rPr lang="en-US" sz="2600" b="1" kern="1200" noProof="0"/>
            <a:t> </a:t>
          </a:r>
          <a:endParaRPr lang="cs-CZ" sz="2600" b="1" kern="1200" noProof="0"/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kern="1200" noProof="0"/>
            <a:t>Červenec – Září 2019</a:t>
          </a:r>
          <a:endParaRPr lang="en-US" sz="2600" b="0" kern="1200" noProof="0"/>
        </a:p>
      </dsp:txBody>
      <dsp:txXfrm>
        <a:off x="2770" y="0"/>
        <a:ext cx="3577152" cy="1685712"/>
      </dsp:txXfrm>
    </dsp:sp>
    <dsp:sp modelId="{936FDE1D-F9F7-4CB6-8306-46AC994AC9E9}">
      <dsp:nvSpPr>
        <dsp:cNvPr id="13" name=""/>
        <dsp:cNvSpPr/>
      </dsp:nvSpPr>
      <dsp:spPr>
        <a:xfrm>
          <a:off x="1580632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399D1C6-A9A9-48E6-91A2-B0C9175CFC5C}">
      <dsp:nvSpPr>
        <dsp:cNvPr id="14" name=""/>
        <dsp:cNvSpPr/>
      </dsp:nvSpPr>
      <dsp:spPr>
        <a:xfrm>
          <a:off x="3702293" y="2528568"/>
          <a:ext cx="4519305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t" anchorCtr="0">
          <a:noAutofit/>
        </a:bodyPr>
        <a:lstStyle>
          <a:defPPr>
            <a:defRPr kern="1200" smtId="4294967295"/>
          </a:defPPr>
        </a:lstStyle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noProof="0"/>
            <a:t>Otevřená výzva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 noProof="0"/>
            <a:t>Červenec 2019</a:t>
          </a:r>
          <a:endParaRPr lang="en-US" sz="2500" b="0" kern="1200" noProof="0"/>
        </a:p>
      </dsp:txBody>
      <dsp:txXfrm>
        <a:off x="3702293" y="2528568"/>
        <a:ext cx="4519305" cy="1685712"/>
      </dsp:txXfrm>
    </dsp:sp>
    <dsp:sp modelId="{C98F964B-5532-42C9-99DE-5B1683F4933D}">
      <dsp:nvSpPr>
        <dsp:cNvPr id="15" name=""/>
        <dsp:cNvSpPr/>
      </dsp:nvSpPr>
      <dsp:spPr>
        <a:xfrm>
          <a:off x="5751232" y="1919870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692D9FD2-3C69-4E15-A933-BC69A22CCA40}">
      <dsp:nvSpPr>
        <dsp:cNvPr id="16" name=""/>
        <dsp:cNvSpPr/>
      </dsp:nvSpPr>
      <dsp:spPr>
        <a:xfrm>
          <a:off x="8004930" y="0"/>
          <a:ext cx="4619037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b" anchorCtr="0">
          <a:noAutofit/>
        </a:bodyPr>
        <a:lstStyle>
          <a:defPPr>
            <a:defRPr kern="1200" smtId="4294967295"/>
          </a:defPPr>
        </a:lstStyle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noProof="0"/>
            <a:t>Podávání žádostí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 noProof="0"/>
            <a:t>Září</a:t>
          </a:r>
          <a:r>
            <a:rPr lang="en-US" sz="2500" b="0" kern="1200" noProof="0"/>
            <a:t> – </a:t>
          </a:r>
          <a:r>
            <a:rPr lang="cs-CZ" sz="2500" b="0" kern="1200" noProof="0"/>
            <a:t>Listopad</a:t>
          </a:r>
          <a:r>
            <a:rPr lang="en-US" sz="2500" b="0" kern="1200" noProof="0"/>
            <a:t> </a:t>
          </a:r>
          <a:r>
            <a:rPr lang="cs-CZ" sz="2500" b="0" kern="1200" noProof="0"/>
            <a:t>2019</a:t>
          </a:r>
          <a:endParaRPr lang="en-US" sz="2500" b="0" kern="1200" noProof="0"/>
        </a:p>
      </dsp:txBody>
      <dsp:txXfrm>
        <a:off x="8004930" y="0"/>
        <a:ext cx="4619037" cy="1685712"/>
      </dsp:txXfrm>
    </dsp:sp>
    <dsp:sp modelId="{3A65B7B0-DEFD-4261-A725-1EFCB27C1FB9}">
      <dsp:nvSpPr>
        <dsp:cNvPr id="17" name=""/>
        <dsp:cNvSpPr/>
      </dsp:nvSpPr>
      <dsp:spPr>
        <a:xfrm>
          <a:off x="10016171" y="1939218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EA27F95-3447-481D-A0A8-FED307668D0E}">
      <dsp:nvSpPr>
        <dsp:cNvPr id="18" name=""/>
        <dsp:cNvSpPr/>
      </dsp:nvSpPr>
      <dsp:spPr>
        <a:xfrm>
          <a:off x="11763509" y="2528568"/>
          <a:ext cx="2447405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t" anchorCtr="0">
          <a:noAutofit/>
        </a:bodyPr>
        <a:lstStyle>
          <a:defPPr>
            <a:defRPr kern="1200" smtId="4294967295"/>
          </a:defPPr>
        </a:lstStyle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 noProof="0"/>
            <a:t>Hodnocení a výběr proj.</a:t>
          </a:r>
          <a:endParaRPr lang="en-US" sz="2500" kern="1200" noProof="0"/>
        </a:p>
      </dsp:txBody>
      <dsp:txXfrm>
        <a:off x="11763509" y="2528568"/>
        <a:ext cx="2447405" cy="1685712"/>
      </dsp:txXfrm>
    </dsp:sp>
    <dsp:sp modelId="{C76B3D55-598F-4FD1-B7BB-8915C049961A}">
      <dsp:nvSpPr>
        <dsp:cNvPr id="19" name=""/>
        <dsp:cNvSpPr/>
      </dsp:nvSpPr>
      <dsp:spPr>
        <a:xfrm>
          <a:off x="12626221" y="1931029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01E6846A-C9C6-4510-A0BC-AD0D06C2F367}">
      <dsp:nvSpPr>
        <dsp:cNvPr id="20" name=""/>
        <dsp:cNvSpPr/>
      </dsp:nvSpPr>
      <dsp:spPr>
        <a:xfrm>
          <a:off x="15655155" y="0"/>
          <a:ext cx="4017392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b" anchorCtr="0">
          <a:noAutofit/>
        </a:bodyPr>
        <a:lstStyle>
          <a:defPPr>
            <a:defRPr kern="1200" smtId="4294967295"/>
          </a:defPPr>
        </a:lstStyle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noProof="0"/>
            <a:t>Realizace projektů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 noProof="0"/>
            <a:t>Duben 2020</a:t>
          </a:r>
          <a:endParaRPr lang="en-US" sz="2500" kern="1200" noProof="0"/>
        </a:p>
      </dsp:txBody>
      <dsp:txXfrm>
        <a:off x="15655155" y="0"/>
        <a:ext cx="4017392" cy="1685712"/>
      </dsp:txXfrm>
    </dsp:sp>
    <dsp:sp modelId="{E74F33F3-0F7F-4283-9323-5266B913EC95}">
      <dsp:nvSpPr>
        <dsp:cNvPr id="21" name=""/>
        <dsp:cNvSpPr/>
      </dsp:nvSpPr>
      <dsp:spPr>
        <a:xfrm>
          <a:off x="17453135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type="notchedRightArrow" r:blip="">
            <dgm:adjLst/>
          </dgm:shape>
        </dgm:if>
        <dgm:else name="Name6">
          <dgm:shape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A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B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28/05/2019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28/05/2019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54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85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23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39435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28.05.2019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28.05.2019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4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93586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8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4000"/>
            </a:lvl2pPr>
            <a:lvl3pPr marL="1828526" indent="0" algn="ctr">
              <a:buNone/>
              <a:defRPr sz="3600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3242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13.png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21.png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Relationship Id="rId7" Type="http://schemas.openxmlformats.org/officeDocument/2006/relationships/image" Target="../media/image18.png" /><Relationship Id="rId8" Type="http://schemas.openxmlformats.org/officeDocument/2006/relationships/image" Target="../media/image19.png" /><Relationship Id="rId9" Type="http://schemas.openxmlformats.org/officeDocument/2006/relationships/image" Target="../media/image2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2.png" /><Relationship Id="rId4" Type="http://schemas.openxmlformats.org/officeDocument/2006/relationships/image" Target="../media/image2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4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8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mailto:fondyehp@mkcr.cz" TargetMode="External" /><Relationship Id="rId5" Type="http://schemas.openxmlformats.org/officeDocument/2006/relationships/image" Target="../media/image29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Oživujeme.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Kulturní dědictví.</a:t>
            </a:r>
            <a:br>
              <a:rPr lang="cs-CZ">
                <a:latin typeface="Founders Grotesk Regular" pitchFamily="34" charset="-18"/>
              </a:rPr>
            </a:br>
            <a:endParaRPr lang="cs-CZ" b="0">
              <a:latin typeface="Founders Grotesk Regular" pitchFamily="34" charset="-18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>
                <a:latin typeface="Founders Grotesk Regular" pitchFamily="34" charset="-18"/>
              </a:rPr>
              <a:t>Nové příležitosti a výzvy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www.eeagrants.cz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56066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11AAD4-F482-49F7-8829-3B7599D4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449" y="1638168"/>
            <a:ext cx="6837571" cy="553997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1. Revitalizace movitého </a:t>
            </a:r>
            <a:b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a nemovitého kulturního dědictví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A7CAF85D-9C58-4CED-9C03-17C2B8AA1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6931" y="1611691"/>
            <a:ext cx="15160445" cy="10123135"/>
          </a:xfrm>
          <a:prstGeom prst="rect">
            <a:avLst/>
          </a:prstGeo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A902036-B169-4732-A418-F6AABFCD99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3449" y="10524238"/>
            <a:ext cx="6538992" cy="12413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Grant: EUR 200,000 – 1,500,000</a:t>
            </a:r>
          </a:p>
          <a:p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Allocation: EUR 18,764,705</a:t>
            </a:r>
          </a:p>
        </p:txBody>
      </p:sp>
    </p:spTree>
    <p:extLst>
      <p:ext uri="{BB962C8B-B14F-4D97-AF65-F5344CB8AC3E}">
        <p14:creationId xmlns:p14="http://schemas.microsoft.com/office/powerpoint/2010/main" val="116494388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4954626"/>
            <a:ext cx="11928075" cy="427179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200" b="1">
                <a:solidFill>
                  <a:srgbClr val="FF0000"/>
                </a:solidFill>
              </a:rPr>
              <a:t>Předmět podpory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/>
              <a:t>Movité a </a:t>
            </a:r>
            <a:r>
              <a:rPr lang="en-US" sz="3200"/>
              <a:t>nemovité „Kulturní památky“ (KP), které jsou evidovány v Ústředním seznamu kulturních památek ČR. </a:t>
            </a:r>
            <a:r>
              <a:rPr lang="cs-CZ" sz="3200"/>
              <a:t>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/>
              <a:t>S</a:t>
            </a:r>
            <a:r>
              <a:rPr lang="en-US" sz="3200"/>
              <a:t>bír</a:t>
            </a:r>
            <a:r>
              <a:rPr lang="cs-CZ" sz="3200"/>
              <a:t>ky</a:t>
            </a:r>
            <a:r>
              <a:rPr lang="en-US" sz="3200"/>
              <a:t> evidovan</a:t>
            </a:r>
            <a:r>
              <a:rPr lang="cs-CZ" sz="3200"/>
              <a:t>é </a:t>
            </a:r>
            <a:r>
              <a:rPr lang="en-US" sz="3200"/>
              <a:t>v Centrální evidenci sbírek. </a:t>
            </a:r>
            <a:endParaRPr lang="cs-CZ" sz="3200"/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/>
              <a:t>U</a:t>
            </a:r>
            <a:r>
              <a:rPr lang="en-US" sz="3200"/>
              <a:t>nikátní novodobé fondy knihoven evidovaných v evidenci Ministerstva kultury ČR.</a:t>
            </a:r>
            <a:endParaRPr lang="cs-CZ" sz="3200"/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3260445"/>
            <a:ext cx="1227730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>
                <a:solidFill>
                  <a:schemeClr val="tx2">
                    <a:lumMod val="90000"/>
                    <a:lumOff val="10000"/>
                  </a:schemeClr>
                </a:solidFill>
              </a:rPr>
              <a:t>Movité a nemovité kulturní dědictví</a:t>
            </a:r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2" name="Zástupný symbol obrázku 1">
            <a:extLst>
              <a:ext uri="{FF2B5EF4-FFF2-40B4-BE49-F238E27FC236}">
                <a16:creationId xmlns:a16="http://schemas.microsoft.com/office/drawing/2014/main" id="{A58D90A4-52FA-4BC1-8A87-797812CE9C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B2180F1-CF51-453C-976B-D7A16C283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9010" y="40267"/>
            <a:ext cx="6000750" cy="399097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9E5EF15-C986-4ED0-BADE-69ED1D07B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6877" y="3491278"/>
            <a:ext cx="5093948" cy="39674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4D881D0-D53C-4E4F-AD0B-7C1521C473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7247" y="5477124"/>
            <a:ext cx="5928874" cy="4446656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3CDB41A3-5A14-4A20-AB9E-94EA167320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7481" y="9902376"/>
            <a:ext cx="5093948" cy="3826673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87A2B1BE-99CE-4206-B89C-1759F2AD0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0960" y="7120539"/>
            <a:ext cx="4163671" cy="311718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589E9AD1-034E-42F6-81F7-20FA023E0D3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694" b="6142"/>
          <a:stretch>
            <a:fillRect/>
          </a:stretch>
        </p:blipFill>
        <p:spPr>
          <a:xfrm>
            <a:off x="14727351" y="9723857"/>
            <a:ext cx="4559526" cy="4019829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EA15CE4E-3A8F-489E-81DB-2B9A99C239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99479" y="40266"/>
            <a:ext cx="4171950" cy="381000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7055BB1C-BA58-446A-BCA2-BEFDD6AEF3D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8919" b="19367"/>
          <a:stretch>
            <a:fillRect/>
          </a:stretch>
        </p:blipFill>
        <p:spPr>
          <a:xfrm>
            <a:off x="14727351" y="3850266"/>
            <a:ext cx="4777889" cy="22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1506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259561" y="3491278"/>
            <a:ext cx="12932828" cy="6312813"/>
          </a:xfrm>
        </p:spPr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300" b="1">
                <a:solidFill>
                  <a:schemeClr val="tx1"/>
                </a:solidFill>
              </a:rPr>
              <a:t>Nepovinná bilaterální spolupráce:</a:t>
            </a:r>
          </a:p>
          <a:p>
            <a:pPr lvl="0"/>
            <a:r>
              <a:rPr lang="cs-CZ" sz="3300" b="1"/>
              <a:t>stavební a nestavební úpravy </a:t>
            </a:r>
            <a:r>
              <a:rPr lang="cs-CZ" sz="3300"/>
              <a:t>a </a:t>
            </a:r>
            <a:r>
              <a:rPr lang="cs-CZ" sz="3300" b="1"/>
              <a:t>opravy</a:t>
            </a:r>
            <a:r>
              <a:rPr lang="cs-CZ" sz="3300"/>
              <a:t> nemovitých kulturních památek spočívající zejména v provádění konzervační obnovy, restituci starších stavů, korektivní obnově, udržovacích a stabilizačních opravách a </a:t>
            </a:r>
            <a:r>
              <a:rPr lang="cs-CZ" sz="3300" b="1"/>
              <a:t>restaurování</a:t>
            </a:r>
            <a:r>
              <a:rPr lang="cs-CZ" sz="3300"/>
              <a:t>, </a:t>
            </a:r>
            <a:r>
              <a:rPr lang="cs-CZ" sz="3300" b="1"/>
              <a:t>prezentace</a:t>
            </a:r>
            <a:r>
              <a:rPr lang="cs-CZ" sz="3300"/>
              <a:t> a </a:t>
            </a:r>
            <a:r>
              <a:rPr lang="cs-CZ" sz="3300" b="1"/>
              <a:t>zpřístupnění</a:t>
            </a:r>
            <a:r>
              <a:rPr lang="cs-CZ" sz="3300"/>
              <a:t> široké veřejnosti a využívání vhodnou formou, </a:t>
            </a:r>
          </a:p>
          <a:p>
            <a:r>
              <a:rPr lang="cs-CZ" sz="3300"/>
              <a:t>vytváření optimálního prostředí pro </a:t>
            </a:r>
            <a:r>
              <a:rPr lang="cs-CZ" sz="3300" b="1"/>
              <a:t>uložení</a:t>
            </a:r>
            <a:r>
              <a:rPr lang="cs-CZ" sz="3300"/>
              <a:t> a zajištění péče o movité kulturní památky, sbírky a knihovní fondy (zahrnující nezbytná stavební a zejména technická opatření), </a:t>
            </a:r>
            <a:r>
              <a:rPr lang="cs-CZ" sz="3300" b="1"/>
              <a:t>restaurování </a:t>
            </a:r>
            <a:r>
              <a:rPr lang="cs-CZ" sz="3300"/>
              <a:t>a další umělecká a technická opatření zajišťující jejich dlouhodobé uchování, veškeré činnosti směřující k jejich </a:t>
            </a:r>
            <a:r>
              <a:rPr lang="cs-CZ" sz="3300" b="1"/>
              <a:t>zpřístupnění</a:t>
            </a:r>
            <a:r>
              <a:rPr lang="cs-CZ" sz="3300"/>
              <a:t> a dalšímu využití (např. </a:t>
            </a:r>
            <a:r>
              <a:rPr lang="cs-CZ" sz="3300" b="1"/>
              <a:t>inovativními formami presentace</a:t>
            </a:r>
            <a:r>
              <a:rPr lang="cs-CZ" sz="3300"/>
              <a:t>, </a:t>
            </a:r>
            <a:r>
              <a:rPr lang="cs-CZ" sz="3300" b="1"/>
              <a:t>digitalizací</a:t>
            </a:r>
            <a:r>
              <a:rPr lang="cs-CZ" sz="3300"/>
              <a:t>, atd.), </a:t>
            </a:r>
          </a:p>
          <a:p>
            <a:r>
              <a:rPr lang="cs-CZ" sz="3300"/>
              <a:t>povinné zpracování a realizace </a:t>
            </a:r>
            <a:r>
              <a:rPr lang="cs-CZ" sz="3300" b="1"/>
              <a:t>podnikatelských strategií </a:t>
            </a:r>
            <a:r>
              <a:rPr lang="cs-CZ" sz="3300"/>
              <a:t>jako nedílná součást projektu.</a:t>
            </a:r>
          </a:p>
          <a:p>
            <a:r>
              <a:rPr lang="cs-CZ" sz="3300"/>
              <a:t>dlouhodobé adekvátní </a:t>
            </a:r>
            <a:r>
              <a:rPr lang="cs-CZ" sz="3300" b="1"/>
              <a:t>využití</a:t>
            </a:r>
            <a:r>
              <a:rPr lang="cs-CZ" sz="3300"/>
              <a:t> a krátkodobé (např. formou nových kreativních uměleckých aktivit) jako součást projektu.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259560" y="2630802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FF0000"/>
                </a:solidFill>
              </a:rPr>
              <a:t>Podpořené aktivity – investiční max. 85%, neinvestiční min. 15%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259560" y="9816515"/>
            <a:ext cx="12932828" cy="249418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b="1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b="1">
                <a:solidFill>
                  <a:schemeClr val="tx1"/>
                </a:solidFill>
              </a:rPr>
              <a:t>Povinná bilaterální spolupráce:</a:t>
            </a:r>
          </a:p>
          <a:p>
            <a:r>
              <a:rPr lang="cs-CZ"/>
              <a:t>tvůrčí dílny, odborné kurzy, konference nebo semináře zaměřené na restaurování a revitalizaci kulturního dědictví, jeho </a:t>
            </a:r>
            <a:r>
              <a:rPr lang="cs-CZ" b="1"/>
              <a:t>využití</a:t>
            </a:r>
            <a:r>
              <a:rPr lang="cs-CZ"/>
              <a:t> a </a:t>
            </a:r>
            <a:r>
              <a:rPr lang="cs-CZ" b="1"/>
              <a:t>práci s publikem </a:t>
            </a:r>
            <a:r>
              <a:rPr lang="cs-CZ"/>
              <a:t>jako žádaná součást projektu.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2" name="Zástupný symbol obrázku 1">
            <a:extLst>
              <a:ext uri="{FF2B5EF4-FFF2-40B4-BE49-F238E27FC236}">
                <a16:creationId xmlns:a16="http://schemas.microsoft.com/office/drawing/2014/main" id="{A58D90A4-52FA-4BC1-8A87-797812CE9C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92120E4-439B-4D35-99A8-FCC6D2BC2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853" y="0"/>
            <a:ext cx="4474972" cy="335203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FCAFF13-0F85-4E4F-B714-ABCE27EB9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010" y="0"/>
            <a:ext cx="5367451" cy="536745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85FBCDC5-71D6-43F3-AC73-AC2E84D2D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9010" y="5367451"/>
            <a:ext cx="4731586" cy="3359426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A9787730-4CF5-4D77-8421-9560C5C82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010" y="10354986"/>
            <a:ext cx="5016129" cy="3359426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A8C4C588-9DA2-41C5-A7C0-643D09A94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70363" y="9804091"/>
            <a:ext cx="5610462" cy="3910322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C04286A6-1141-42C5-9870-4DB769A4F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80075" y="6444665"/>
            <a:ext cx="6000750" cy="3371850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0E5A6AF5-64A3-4C81-9228-8E0602A4A2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52766" y="3170142"/>
            <a:ext cx="5028059" cy="3352039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DA6CC63D-EF22-4918-9758-D17F24F230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89010" y="8063154"/>
            <a:ext cx="4234964" cy="282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9337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6" y="4723579"/>
            <a:ext cx="11928075" cy="190257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kulturního dědictví menšin (včetně romského a židovského)</a:t>
            </a:r>
          </a:p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aktivity zaměřené na inkluzi</a:t>
            </a:r>
          </a:p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bilaterální spolupráce s partnery z donorských států</a:t>
            </a:r>
            <a:endParaRPr lang="en-GB" sz="3599">
              <a:solidFill>
                <a:prstClr val="black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3260445"/>
            <a:ext cx="1227730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>
                <a:solidFill>
                  <a:schemeClr val="tx2">
                    <a:lumMod val="90000"/>
                    <a:lumOff val="10000"/>
                  </a:schemeClr>
                </a:solidFill>
              </a:rPr>
              <a:t>Průřezové zaměření</a:t>
            </a:r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644A175-4CFE-4C72-86D7-3285DF8DE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9837" y="188513"/>
            <a:ext cx="9690988" cy="643378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C319FA8-0C62-4ABD-B16C-DF796373E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837" y="6622297"/>
            <a:ext cx="9690988" cy="6460659"/>
          </a:xfrm>
          <a:prstGeom prst="rect">
            <a:avLst/>
          </a:prstGeom>
        </p:spPr>
      </p:pic>
      <p:sp>
        <p:nvSpPr>
          <p:cNvPr id="20" name="Plassholder for tekst 4">
            <a:extLst>
              <a:ext uri="{FF2B5EF4-FFF2-40B4-BE49-F238E27FC236}">
                <a16:creationId xmlns:a16="http://schemas.microsoft.com/office/drawing/2014/main" id="{53A91EE1-14E7-46A9-99DF-3D7D299BF5AB}"/>
              </a:ext>
            </a:extLst>
          </p:cNvPr>
          <p:cNvSpPr txBox="1"/>
          <p:nvPr/>
        </p:nvSpPr>
        <p:spPr>
          <a:xfrm>
            <a:off x="1412786" y="8184804"/>
            <a:ext cx="12277305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D8222C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400">
                <a:solidFill>
                  <a:schemeClr val="tx2">
                    <a:lumMod val="90000"/>
                    <a:lumOff val="10000"/>
                  </a:schemeClr>
                </a:solidFill>
              </a:rPr>
              <a:t>Předem definovaný projekt</a:t>
            </a:r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1" name="Plassholder for innhold 3">
            <a:extLst>
              <a:ext uri="{FF2B5EF4-FFF2-40B4-BE49-F238E27FC236}">
                <a16:creationId xmlns:a16="http://schemas.microsoft.com/office/drawing/2014/main" id="{D6002498-487E-4E3E-B937-E77CBD0A74D3}"/>
              </a:ext>
            </a:extLst>
          </p:cNvPr>
          <p:cNvSpPr txBox="1"/>
          <p:nvPr/>
        </p:nvSpPr>
        <p:spPr>
          <a:xfrm>
            <a:off x="1412786" y="9571938"/>
            <a:ext cx="11928075" cy="1902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828252">
              <a:spcBef>
                <a:spcPct val="0"/>
              </a:spcBef>
              <a:buNone/>
            </a:pPr>
            <a:r>
              <a:rPr lang="cs-CZ" sz="3200" b="1" u="sng">
                <a:solidFill>
                  <a:prstClr val="black"/>
                </a:solidFill>
              </a:rPr>
              <a:t>Vybudování památníku obětem romského holokaustu v Letech u Písku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60124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Zástupný objekt grafu 8">
            <a:extLst>
              <a:ext uri="{FF2B5EF4-FFF2-40B4-BE49-F238E27FC236}">
                <a16:creationId xmlns:a16="http://schemas.microsoft.com/office/drawing/2014/main" id="{05426BBC-E2C2-4414-8932-A670DF77A4EC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28092" r="35676"/>
          <a:stretch>
            <a:fillRect/>
          </a:stretch>
        </p:blipFill>
        <p:spPr>
          <a:xfrm>
            <a:off x="18754531" y="2151528"/>
            <a:ext cx="5007055" cy="10351533"/>
          </a:xfrm>
          <a:prstGeom prst="rect">
            <a:avLst/>
          </a:prstGeom>
        </p:spPr>
      </p:pic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59559" y="651960"/>
            <a:ext cx="401067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7" name="Zástupný symbol pro obsah 5"/>
          <p:cNvGraphicFramePr/>
          <p:nvPr>
            <p:extLst>
              <p:ext uri="{D42A27DB-BD31-4B8C-83A1-F6EECF244321}">
                <p14:modId xmlns:p14="http://schemas.microsoft.com/office/powerpoint/2010/main" val="386465901"/>
              </p:ext>
            </p:extLst>
          </p:nvPr>
        </p:nvGraphicFramePr>
        <p:xfrm>
          <a:off x="1259559" y="2151528"/>
          <a:ext cx="17196391" cy="314341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196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757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Žadatelé – pouze z ČR, pouze právnické osoby  (spolufin. 10% nebo 40%)</a:t>
                      </a:r>
                      <a:endParaRPr lang="en-US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21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b="1" noProof="0"/>
                        <a:t>Subjekty vlastnící/provozující kulturní dědictví: 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5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 jakákoliv veřejná či soukromá, zisková či nezisková organizace/subjekt a nestátní (nevládní) organizace zřízená jako právnická osoba v České republice,</a:t>
                      </a:r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075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b) mezinárodní organizace/subjekt či její agentura působící v České republice.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Zástupný symbol pro obsah 5"/>
          <p:cNvGraphicFramePr/>
          <p:nvPr>
            <p:extLst>
              <p:ext uri="{D42A27DB-BD31-4B8C-83A1-F6EECF244321}">
                <p14:modId xmlns:p14="http://schemas.microsoft.com/office/powerpoint/2010/main" val="2946461514"/>
              </p:ext>
            </p:extLst>
          </p:nvPr>
        </p:nvGraphicFramePr>
        <p:xfrm>
          <a:off x="1259557" y="9353634"/>
          <a:ext cx="17196391" cy="309346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196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noProof="0"/>
                        <a:t>Partne</a:t>
                      </a:r>
                      <a:r>
                        <a:rPr lang="cs-CZ" noProof="0"/>
                        <a:t>ři – ČR (právnické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514350" indent="-514350">
                        <a:buAutoNum type="alphaLcParenR"/>
                      </a:pPr>
                      <a:r>
                        <a:rPr lang="cs-CZ" sz="2800" baseline="0" noProof="0"/>
                        <a:t>Jakákoliv veřejná či soukromá, zisková či nezisková organizace/subjekt, stejně jako nestátní (nevládní) organizace zřízená jako právnická osoba v České republice,</a:t>
                      </a:r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570374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noProof="0"/>
                        <a:t>Pozn. Oprávněným partnerem je organizace/subjekt, kte</a:t>
                      </a:r>
                      <a:r>
                        <a:rPr lang="cs-CZ" sz="2800" b="1" noProof="0"/>
                        <a:t>ré</a:t>
                      </a:r>
                      <a:r>
                        <a:rPr lang="en-US" sz="2800" b="1" noProof="0"/>
                        <a:t> se budou podílet a efektivně přispívat k realizaci projektu.</a:t>
                      </a:r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US" sz="2800" b="1" noProof="0"/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2CA4BD9-DDEA-475E-8F45-09601B3B7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321881"/>
              </p:ext>
            </p:extLst>
          </p:nvPr>
        </p:nvGraphicFramePr>
        <p:xfrm>
          <a:off x="1259558" y="5593294"/>
          <a:ext cx="17196391" cy="342488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196391">
                  <a:extLst>
                    <a:ext uri="{9D8B030D-6E8A-4147-A177-3AD203B41FA5}">
                      <a16:colId xmlns:a16="http://schemas.microsoft.com/office/drawing/2014/main" val="1343304893"/>
                    </a:ext>
                  </a:extLst>
                </a:gridCol>
              </a:tblGrid>
              <a:tr h="73757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noProof="0"/>
                        <a:t>Partne</a:t>
                      </a:r>
                      <a:r>
                        <a:rPr lang="cs-CZ" noProof="0"/>
                        <a:t>ři – Island, Lichtenštejnsko, Norsko (právnické a fyzické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547484"/>
                  </a:ext>
                </a:extLst>
              </a:tr>
              <a:tr h="61021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baseline="0" noProof="0"/>
                        <a:t>a) Jakákoliv veřejná či soukromá, komerční či nekomerční organizace/subjekt, stejně jako nestátní (nevládní) organizace zřízená jako právnická osoba v některém z donorských států,</a:t>
                      </a:r>
                      <a:endParaRPr lang="en-US" sz="2800" b="1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175190"/>
                  </a:ext>
                </a:extLst>
              </a:tr>
              <a:tr h="7975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noProof="0"/>
                        <a:t>b) samostatně výdělečně činné fyzické osoby, které mají trvalé bydliště v některém z donorských států. </a:t>
                      </a:r>
                      <a:endParaRPr lang="en-US" sz="280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val="2465150621"/>
                  </a:ext>
                </a:extLst>
              </a:tr>
              <a:tr h="85075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b="1" noProof="0"/>
                        <a:t>Pozn. Oprávněným partnerem je organizace/subjekt nebo fyzická osoba, kteří se budou podílet a efektivně přispívat k realizaci projektu.</a:t>
                      </a:r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809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Kdy?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9902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chemeClr val="tx2">
                    <a:lumMod val="90000"/>
                    <a:lumOff val="10000"/>
                  </a:schemeClr>
                </a:solidFill>
              </a:rPr>
              <a:t>1. Otevřená výzva - Revitalizace movitého a nemovitého kulturního dědictví</a:t>
            </a:r>
          </a:p>
          <a:p>
            <a:endParaRPr lang="cs-CZ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>
                <a:solidFill>
                  <a:schemeClr val="tx2">
                    <a:lumMod val="90000"/>
                    <a:lumOff val="10000"/>
                  </a:schemeClr>
                </a:solidFill>
              </a:rPr>
              <a:t>Časový plán v roce </a:t>
            </a: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</a:rPr>
              <a:t>2019:</a:t>
            </a:r>
          </a:p>
        </p:txBody>
      </p:sp>
      <p:graphicFrame>
        <p:nvGraphicFramePr>
          <p:cNvPr id="9" name="Zástupný symbol pro obsah 7"/>
          <p:cNvGraphicFramePr/>
          <p:nvPr>
            <p:extLst>
              <p:ext uri="{D42A27DB-BD31-4B8C-83A1-F6EECF244321}">
                <p14:modId xmlns:p14="http://schemas.microsoft.com/office/powerpoint/2010/main" val="3659741902"/>
              </p:ext>
            </p:extLst>
          </p:nvPr>
        </p:nvGraphicFramePr>
        <p:xfrm>
          <a:off x="803276" y="5304856"/>
          <a:ext cx="21861462" cy="4214281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70F65298-F5A9-4A40-863A-4ED544D70FF4}"/>
              </a:ext>
            </a:extLst>
          </p:cNvPr>
          <p:cNvSpPr/>
          <p:nvPr/>
        </p:nvSpPr>
        <p:spPr>
          <a:xfrm>
            <a:off x="21164235" y="9664294"/>
            <a:ext cx="2544286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3600" b="1"/>
              <a:t>Dokončení</a:t>
            </a:r>
          </a:p>
          <a:p>
            <a:pPr algn="ctr"/>
            <a:r>
              <a:rPr lang="cs-CZ" sz="2800"/>
              <a:t>Duben 2024</a:t>
            </a:r>
            <a:r>
              <a:rPr lang="en-US" sz="2800"/>
              <a:t> 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359156453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11AAD4-F482-49F7-8829-3B7599D4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449" y="766075"/>
            <a:ext cx="6837571" cy="443198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2. Inovativní využití kulturního dědictví 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A902036-B169-4732-A418-F6AABFCD99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3449" y="10879494"/>
            <a:ext cx="6538992" cy="12413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Grant: EUR 50,000 – 250,000</a:t>
            </a:r>
          </a:p>
          <a:p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Allocation: EUR 3,070,589</a:t>
            </a:r>
          </a:p>
        </p:txBody>
      </p:sp>
      <p:pic>
        <p:nvPicPr>
          <p:cNvPr id="13" name="Zástupný obsah 12">
            <a:extLst>
              <a:ext uri="{FF2B5EF4-FFF2-40B4-BE49-F238E27FC236}">
                <a16:creationId xmlns:a16="http://schemas.microsoft.com/office/drawing/2014/main" id="{52A3280B-A2A7-460B-8D6F-C28F8432D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1020" y="1144872"/>
            <a:ext cx="15721608" cy="1048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3542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3326557"/>
            <a:ext cx="11928075" cy="427179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200" b="1">
                <a:solidFill>
                  <a:srgbClr val="FF0000"/>
                </a:solidFill>
              </a:rPr>
              <a:t>Předmět podpory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/>
              <a:t>Movité a </a:t>
            </a:r>
            <a:r>
              <a:rPr lang="en-US" sz="3200"/>
              <a:t>nemovité „Kulturní památky“ (KP), které jsou evidovány v Ústředním seznamu kulturních památek ČR. </a:t>
            </a:r>
            <a:r>
              <a:rPr lang="cs-CZ" sz="3200"/>
              <a:t>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/>
              <a:t>S</a:t>
            </a:r>
            <a:r>
              <a:rPr lang="en-US" sz="3200"/>
              <a:t>bír</a:t>
            </a:r>
            <a:r>
              <a:rPr lang="cs-CZ" sz="3200"/>
              <a:t>ky</a:t>
            </a:r>
            <a:r>
              <a:rPr lang="en-US" sz="3200"/>
              <a:t> evidovan</a:t>
            </a:r>
            <a:r>
              <a:rPr lang="cs-CZ" sz="3200"/>
              <a:t>é </a:t>
            </a:r>
            <a:r>
              <a:rPr lang="en-US" sz="3200"/>
              <a:t>v Centrální evidenci sbírek. </a:t>
            </a:r>
            <a:endParaRPr lang="cs-CZ" sz="3200"/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/>
              <a:t>U</a:t>
            </a:r>
            <a:r>
              <a:rPr lang="en-US" sz="3200"/>
              <a:t>nikátní novodobé fondy knihoven evidovaných v evidenci Ministerstva kultury ČR.</a:t>
            </a:r>
            <a:endParaRPr lang="cs-CZ" sz="3200"/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2462100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2">
                    <a:lumMod val="90000"/>
                    <a:lumOff val="10000"/>
                  </a:schemeClr>
                </a:solidFill>
              </a:rPr>
              <a:t>Movité a nemovité kulturní dědictví</a:t>
            </a:r>
            <a:endParaRPr lang="en-US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D27A8145-5D33-4A90-935A-111E4FE38EE5}"/>
              </a:ext>
            </a:extLst>
          </p:cNvPr>
          <p:cNvSpPr txBox="1"/>
          <p:nvPr/>
        </p:nvSpPr>
        <p:spPr>
          <a:xfrm>
            <a:off x="1260387" y="7913133"/>
            <a:ext cx="11928075" cy="42717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3200" b="1">
                <a:solidFill>
                  <a:srgbClr val="FF0000"/>
                </a:solidFill>
              </a:rPr>
              <a:t>Podpořené aktivity - neinvestiční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3200"/>
              <a:t>dlouhodobé adekvátní využití a krátkodobé (např. formou nových kreativních uměleckých aktivit).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/>
              <a:t>tvůrčí dílny, odborné kurzy, konference nebo semináře zaměřené na restaurování a revitalizaci kulturního dědictví, jeho využití a práci s publikem jako žádaná součást projektu.</a:t>
            </a:r>
            <a:endParaRPr lang="cs-CZ" sz="3200"/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E20576AB-8248-43BD-82D4-1A168DE68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50" t="20166" r="31556" b="24142"/>
          <a:stretch>
            <a:fillRect/>
          </a:stretch>
        </p:blipFill>
        <p:spPr>
          <a:xfrm>
            <a:off x="13883951" y="2858691"/>
            <a:ext cx="10133045" cy="799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8954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59559" y="651960"/>
            <a:ext cx="401067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9F0BE5A-72BD-4DC2-8193-A9C8CD5415B6}"/>
              </a:ext>
            </a:extLst>
          </p:cNvPr>
          <p:cNvSpPr/>
          <p:nvPr/>
        </p:nvSpPr>
        <p:spPr>
          <a:xfrm>
            <a:off x="1259559" y="6857206"/>
            <a:ext cx="2492990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cs-CZ" sz="7200" b="1" u="sng">
                <a:solidFill>
                  <a:srgbClr val="1E1E1C">
                    <a:lumMod val="90000"/>
                    <a:lumOff val="10000"/>
                  </a:srgbClr>
                </a:solidFill>
                <a:ea typeface="+mj-ea"/>
                <a:cs typeface="+mj-cs"/>
              </a:rPr>
              <a:t>Kdy?</a:t>
            </a:r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F4F76DF-05E9-4743-BF79-E8A7F29F8B61}"/>
              </a:ext>
            </a:extLst>
          </p:cNvPr>
          <p:cNvSpPr/>
          <p:nvPr/>
        </p:nvSpPr>
        <p:spPr>
          <a:xfrm>
            <a:off x="1259559" y="2646972"/>
            <a:ext cx="13538792" cy="230781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cs-CZ" b="1"/>
              <a:t>Oprávnění žadatelé z ČR, partneři z donorských států a partneři z ČR </a:t>
            </a:r>
            <a:r>
              <a:rPr lang="cs-CZ"/>
              <a:t>– dtto jako </a:t>
            </a:r>
          </a:p>
          <a:p>
            <a:r>
              <a:rPr lang="cs-CZ"/>
              <a:t>v 1. Otevřené výzvě - Revitalizace movitého a nemovitého kulturního dědictví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0CD108B-353A-48FD-B5C6-20F77C6DCC0C}"/>
              </a:ext>
            </a:extLst>
          </p:cNvPr>
          <p:cNvSpPr/>
          <p:nvPr/>
        </p:nvSpPr>
        <p:spPr>
          <a:xfrm>
            <a:off x="1259559" y="8970914"/>
            <a:ext cx="5724644" cy="6462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cs-CZ" b="1"/>
              <a:t>Cca v polovině roku 2020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2CB3D72C-C2D3-40E0-A565-8B6FA7072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0464" y="4954783"/>
            <a:ext cx="10069359" cy="671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6030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:a16="http://schemas.microsoft.com/office/drawing/2014/main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9657442" y="996030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260386" y="2239347"/>
            <a:ext cx="7808969" cy="1004018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800">
                <a:hlinkClick r:id="rId3"/>
              </a:rPr>
              <a:t>www.eeagrants.cz</a:t>
            </a:r>
            <a:endParaRPr lang="cs-CZ" sz="4800"/>
          </a:p>
          <a:p>
            <a:r>
              <a:rPr lang="cs-CZ" sz="4800">
                <a:hlinkClick r:id="rId4"/>
              </a:rPr>
              <a:t>fondyehp@mkcr.cz</a:t>
            </a: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  <a:p>
            <a:r>
              <a:rPr lang="cs-CZ" sz="4800"/>
              <a:t>702 010 459 </a:t>
            </a:r>
          </a:p>
          <a:p>
            <a:pPr marL="0" indent="0">
              <a:buNone/>
            </a:pPr>
            <a:r>
              <a:rPr lang="cs-CZ" sz="4800"/>
              <a:t>   (Jan Hrdlička)</a:t>
            </a:r>
          </a:p>
          <a:p>
            <a:r>
              <a:rPr lang="cs-CZ" sz="4800"/>
              <a:t>725 749 920 </a:t>
            </a:r>
          </a:p>
          <a:p>
            <a:pPr marL="0" indent="0">
              <a:buNone/>
            </a:pPr>
            <a:r>
              <a:rPr lang="cs-CZ" sz="4800"/>
              <a:t>   (Radek Bouška)</a:t>
            </a:r>
          </a:p>
          <a:p>
            <a:r>
              <a:rPr lang="cs-CZ" sz="4800"/>
              <a:t>725 556 469 </a:t>
            </a:r>
          </a:p>
          <a:p>
            <a:pPr marL="0" indent="0">
              <a:buNone/>
            </a:pPr>
            <a:r>
              <a:rPr lang="cs-CZ" sz="4800"/>
              <a:t>   (Alena Kubištová)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EFA2AFE-F144-4575-9320-B53FC1FFDB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087" t="53348" r="31301" b="26516"/>
          <a:stretch>
            <a:fillRect/>
          </a:stretch>
        </p:blipFill>
        <p:spPr>
          <a:xfrm rot="10800000">
            <a:off x="9655384" y="7119484"/>
            <a:ext cx="4343432" cy="463578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DDA14E5-23EB-42C2-928D-9CD818BAE4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384" t="22706" r="35331" b="18518"/>
          <a:stretch>
            <a:fillRect/>
          </a:stretch>
        </p:blipFill>
        <p:spPr>
          <a:xfrm>
            <a:off x="15088183" y="1151158"/>
            <a:ext cx="9292642" cy="896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8999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2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2019-05-30T11:03:04.830</cp:lastPrinted>
  <dcterms:created xsi:type="dcterms:W3CDTF">2019-05-30T11:03:04Z</dcterms:created>
  <dcterms:modified xsi:type="dcterms:W3CDTF">2019-05-30T11:03:04Z</dcterms:modified>
</cp:coreProperties>
</file>