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72" r:id="rId8"/>
    <p:sldId id="273" r:id="rId9"/>
    <p:sldId id="263" r:id="rId10"/>
    <p:sldId id="262" r:id="rId11"/>
    <p:sldId id="269" r:id="rId12"/>
    <p:sldId id="271" r:id="rId13"/>
    <p:sldId id="265" r:id="rId14"/>
    <p:sldId id="270" r:id="rId15"/>
  </p:sldIdLst>
  <p:sldSz cx="9144000" cy="6858000" type="screen4x3"/>
  <p:notesSz cx="6797675" cy="9926638"/>
  <p:custDataLst>
    <p:tags r:id="rId16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FBB929-D296-490F-9D8C-1636E2827BCB}">
          <p14:sldIdLst>
            <p14:sldId id="258"/>
            <p14:sldId id="259"/>
            <p14:sldId id="272"/>
            <p14:sldId id="273"/>
            <p14:sldId id="263"/>
            <p14:sldId id="262"/>
          </p14:sldIdLst>
        </p14:section>
        <p14:section name="Untitled Section" id="{DB22A8E7-226F-45D2-BAF6-6A0BB95CFBE5}">
          <p14:sldIdLst>
            <p14:sldId id="269"/>
            <p14:sldId id="271"/>
            <p14:sldId id="265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615" autoAdjust="0"/>
    <p:restoredTop sz="86369" autoAdjust="0"/>
  </p:normalViewPr>
  <p:slideViewPr>
    <p:cSldViewPr snapToGrid="0" snapToObjects="1">
      <p:cViewPr varScale="1">
        <p:scale>
          <a:sx n="92" d="100"/>
          <a:sy n="92" d="100"/>
        </p:scale>
        <p:origin x="19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92906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gif" /><Relationship Id="rId7" Type="http://schemas.openxmlformats.org/officeDocument/2006/relationships/image" Target="../media/image2.gif" /><Relationship Id="rId8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16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3" Type="http://schemas.openxmlformats.org/officeDocument/2006/relationships/slideLayout" Target="../slideLayouts/slideLayout8.xml" /><Relationship Id="rId4" Type="http://schemas.openxmlformats.org/officeDocument/2006/relationships/slideLayout" Target="../slideLayouts/slideLayout9.xml" /><Relationship Id="rId5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1.xml" /><Relationship Id="rId7" Type="http://schemas.openxmlformats.org/officeDocument/2006/relationships/slideLayout" Target="../slideLayouts/slideLayout12.xml" /><Relationship Id="rId8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Override" Target="../theme/themeOverride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www.bg07eeagrants.com/" TargetMode="External" /><Relationship Id="rId3" Type="http://schemas.openxmlformats.org/officeDocument/2006/relationships/hyperlink" Target="mailto:bg07@mh.government.bg" TargetMode="External" /><Relationship Id="rId4" Type="http://schemas.openxmlformats.org/officeDocument/2006/relationships/image" Target="../media/image4.png" /><Relationship Id="rId5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216955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cs-CZ" sz="3200" b="1" smtClean="0">
                <a:latin typeface="Book Antiqua" panose="02040602050305030304" pitchFamily="18" charset="0"/>
              </a:rPr>
              <a:t>Programme</a:t>
            </a:r>
            <a:r>
              <a:rPr lang="fr-FR" sz="3200" b="1" smtClean="0">
                <a:latin typeface="Book Antiqua" panose="02040602050305030304" pitchFamily="18" charset="0"/>
              </a:rPr>
              <a:t> BG07 </a:t>
            </a:r>
            <a:r>
              <a:rPr lang="bg-BG" sz="3200" b="1" smtClean="0">
                <a:latin typeface="Book Antiqua" panose="02040602050305030304" pitchFamily="18" charset="0"/>
              </a:rPr>
              <a:t>„</a:t>
            </a:r>
            <a:r>
              <a:rPr lang="en-US" sz="3200" b="1" smtClean="0">
                <a:latin typeface="Book Antiqua" panose="02040602050305030304" pitchFamily="18" charset="0"/>
              </a:rPr>
              <a:t>Public </a:t>
            </a:r>
            <a:r>
              <a:rPr lang="en-US" sz="3200" b="1">
                <a:latin typeface="Book Antiqua" panose="02040602050305030304" pitchFamily="18" charset="0"/>
              </a:rPr>
              <a:t>H</a:t>
            </a:r>
            <a:r>
              <a:rPr lang="en-US" sz="3200" b="1" smtClean="0">
                <a:latin typeface="Book Antiqua" panose="02040602050305030304" pitchFamily="18" charset="0"/>
              </a:rPr>
              <a:t>ealth Initiatives” - Republic of Bulgaria</a:t>
            </a:r>
          </a:p>
          <a:p>
            <a:endParaRPr lang="en-US" sz="600" b="1" i="1" smtClean="0">
              <a:latin typeface="Book Antiqua" panose="02040602050305030304" pitchFamily="18" charset="0"/>
            </a:endParaRPr>
          </a:p>
          <a:p>
            <a:r>
              <a:rPr lang="en-US" sz="3200" b="1" i="1" smtClean="0">
                <a:latin typeface="Book Antiqua" panose="02040602050305030304" pitchFamily="18" charset="0"/>
              </a:rPr>
              <a:t>Recent Challenges and Progress</a:t>
            </a:r>
            <a:endParaRPr lang="fr-FR" sz="3200" b="1" i="1">
              <a:latin typeface="Book Antiqua" panose="02040602050305030304" pitchFamily="18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fr-FR" sz="2000" smtClean="0">
                <a:latin typeface="Book Antiqua" panose="02040602050305030304" pitchFamily="18" charset="0"/>
              </a:rPr>
              <a:t>Dr. Elvira Foteva </a:t>
            </a:r>
          </a:p>
          <a:p>
            <a:r>
              <a:rPr lang="fr-FR" sz="2000">
                <a:latin typeface="Book Antiqua" panose="02040602050305030304" pitchFamily="18" charset="0"/>
              </a:rPr>
              <a:t>Deputy Head of PO</a:t>
            </a:r>
            <a:endParaRPr lang="cs-CZ" sz="2000">
              <a:latin typeface="Book Antiqua" panose="02040602050305030304" pitchFamily="18" charset="0"/>
            </a:endParaRPr>
          </a:p>
          <a:p>
            <a:r>
              <a:rPr lang="fr-FR" sz="2000" smtClean="0">
                <a:latin typeface="Book Antiqua" panose="02040602050305030304" pitchFamily="18" charset="0"/>
              </a:rPr>
              <a:t>Director International Activities, Projects and Programmes Directorate Ministry of Health</a:t>
            </a:r>
            <a:endParaRPr lang="cs-CZ" sz="2000" smtClean="0">
              <a:latin typeface="Book Antiqua" panose="02040602050305030304" pitchFamily="18" charset="0"/>
            </a:endParaRPr>
          </a:p>
        </p:txBody>
      </p:sp>
      <p:pic>
        <p:nvPicPr>
          <p:cNvPr id="4" name="Picture 3" descr="ГШЕРБ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061" y="543464"/>
            <a:ext cx="589874" cy="6154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4530" y="1242204"/>
            <a:ext cx="1492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800" b="1" smtClean="0">
                <a:latin typeface="Book Antiqua" panose="02040602050305030304" pitchFamily="18" charset="0"/>
              </a:rPr>
              <a:t>MINISTRY OF HEALTH</a:t>
            </a:r>
            <a:endParaRPr lang="bg-BG" sz="800" b="1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517585" y="1639019"/>
            <a:ext cx="754811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US" sz="2000" b="1" smtClean="0">
              <a:latin typeface="Book Antiqua" panose="02040602050305030304" pitchFamily="18" charset="0"/>
            </a:endParaRPr>
          </a:p>
          <a:p>
            <a:r>
              <a:rPr lang="en-US" sz="2000" b="1" smtClean="0">
                <a:latin typeface="Book Antiqua" panose="02040602050305030304" pitchFamily="18" charset="0"/>
              </a:rPr>
              <a:t>Programme Operator: </a:t>
            </a:r>
            <a:r>
              <a:rPr lang="en-US" sz="2000" smtClean="0">
                <a:latin typeface="Book Antiqua" panose="02040602050305030304" pitchFamily="18" charset="0"/>
              </a:rPr>
              <a:t>Ministry of Health</a:t>
            </a:r>
          </a:p>
          <a:p>
            <a:endParaRPr lang="en-US" sz="500" b="1" smtClean="0">
              <a:latin typeface="Book Antiqua" panose="02040602050305030304" pitchFamily="18" charset="0"/>
            </a:endParaRPr>
          </a:p>
          <a:p>
            <a:r>
              <a:rPr lang="en-US" sz="2000" b="1" smtClean="0">
                <a:latin typeface="Book Antiqua" panose="02040602050305030304" pitchFamily="18" charset="0"/>
              </a:rPr>
              <a:t>Supporting Unit:</a:t>
            </a:r>
            <a:r>
              <a:rPr lang="en-US" sz="2000" smtClean="0">
                <a:latin typeface="Book Antiqua" panose="02040602050305030304" pitchFamily="18" charset="0"/>
              </a:rPr>
              <a:t> Good Governance Directorate, </a:t>
            </a:r>
          </a:p>
          <a:p>
            <a:r>
              <a:rPr lang="en-US" sz="2000" smtClean="0">
                <a:latin typeface="Book Antiqua" panose="02040602050305030304" pitchFamily="18" charset="0"/>
              </a:rPr>
              <a:t>Council of Ministers Administration</a:t>
            </a:r>
          </a:p>
          <a:p>
            <a:pPr lvl="0">
              <a:buClr>
                <a:srgbClr val="D16349"/>
              </a:buClr>
            </a:pPr>
            <a:endParaRPr lang="en-US" sz="500" b="1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buClr>
                <a:srgbClr val="D16349"/>
              </a:buClr>
            </a:pPr>
            <a:r>
              <a:rPr lang="en-US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Objective</a:t>
            </a:r>
            <a:r>
              <a:rPr lang="en-US" sz="2000" b="1">
                <a:solidFill>
                  <a:prstClr val="black"/>
                </a:solidFill>
                <a:latin typeface="Book Antiqua" panose="02040602050305030304" pitchFamily="18" charset="0"/>
              </a:rPr>
              <a:t>: </a:t>
            </a:r>
            <a:endParaRPr lang="en-US" sz="2000" b="1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buClr>
                <a:srgbClr val="D16349"/>
              </a:buClr>
            </a:pP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Improved 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public health and reduced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inequalities</a:t>
            </a:r>
          </a:p>
          <a:p>
            <a:pPr lvl="0">
              <a:buClr>
                <a:srgbClr val="D16349"/>
              </a:buClr>
            </a:pPr>
            <a:endParaRPr lang="en-US" sz="5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274320" lvl="0" indent="-274320">
              <a:buClr>
                <a:srgbClr val="D16349"/>
              </a:buClr>
            </a:pPr>
            <a:r>
              <a:rPr lang="en-US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Budget</a:t>
            </a:r>
            <a:r>
              <a:rPr lang="en-US" sz="2000" b="1">
                <a:solidFill>
                  <a:prstClr val="black"/>
                </a:solidFill>
                <a:latin typeface="Book Antiqua" panose="02040602050305030304" pitchFamily="18" charset="0"/>
              </a:rPr>
              <a:t>: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15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782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353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  (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NFM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7 76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000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; 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EEA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6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50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0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00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; </a:t>
            </a:r>
          </a:p>
          <a:p>
            <a:pPr marL="274320" lvl="0" indent="-274320">
              <a:buClr>
                <a:srgbClr val="D16349"/>
              </a:buClr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	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€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2 367 353 national contribution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)</a:t>
            </a:r>
          </a:p>
          <a:p>
            <a:pPr marL="274320" lvl="0" indent="-274320">
              <a:buClr>
                <a:srgbClr val="D16349"/>
              </a:buClr>
            </a:pPr>
            <a:endParaRPr lang="en-NZ" sz="5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274320" lvl="0" indent="-274320">
              <a:buClr>
                <a:srgbClr val="D16349"/>
              </a:buClr>
            </a:pPr>
            <a:r>
              <a:rPr lang="en-NZ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Expected outcomes</a:t>
            </a:r>
            <a:r>
              <a:rPr lang="en-NZ" sz="2000" b="1">
                <a:solidFill>
                  <a:prstClr val="black"/>
                </a:solidFill>
                <a:latin typeface="Book Antiqua" panose="02040602050305030304" pitchFamily="18" charset="0"/>
              </a:rPr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Improved governance in health </a:t>
            </a:r>
            <a:r>
              <a:rPr lang="en-US" sz="2000" smtClean="0">
                <a:latin typeface="Book Antiqua" panose="02040602050305030304" pitchFamily="18" charset="0"/>
              </a:rPr>
              <a:t>care</a:t>
            </a:r>
            <a:endParaRPr lang="en-US" sz="2000"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Improved access to and quality of health services including reproductive and preventive child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care</a:t>
            </a:r>
            <a:endParaRPr lang="en-US" sz="20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Improved mental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services </a:t>
            </a:r>
            <a:endParaRPr lang="en-US" sz="20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Reduced inequalities between user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groups</a:t>
            </a: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405439" y="763355"/>
            <a:ext cx="60471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800" b="1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BG07 at a glance </a:t>
            </a:r>
            <a:r>
              <a:rPr lang="en-GB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(1)</a:t>
            </a:r>
            <a:endParaRPr lang="en-GB" sz="2800" b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7585"/>
            <a:ext cx="8229600" cy="750498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GB" sz="2800" b="1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BG07 at a glance (2</a:t>
            </a:r>
            <a:r>
              <a:rPr lang="en-GB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bg-BG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800" smtClean="0">
                <a:latin typeface="Book Antiqua" panose="02040602050305030304" pitchFamily="18" charset="0"/>
              </a:rPr>
              <a:t>Programme </a:t>
            </a:r>
            <a:r>
              <a:rPr lang="en-US" sz="2800">
                <a:latin typeface="Book Antiqua" panose="02040602050305030304" pitchFamily="18" charset="0"/>
              </a:rPr>
              <a:t>BG07 “Public Health Initiatives” is implemented </a:t>
            </a:r>
            <a:r>
              <a:rPr lang="en-US" sz="2800" smtClean="0">
                <a:latin typeface="Book Antiqua" panose="02040602050305030304" pitchFamily="18" charset="0"/>
              </a:rPr>
              <a:t>through:</a:t>
            </a:r>
          </a:p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  <a:p>
            <a:r>
              <a:rPr lang="en-US" sz="2800" smtClean="0">
                <a:latin typeface="Book Antiqua" panose="02040602050305030304" pitchFamily="18" charset="0"/>
              </a:rPr>
              <a:t>4 Pre-defined Projects</a:t>
            </a:r>
          </a:p>
          <a:p>
            <a:r>
              <a:rPr lang="en-US" sz="2800" smtClean="0">
                <a:latin typeface="Book Antiqua" panose="02040602050305030304" pitchFamily="18" charset="0"/>
              </a:rPr>
              <a:t>4 Measures  </a:t>
            </a:r>
          </a:p>
          <a:p>
            <a:r>
              <a:rPr lang="en-US" sz="2800" smtClean="0">
                <a:latin typeface="Book Antiqua" panose="02040602050305030304" pitchFamily="18" charset="0"/>
              </a:rPr>
              <a:t>Small </a:t>
            </a:r>
            <a:r>
              <a:rPr lang="en-US" sz="2800">
                <a:latin typeface="Book Antiqua" panose="02040602050305030304" pitchFamily="18" charset="0"/>
              </a:rPr>
              <a:t>Grant Scheme: Scholarship Programme for Roma students of health professions </a:t>
            </a:r>
            <a:endParaRPr lang="en-US" sz="28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8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3079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82883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2800" b="1" smtClean="0">
                <a:latin typeface="Book Antiqua" panose="02040602050305030304" pitchFamily="18" charset="0"/>
              </a:rPr>
              <a:t>Specific criteria </a:t>
            </a:r>
            <a:r>
              <a:rPr lang="en-US" sz="2800" b="1">
                <a:latin typeface="Book Antiqua" panose="02040602050305030304" pitchFamily="18" charset="0"/>
              </a:rPr>
              <a:t>for selection of proposals under Measures</a:t>
            </a:r>
            <a:br>
              <a:rPr lang="en-US" sz="2800" b="1" smtClean="0">
                <a:latin typeface="Book Antiqua" panose="02040602050305030304" pitchFamily="18" charset="0"/>
              </a:rPr>
            </a:br>
            <a:endParaRPr lang="bg-BG" sz="2800" b="1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1400" smtClean="0"/>
          </a:p>
          <a:p>
            <a:pPr marL="0" indent="0">
              <a:buNone/>
            </a:pPr>
            <a:r>
              <a:rPr lang="en-US" sz="2400" smtClean="0">
                <a:latin typeface="Book Antiqua" panose="02040602050305030304" pitchFamily="18" charset="0"/>
              </a:rPr>
              <a:t>As </a:t>
            </a:r>
            <a:r>
              <a:rPr lang="en-US" sz="2400">
                <a:latin typeface="Book Antiqua" panose="02040602050305030304" pitchFamily="18" charset="0"/>
              </a:rPr>
              <a:t>part of the evaluation PO envisaged additional selection </a:t>
            </a:r>
            <a:r>
              <a:rPr lang="en-US" sz="2400" smtClean="0">
                <a:latin typeface="Book Antiqua" panose="02040602050305030304" pitchFamily="18" charset="0"/>
              </a:rPr>
              <a:t>criteria: </a:t>
            </a:r>
          </a:p>
          <a:p>
            <a:pPr marL="0" indent="0">
              <a:buNone/>
            </a:pPr>
            <a:endParaRPr lang="en-US" sz="2400" smtClean="0">
              <a:latin typeface="Book Antiqua" panose="02040602050305030304" pitchFamily="18" charset="0"/>
            </a:endParaRPr>
          </a:p>
          <a:p>
            <a:r>
              <a:rPr lang="en-US" sz="2400" smtClean="0">
                <a:latin typeface="Book Antiqua" panose="02040602050305030304" pitchFamily="18" charset="0"/>
              </a:rPr>
              <a:t>Under 4 Measures additional points to be granted from the evaluation of the project proposals for partnership with organizations for Donor States</a:t>
            </a:r>
          </a:p>
          <a:p>
            <a:r>
              <a:rPr lang="en-US" sz="2400" smtClean="0">
                <a:latin typeface="Book Antiqua" panose="02040602050305030304" pitchFamily="18" charset="0"/>
              </a:rPr>
              <a:t>Under Measures </a:t>
            </a:r>
            <a:r>
              <a:rPr lang="en-US" sz="2400">
                <a:latin typeface="Book Antiqua" panose="02040602050305030304" pitchFamily="18" charset="0"/>
              </a:rPr>
              <a:t>2 and </a:t>
            </a:r>
            <a:r>
              <a:rPr lang="en-US" sz="2400" smtClean="0">
                <a:latin typeface="Book Antiqua" panose="02040602050305030304" pitchFamily="18" charset="0"/>
              </a:rPr>
              <a:t>6 the activities with the participation of target groups, 50 % of which must be representatives of Roma population</a:t>
            </a:r>
            <a:endParaRPr lang="en-US" sz="2400">
              <a:latin typeface="Book Antiqua" panose="02040602050305030304" pitchFamily="18" charset="0"/>
            </a:endParaRPr>
          </a:p>
          <a:p>
            <a:endParaRPr lang="bg-BG" sz="24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30044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483079" y="2224521"/>
            <a:ext cx="7560783" cy="42165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endParaRPr lang="en-GB" sz="800" smtClean="0">
              <a:latin typeface="Book Antiqua" panose="02040602050305030304" pitchFamily="18" charset="0"/>
            </a:endParaRPr>
          </a:p>
          <a:p>
            <a:pPr algn="just"/>
            <a:r>
              <a:rPr lang="en-GB" sz="2000" smtClean="0">
                <a:latin typeface="Book Antiqua" panose="02040602050305030304" pitchFamily="18" charset="0"/>
              </a:rPr>
              <a:t>Need to catch up with delays </a:t>
            </a:r>
            <a:r>
              <a:rPr lang="en-GB" sz="2000">
                <a:latin typeface="Book Antiqua" panose="02040602050305030304" pitchFamily="18" charset="0"/>
              </a:rPr>
              <a:t>in the development of </a:t>
            </a:r>
            <a:r>
              <a:rPr lang="en-GB" sz="2000" smtClean="0">
                <a:latin typeface="Book Antiqua" panose="02040602050305030304" pitchFamily="18" charset="0"/>
              </a:rPr>
              <a:t>the guidelines </a:t>
            </a:r>
            <a:r>
              <a:rPr lang="en-GB" sz="2000">
                <a:latin typeface="Book Antiqua" panose="02040602050305030304" pitchFamily="18" charset="0"/>
              </a:rPr>
              <a:t>for </a:t>
            </a:r>
            <a:r>
              <a:rPr lang="en-GB" sz="2000" smtClean="0">
                <a:latin typeface="Book Antiqua" panose="02040602050305030304" pitchFamily="18" charset="0"/>
              </a:rPr>
              <a:t>applicants </a:t>
            </a:r>
            <a:r>
              <a:rPr lang="en-GB" sz="2000">
                <a:latin typeface="Book Antiqua" panose="02040602050305030304" pitchFamily="18" charset="0"/>
              </a:rPr>
              <a:t>under </a:t>
            </a:r>
            <a:r>
              <a:rPr lang="en-GB" sz="2000" smtClean="0">
                <a:latin typeface="Book Antiqua" panose="02040602050305030304" pitchFamily="18" charset="0"/>
              </a:rPr>
              <a:t>the calls </a:t>
            </a:r>
            <a:r>
              <a:rPr lang="en-GB" sz="2000">
                <a:latin typeface="Book Antiqua" panose="02040602050305030304" pitchFamily="18" charset="0"/>
              </a:rPr>
              <a:t>for proposals </a:t>
            </a:r>
            <a:r>
              <a:rPr lang="en-GB" sz="2000" smtClean="0">
                <a:latin typeface="Book Antiqua" panose="02040602050305030304" pitchFamily="18" charset="0"/>
              </a:rPr>
              <a:t>(Measures 1, 2, 5 and 6) and announcement.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pPr algn="just"/>
            <a:endParaRPr lang="en-GB" sz="2000" smtClean="0">
              <a:latin typeface="Book Antiqua" panose="02040602050305030304" pitchFamily="18" charset="0"/>
            </a:endParaRPr>
          </a:p>
          <a:p>
            <a:r>
              <a:rPr lang="en-GB" sz="2000" smtClean="0">
                <a:latin typeface="Book Antiqua" panose="02040602050305030304" pitchFamily="18" charset="0"/>
              </a:rPr>
              <a:t>New PO team when the project proposals were submitted. </a:t>
            </a:r>
          </a:p>
          <a:p>
            <a:pPr algn="just"/>
            <a:endParaRPr lang="en-GB" sz="2000" smtClean="0">
              <a:latin typeface="Book Antiqua" panose="02040602050305030304" pitchFamily="18" charset="0"/>
            </a:endParaRPr>
          </a:p>
          <a:p>
            <a:pPr algn="just"/>
            <a:r>
              <a:rPr lang="en-GB" sz="2000" smtClean="0">
                <a:latin typeface="Book Antiqua" panose="02040602050305030304" pitchFamily="18" charset="0"/>
              </a:rPr>
              <a:t>Short time for contracting the projects in order to be proposed for extension</a:t>
            </a:r>
            <a:r>
              <a:rPr lang="en-US" sz="2000" smtClean="0">
                <a:latin typeface="Book Antiqua" panose="02040602050305030304" pitchFamily="18" charset="0"/>
              </a:rPr>
              <a:t>.</a:t>
            </a:r>
          </a:p>
          <a:p>
            <a:pPr algn="just"/>
            <a:endParaRPr lang="en-US" sz="2000">
              <a:latin typeface="Book Antiqua" panose="02040602050305030304" pitchFamily="18" charset="0"/>
            </a:endParaRPr>
          </a:p>
          <a:p>
            <a:pPr algn="just"/>
            <a:r>
              <a:rPr lang="en-US" sz="2000" smtClean="0">
                <a:latin typeface="Book Antiqua" panose="02040602050305030304" pitchFamily="18" charset="0"/>
              </a:rPr>
              <a:t>PO strengthened communication with FMO and NFP, selected good independent evaluators, assigned professional selection committee. </a:t>
            </a:r>
          </a:p>
          <a:p>
            <a:endParaRPr lang="bg-BG" sz="2000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362309" y="625339"/>
            <a:ext cx="5746391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Resent Challenges in </a:t>
            </a:r>
          </a:p>
          <a:p>
            <a:pPr marL="342900" indent="-342900">
              <a:buFont typeface="Arial" charset="0"/>
              <a:buNone/>
            </a:pPr>
            <a:r>
              <a:rPr lang="en-US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Implementation </a:t>
            </a:r>
            <a:endParaRPr lang="en-US" sz="2800" i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36430" y="1646549"/>
            <a:ext cx="7496354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lvl="0"/>
            <a:endParaRPr lang="en-US" sz="2000" smtClean="0">
              <a:latin typeface="Book Antiqua" panose="02040602050305030304" pitchFamily="18" charset="0"/>
            </a:endParaRPr>
          </a:p>
          <a:p>
            <a:pPr lvl="0"/>
            <a:r>
              <a:rPr lang="en-US" sz="2000" smtClean="0">
                <a:latin typeface="Book Antiqua" panose="02040602050305030304" pitchFamily="18" charset="0"/>
              </a:rPr>
              <a:t>Submitted </a:t>
            </a:r>
            <a:r>
              <a:rPr lang="en-US" sz="2000">
                <a:latin typeface="Book Antiqua" panose="02040602050305030304" pitchFamily="18" charset="0"/>
              </a:rPr>
              <a:t>proposals under </a:t>
            </a:r>
            <a:r>
              <a:rPr lang="en-US" sz="2000" smtClean="0">
                <a:latin typeface="Book Antiqua" panose="02040602050305030304" pitchFamily="18" charset="0"/>
              </a:rPr>
              <a:t>all Measures - 98. </a:t>
            </a:r>
          </a:p>
          <a:p>
            <a:pPr lvl="0"/>
            <a:endParaRPr lang="bg-BG" sz="800">
              <a:latin typeface="Book Antiqua" panose="02040602050305030304" pitchFamily="18" charset="0"/>
            </a:endParaRPr>
          </a:p>
          <a:p>
            <a:pPr lvl="0"/>
            <a:r>
              <a:rPr lang="en-GB" sz="2000">
                <a:latin typeface="Book Antiqua" panose="02040602050305030304" pitchFamily="18" charset="0"/>
              </a:rPr>
              <a:t>89 </a:t>
            </a:r>
            <a:r>
              <a:rPr lang="en-GB" sz="2000" smtClean="0">
                <a:latin typeface="Book Antiqua" panose="02040602050305030304" pitchFamily="18" charset="0"/>
              </a:rPr>
              <a:t>- after the</a:t>
            </a:r>
            <a:r>
              <a:rPr lang="en-US" sz="2000" smtClean="0">
                <a:latin typeface="Book Antiqua" panose="02040602050305030304" pitchFamily="18" charset="0"/>
              </a:rPr>
              <a:t> evaluation </a:t>
            </a:r>
            <a:r>
              <a:rPr lang="en-US" sz="2000">
                <a:latin typeface="Book Antiqua" panose="02040602050305030304" pitchFamily="18" charset="0"/>
              </a:rPr>
              <a:t>for compliance with the administrative and eligibility </a:t>
            </a:r>
            <a:r>
              <a:rPr lang="en-US" sz="2000" smtClean="0">
                <a:latin typeface="Book Antiqua" panose="02040602050305030304" pitchFamily="18" charset="0"/>
              </a:rPr>
              <a:t>criteria </a:t>
            </a:r>
          </a:p>
          <a:p>
            <a:pPr lvl="0"/>
            <a:endParaRPr lang="bg-BG" sz="800">
              <a:latin typeface="Book Antiqua" panose="02040602050305030304" pitchFamily="18" charset="0"/>
            </a:endParaRPr>
          </a:p>
          <a:p>
            <a:pPr lvl="0"/>
            <a:r>
              <a:rPr lang="en-GB" sz="2000" b="1" i="1" smtClean="0">
                <a:latin typeface="Book Antiqua" panose="02040602050305030304" pitchFamily="18" charset="0"/>
              </a:rPr>
              <a:t>Measure </a:t>
            </a:r>
            <a:r>
              <a:rPr lang="en-GB" sz="2000" b="1" i="1">
                <a:latin typeface="Book Antiqua" panose="02040602050305030304" pitchFamily="18" charset="0"/>
              </a:rPr>
              <a:t>1:</a:t>
            </a:r>
            <a:endParaRPr lang="bg-BG" sz="2000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26 applications</a:t>
            </a:r>
            <a:r>
              <a:rPr lang="en-US" sz="2000" smtClean="0">
                <a:latin typeface="Book Antiqua" panose="02040602050305030304" pitchFamily="18" charset="0"/>
              </a:rPr>
              <a:t>;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4 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3 applications </a:t>
            </a:r>
            <a:r>
              <a:rPr lang="bg-BG" sz="2000" smtClean="0">
                <a:latin typeface="Book Antiqua" panose="02040602050305030304" pitchFamily="18" charset="0"/>
              </a:rPr>
              <a:t>not </a:t>
            </a:r>
            <a:r>
              <a:rPr lang="bg-BG" sz="2000">
                <a:latin typeface="Book Antiqua" panose="02040602050305030304" pitchFamily="18" charset="0"/>
              </a:rPr>
              <a:t>eligible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10 </a:t>
            </a:r>
            <a:r>
              <a:rPr lang="bg-BG" sz="2000">
                <a:latin typeface="Book Antiqua" panose="02040602050305030304" pitchFamily="18" charset="0"/>
              </a:rPr>
              <a:t>proposals </a:t>
            </a:r>
            <a:r>
              <a:rPr lang="bg-BG" sz="2000" smtClean="0">
                <a:latin typeface="Book Antiqua" panose="02040602050305030304" pitchFamily="18" charset="0"/>
              </a:rPr>
              <a:t>selected </a:t>
            </a:r>
            <a:r>
              <a:rPr lang="bg-BG" sz="2000">
                <a:latin typeface="Book Antiqua" panose="02040602050305030304" pitchFamily="18" charset="0"/>
              </a:rPr>
              <a:t>for funding</a:t>
            </a:r>
            <a:r>
              <a:rPr lang="en-US" sz="200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r>
              <a:rPr lang="en-US" sz="2000" smtClean="0">
                <a:latin typeface="Book Antiqua" panose="02040602050305030304" pitchFamily="18" charset="0"/>
              </a:rPr>
              <a:t>(total </a:t>
            </a:r>
            <a:r>
              <a:rPr lang="en-US" sz="2000">
                <a:latin typeface="Book Antiqua" panose="02040602050305030304" pitchFamily="18" charset="0"/>
              </a:rPr>
              <a:t>amount EUR </a:t>
            </a:r>
            <a:r>
              <a:rPr lang="en-US" sz="2000" smtClean="0">
                <a:latin typeface="Book Antiqua" panose="02040602050305030304" pitchFamily="18" charset="0"/>
              </a:rPr>
              <a:t>2 150 758)</a:t>
            </a:r>
          </a:p>
          <a:p>
            <a:endParaRPr lang="bg-BG" sz="400">
              <a:latin typeface="Book Antiqua" panose="02040602050305030304" pitchFamily="18" charset="0"/>
            </a:endParaRPr>
          </a:p>
          <a:p>
            <a:r>
              <a:rPr lang="en-GB" sz="2000" b="1" i="1" smtClean="0">
                <a:latin typeface="Book Antiqua" panose="02040602050305030304" pitchFamily="18" charset="0"/>
              </a:rPr>
              <a:t>Measure </a:t>
            </a:r>
            <a:r>
              <a:rPr lang="en-US" sz="2000" b="1" i="1">
                <a:latin typeface="Book Antiqua" panose="02040602050305030304" pitchFamily="18" charset="0"/>
              </a:rPr>
              <a:t>2:</a:t>
            </a:r>
            <a:endParaRPr lang="bg-BG" sz="2000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28 applications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4 applications </a:t>
            </a:r>
            <a:r>
              <a:rPr lang="bg-BG" sz="2000" smtClean="0">
                <a:latin typeface="Book Antiqua" panose="02040602050305030304" pitchFamily="18" charset="0"/>
              </a:rPr>
              <a:t>not eligible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3 proposals </a:t>
            </a:r>
            <a:r>
              <a:rPr lang="bg-BG" sz="2000" smtClean="0">
                <a:latin typeface="Book Antiqua" panose="02040602050305030304" pitchFamily="18" charset="0"/>
              </a:rPr>
              <a:t>selected </a:t>
            </a:r>
            <a:r>
              <a:rPr lang="bg-BG" sz="2000">
                <a:latin typeface="Book Antiqua" panose="02040602050305030304" pitchFamily="18" charset="0"/>
              </a:rPr>
              <a:t>for funding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latin typeface="Book Antiqua" panose="02040602050305030304" pitchFamily="18" charset="0"/>
              </a:rPr>
              <a:t>(total </a:t>
            </a:r>
            <a:r>
              <a:rPr lang="en-US" sz="2000">
                <a:latin typeface="Book Antiqua" panose="02040602050305030304" pitchFamily="18" charset="0"/>
              </a:rPr>
              <a:t>amount </a:t>
            </a:r>
            <a:r>
              <a:rPr lang="en-US" sz="2000" smtClean="0">
                <a:latin typeface="Book Antiqua" panose="02040602050305030304" pitchFamily="18" charset="0"/>
              </a:rPr>
              <a:t>EUR 650 313)</a:t>
            </a:r>
            <a:endParaRPr lang="en-GB" sz="2000" b="1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smtClean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483079" y="444197"/>
            <a:ext cx="566875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44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Results (1)</a:t>
            </a:r>
            <a:endParaRPr lang="en-US" sz="4400" i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b="1" smtClean="0">
                <a:latin typeface="Book Antiqua" panose="02040602050305030304" pitchFamily="18" charset="0"/>
              </a:rPr>
              <a:t>Results (2)</a:t>
            </a:r>
            <a:endParaRPr lang="bg-BG" b="1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en-GB" sz="500" b="1" i="1" smtClean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GB" sz="2000" b="1" i="1" smtClean="0">
                <a:latin typeface="Book Antiqua" panose="02040602050305030304" pitchFamily="18" charset="0"/>
              </a:rPr>
              <a:t>Measure 5:</a:t>
            </a:r>
            <a:endParaRPr lang="bg-BG" sz="2000" i="1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</a:t>
            </a:r>
            <a:r>
              <a:rPr lang="en-US" sz="2000" smtClean="0">
                <a:latin typeface="Book Antiqua" panose="02040602050305030304" pitchFamily="18" charset="0"/>
              </a:rPr>
              <a:t>8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applications</a:t>
            </a:r>
            <a:r>
              <a:rPr lang="en-US" sz="2000">
                <a:latin typeface="Book Antiqua" panose="02040602050305030304" pitchFamily="18" charset="0"/>
              </a:rPr>
              <a:t>;</a:t>
            </a:r>
            <a:r>
              <a:rPr lang="bg-BG" sz="2000">
                <a:latin typeface="Book Antiqua" panose="02040602050305030304" pitchFamily="18" charset="0"/>
              </a:rPr>
              <a:t> 4 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smtClean="0">
                <a:latin typeface="Book Antiqua" panose="02040602050305030304" pitchFamily="18" charset="0"/>
              </a:rPr>
              <a:t>1</a:t>
            </a:r>
            <a:r>
              <a:rPr lang="bg-BG" sz="2000" smtClean="0">
                <a:latin typeface="Book Antiqua" panose="02040602050305030304" pitchFamily="18" charset="0"/>
              </a:rPr>
              <a:t> application </a:t>
            </a:r>
            <a:r>
              <a:rPr lang="bg-BG" sz="2000">
                <a:latin typeface="Book Antiqua" panose="02040602050305030304" pitchFamily="18" charset="0"/>
              </a:rPr>
              <a:t>not </a:t>
            </a:r>
            <a:r>
              <a:rPr lang="bg-BG" sz="2000" smtClean="0">
                <a:latin typeface="Book Antiqua" panose="02040602050305030304" pitchFamily="18" charset="0"/>
              </a:rPr>
              <a:t>eligible</a:t>
            </a:r>
            <a:endParaRPr lang="bg-BG" sz="2000">
              <a:latin typeface="Book Antiqua" panose="0204060205030503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9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proposals selected for funding</a:t>
            </a:r>
            <a:r>
              <a:rPr lang="en-US" sz="200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000" smtClean="0">
                <a:latin typeface="Book Antiqua" panose="02040602050305030304" pitchFamily="18" charset="0"/>
              </a:rPr>
              <a:t>(8 projects contracted - total </a:t>
            </a:r>
            <a:r>
              <a:rPr lang="en-US" sz="2000">
                <a:latin typeface="Book Antiqua" panose="02040602050305030304" pitchFamily="18" charset="0"/>
              </a:rPr>
              <a:t>amount </a:t>
            </a:r>
            <a:r>
              <a:rPr lang="en-US" sz="2000" smtClean="0">
                <a:latin typeface="Book Antiqua" panose="02040602050305030304" pitchFamily="18" charset="0"/>
              </a:rPr>
              <a:t>EUR 2 162 634) </a:t>
            </a:r>
          </a:p>
          <a:p>
            <a:pPr marL="0" indent="0" algn="just">
              <a:buNone/>
            </a:pPr>
            <a:endParaRPr lang="en-US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GB" sz="2000" b="1" i="1" smtClean="0">
                <a:latin typeface="Book Antiqua" panose="02040602050305030304" pitchFamily="18" charset="0"/>
              </a:rPr>
              <a:t>Measure 6</a:t>
            </a:r>
            <a:r>
              <a:rPr lang="en-US" sz="2000" b="1" i="1" smtClean="0">
                <a:latin typeface="Book Antiqua" panose="02040602050305030304" pitchFamily="18" charset="0"/>
              </a:rPr>
              <a:t>:</a:t>
            </a:r>
            <a:endParaRPr lang="bg-BG" sz="2000" i="1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16</a:t>
            </a:r>
            <a:r>
              <a:rPr lang="bg-BG" sz="2000">
                <a:latin typeface="Book Antiqua" panose="02040602050305030304" pitchFamily="18" charset="0"/>
              </a:rPr>
              <a:t> applications</a:t>
            </a:r>
            <a:r>
              <a:rPr lang="en-US" sz="2000">
                <a:latin typeface="Book Antiqua" panose="02040602050305030304" pitchFamily="18" charset="0"/>
              </a:rPr>
              <a:t>; 2 </a:t>
            </a:r>
            <a:r>
              <a:rPr lang="bg-BG" sz="2000">
                <a:latin typeface="Book Antiqua" panose="02040602050305030304" pitchFamily="18" charset="0"/>
              </a:rPr>
              <a:t>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1</a:t>
            </a:r>
            <a:r>
              <a:rPr lang="bg-BG" sz="2000">
                <a:latin typeface="Book Antiqua" panose="02040602050305030304" pitchFamily="18" charset="0"/>
              </a:rPr>
              <a:t> application not </a:t>
            </a:r>
            <a:r>
              <a:rPr lang="bg-BG" sz="2000" smtClean="0">
                <a:latin typeface="Book Antiqua" panose="02040602050305030304" pitchFamily="18" charset="0"/>
              </a:rPr>
              <a:t>eligible </a:t>
            </a:r>
            <a:endParaRPr lang="en-US" sz="2000" smtClean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3 proposals selected for funding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 smtClean="0">
                <a:latin typeface="Book Antiqua" panose="02040602050305030304" pitchFamily="18" charset="0"/>
              </a:rPr>
              <a:t>(total amount EUR 592 381)</a:t>
            </a:r>
            <a:endParaRPr lang="bg-BG" sz="20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56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312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 algn="ctr" eaLnBrk="1" hangingPunct="1">
              <a:buNone/>
            </a:pPr>
            <a:endParaRPr lang="en-US" altLang="bg-BG" sz="1000"/>
          </a:p>
          <a:p>
            <a:pPr marL="0" indent="0" algn="ctr" eaLnBrk="1" hangingPunct="1">
              <a:buNone/>
            </a:pPr>
            <a:r>
              <a:rPr lang="en-US" altLang="bg-BG" b="1" i="1" smtClean="0">
                <a:latin typeface="Book Antiqua" panose="02040602050305030304" pitchFamily="18" charset="0"/>
              </a:rPr>
              <a:t>Thank </a:t>
            </a:r>
            <a:r>
              <a:rPr lang="en-US" altLang="bg-BG" b="1" i="1">
                <a:latin typeface="Book Antiqua" panose="02040602050305030304" pitchFamily="18" charset="0"/>
              </a:rPr>
              <a:t>you for your attention!</a:t>
            </a:r>
          </a:p>
          <a:p>
            <a:pPr algn="ctr">
              <a:buNone/>
            </a:pPr>
            <a:r>
              <a:rPr lang="fr-FR" sz="2000" smtClean="0">
                <a:latin typeface="Book Antiqua" panose="02040602050305030304" pitchFamily="18" charset="0"/>
                <a:hlinkClick r:id="rId2"/>
              </a:rPr>
              <a:t>www.bg07eeagrants.com</a:t>
            </a:r>
            <a:r>
              <a:rPr lang="fr-FR" sz="2000" smtClean="0">
                <a:latin typeface="Book Antiqua" panose="02040602050305030304" pitchFamily="18" charset="0"/>
              </a:rPr>
              <a:t> </a:t>
            </a:r>
            <a:endParaRPr lang="fr-FR" sz="2000">
              <a:latin typeface="Book Antiqua" panose="02040602050305030304" pitchFamily="18" charset="0"/>
            </a:endParaRPr>
          </a:p>
          <a:p>
            <a:pPr algn="ctr">
              <a:buNone/>
            </a:pPr>
            <a:r>
              <a:rPr lang="fr-FR" sz="2000" smtClean="0">
                <a:latin typeface="Book Antiqua" panose="02040602050305030304" pitchFamily="18" charset="0"/>
              </a:rPr>
              <a:t>e-mail: </a:t>
            </a:r>
            <a:r>
              <a:rPr lang="fr-FR" sz="2000" smtClean="0">
                <a:latin typeface="Book Antiqua" panose="02040602050305030304" pitchFamily="18" charset="0"/>
                <a:hlinkClick r:id="rId3"/>
              </a:rPr>
              <a:t>bg07@mh.government.bg</a:t>
            </a: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just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cs-CZ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/>
          </a:p>
        </p:txBody>
      </p:sp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8609" y="3532910"/>
            <a:ext cx="4488873" cy="294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815" y="3271077"/>
            <a:ext cx="2192481" cy="1631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6709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517585" y="2121004"/>
            <a:ext cx="752627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 smtClean="0">
                <a:latin typeface="Book Antiqua" panose="02040602050305030304" pitchFamily="18" charset="0"/>
              </a:rPr>
              <a:t>Fresh Start for Young People with Anorexia and Bulimia</a:t>
            </a:r>
          </a:p>
          <a:p>
            <a:endParaRPr lang="en-US" sz="2000" smtClean="0">
              <a:latin typeface="Book Antiqua" panose="02040602050305030304" pitchFamily="18" charset="0"/>
            </a:endParaRPr>
          </a:p>
          <a:p>
            <a:endParaRPr lang="fr-FR" sz="2000" smtClean="0">
              <a:solidFill>
                <a:srgbClr val="4D4D4D"/>
              </a:solidFill>
              <a:latin typeface="Book Antiqua" panose="02040602050305030304" pitchFamily="18" charset="0"/>
            </a:endParaRPr>
          </a:p>
          <a:p>
            <a:endParaRPr lang="fr-FR" sz="2000">
              <a:solidFill>
                <a:srgbClr val="4D4D4D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517585" y="625339"/>
            <a:ext cx="5477773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Good start of the projects – one project under Measure 5 </a:t>
            </a:r>
            <a:endParaRPr lang="en-US" sz="2400" b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C:\Users\rgeorgieva\AppData\Local\Microsoft\Windows\Temporary Internet Files\Content.Outlook\2FX6ZYEZ\Screen Shot 2015-10-10 at 21.14.45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09" y="2674189"/>
            <a:ext cx="8039818" cy="316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0123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3200" b="1">
                <a:latin typeface="Book Antiqua" panose="02040602050305030304" pitchFamily="18" charset="0"/>
              </a:rPr>
              <a:t>Fresh Start for Young People with Anorexia and Bulimia</a:t>
            </a:r>
            <a:br>
              <a:rPr lang="en-US" sz="3200" b="1">
                <a:latin typeface="Book Antiqua" panose="02040602050305030304" pitchFamily="18" charset="0"/>
              </a:rPr>
            </a:br>
            <a:br>
              <a:rPr lang="en-US" sz="3200">
                <a:latin typeface="Book Antiqua" panose="02040602050305030304" pitchFamily="18" charset="0"/>
              </a:rPr>
            </a:br>
            <a:endParaRPr lang="bg-BG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996"/>
            <a:ext cx="8229600" cy="4625167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800" b="1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endParaRPr lang="en-US" sz="1950" b="1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Project promoter: </a:t>
            </a:r>
            <a:r>
              <a:rPr lang="en-US" sz="1950">
                <a:latin typeface="Book Antiqua" panose="02040602050305030304" pitchFamily="18" charset="0"/>
              </a:rPr>
              <a:t>Foundation “Center </a:t>
            </a:r>
            <a:r>
              <a:rPr lang="en-US" sz="1950" smtClean="0">
                <a:latin typeface="Book Antiqua" panose="02040602050305030304" pitchFamily="18" charset="0"/>
              </a:rPr>
              <a:t>INSIGHT”, Bulgaria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Partner: </a:t>
            </a:r>
            <a:r>
              <a:rPr lang="en-US" sz="1950" smtClean="0">
                <a:latin typeface="Book Antiqua" panose="02040602050305030304" pitchFamily="18" charset="0"/>
              </a:rPr>
              <a:t>Counselling for eating disorders - </a:t>
            </a:r>
            <a:r>
              <a:rPr lang="bg-BG" sz="1950" smtClean="0">
                <a:latin typeface="Book Antiqua" panose="02040602050305030304" pitchFamily="18" charset="0"/>
              </a:rPr>
              <a:t>ROS </a:t>
            </a:r>
            <a:r>
              <a:rPr lang="bg-BG" sz="1950">
                <a:latin typeface="Book Antiqua" panose="02040602050305030304" pitchFamily="18" charset="0"/>
              </a:rPr>
              <a:t>- Rådgivning om spiseforstyrrelser</a:t>
            </a:r>
            <a:r>
              <a:rPr lang="en-US" sz="1950" smtClean="0">
                <a:latin typeface="Book Antiqua" panose="02040602050305030304" pitchFamily="18" charset="0"/>
              </a:rPr>
              <a:t>, Norway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Project  </a:t>
            </a:r>
            <a:r>
              <a:rPr lang="en-US" sz="1950" b="1">
                <a:latin typeface="Book Antiqua" panose="02040602050305030304" pitchFamily="18" charset="0"/>
              </a:rPr>
              <a:t>objective</a:t>
            </a:r>
            <a:r>
              <a:rPr lang="en-US" sz="1950" b="1" smtClean="0">
                <a:latin typeface="Book Antiqua" panose="02040602050305030304" pitchFamily="18" charset="0"/>
              </a:rPr>
              <a:t>: </a:t>
            </a:r>
            <a:r>
              <a:rPr lang="en-US" sz="1950" smtClean="0">
                <a:latin typeface="Book Antiqua" panose="02040602050305030304" pitchFamily="18" charset="0"/>
              </a:rPr>
              <a:t>To </a:t>
            </a:r>
            <a:r>
              <a:rPr lang="en-US" sz="1950">
                <a:latin typeface="Book Antiqua" panose="02040602050305030304" pitchFamily="18" charset="0"/>
              </a:rPr>
              <a:t>improve the access to quality treatment services for psychic health and to improve the quality of care for young people with eating disorders (anorexia, bulimia and others) in </a:t>
            </a:r>
            <a:r>
              <a:rPr lang="en-US" sz="1950" smtClean="0">
                <a:latin typeface="Book Antiqua" panose="02040602050305030304" pitchFamily="18" charset="0"/>
              </a:rPr>
              <a:t>Bulgaria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Total project cost: </a:t>
            </a:r>
            <a:r>
              <a:rPr lang="en-US" sz="1950" smtClean="0">
                <a:latin typeface="Book Antiqua" panose="02040602050305030304" pitchFamily="18" charset="0"/>
              </a:rPr>
              <a:t>202 000 EUR; grant: 181 800 EUR. </a:t>
            </a:r>
          </a:p>
          <a:p>
            <a:pPr marL="0" lv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After the project start on 14.09.2015: </a:t>
            </a:r>
            <a:r>
              <a:rPr lang="en-US" sz="1950">
                <a:latin typeface="Book Antiqua" panose="02040602050305030304" pitchFamily="18" charset="0"/>
              </a:rPr>
              <a:t>Training by ROS for the team who will conduct prevention campaign in secondary </a:t>
            </a:r>
            <a:r>
              <a:rPr lang="en-US" sz="1950" smtClean="0">
                <a:latin typeface="Book Antiqua" panose="02040602050305030304" pitchFamily="18" charset="0"/>
              </a:rPr>
              <a:t>schools; Training </a:t>
            </a:r>
            <a:r>
              <a:rPr lang="bg-BG" sz="1950" smtClean="0">
                <a:latin typeface="Book Antiqua" panose="02040602050305030304" pitchFamily="18" charset="0"/>
              </a:rPr>
              <a:t>of </a:t>
            </a:r>
            <a:r>
              <a:rPr lang="bg-BG" sz="1950">
                <a:latin typeface="Book Antiqua" panose="02040602050305030304" pitchFamily="18" charset="0"/>
              </a:rPr>
              <a:t>the professional therapeutic </a:t>
            </a:r>
            <a:r>
              <a:rPr lang="bg-BG" sz="1950" smtClean="0">
                <a:latin typeface="Book Antiqua" panose="02040602050305030304" pitchFamily="18" charset="0"/>
              </a:rPr>
              <a:t>team</a:t>
            </a:r>
            <a:r>
              <a:rPr lang="en-US" sz="1950" smtClean="0">
                <a:latin typeface="Book Antiqua" panose="02040602050305030304" pitchFamily="18" charset="0"/>
              </a:rPr>
              <a:t>; Film for both trainings; P</a:t>
            </a:r>
            <a:r>
              <a:rPr lang="bg-BG" sz="1950" smtClean="0">
                <a:latin typeface="Book Antiqua" panose="02040602050305030304" pitchFamily="18" charset="0"/>
              </a:rPr>
              <a:t>roject </a:t>
            </a:r>
            <a:r>
              <a:rPr lang="en-US" sz="1950" smtClean="0">
                <a:latin typeface="Book Antiqua" panose="02040602050305030304" pitchFamily="18" charset="0"/>
              </a:rPr>
              <a:t>presentation </a:t>
            </a:r>
            <a:r>
              <a:rPr lang="bg-BG" sz="1950" smtClean="0">
                <a:latin typeface="Book Antiqua" panose="02040602050305030304" pitchFamily="18" charset="0"/>
              </a:rPr>
              <a:t>at </a:t>
            </a:r>
            <a:r>
              <a:rPr lang="bg-BG" sz="1950">
                <a:latin typeface="Book Antiqua" panose="02040602050305030304" pitchFamily="18" charset="0"/>
              </a:rPr>
              <a:t>National meeting of </a:t>
            </a:r>
            <a:r>
              <a:rPr lang="bg-BG" sz="1950" smtClean="0">
                <a:latin typeface="Book Antiqua" panose="02040602050305030304" pitchFamily="18" charset="0"/>
              </a:rPr>
              <a:t>psychologists</a:t>
            </a:r>
            <a:r>
              <a:rPr lang="en-US" sz="1950" smtClean="0">
                <a:latin typeface="Book Antiqua" panose="02040602050305030304" pitchFamily="18" charset="0"/>
              </a:rPr>
              <a:t>; Web </a:t>
            </a:r>
            <a:r>
              <a:rPr lang="en-US" sz="1950">
                <a:latin typeface="Book Antiqua" panose="02040602050305030304" pitchFamily="18" charset="0"/>
              </a:rPr>
              <a:t>site </a:t>
            </a:r>
            <a:r>
              <a:rPr lang="en-US" sz="1950" smtClean="0">
                <a:latin typeface="Book Antiqua" panose="02040602050305030304" pitchFamily="18" charset="0"/>
              </a:rPr>
              <a:t>and Web </a:t>
            </a:r>
            <a:r>
              <a:rPr lang="en-US" sz="1950">
                <a:latin typeface="Book Antiqua" panose="02040602050305030304" pitchFamily="18" charset="0"/>
              </a:rPr>
              <a:t>based </a:t>
            </a:r>
            <a:r>
              <a:rPr lang="en-US" sz="1950" smtClean="0">
                <a:latin typeface="Book Antiqua" panose="02040602050305030304" pitchFamily="18" charset="0"/>
              </a:rPr>
              <a:t>Questionnaire; Telephone </a:t>
            </a:r>
            <a:r>
              <a:rPr lang="en-US" sz="1950">
                <a:latin typeface="Book Antiqua" panose="02040602050305030304" pitchFamily="18" charset="0"/>
              </a:rPr>
              <a:t>line </a:t>
            </a:r>
            <a:r>
              <a:rPr lang="en-US" sz="1950" smtClean="0">
                <a:latin typeface="Book Antiqua" panose="02040602050305030304" pitchFamily="18" charset="0"/>
              </a:rPr>
              <a:t>and Anonymous </a:t>
            </a:r>
            <a:r>
              <a:rPr lang="en-US" sz="1950">
                <a:latin typeface="Book Antiqua" panose="02040602050305030304" pitchFamily="18" charset="0"/>
              </a:rPr>
              <a:t>web based </a:t>
            </a:r>
            <a:r>
              <a:rPr lang="en-US" sz="1950" smtClean="0">
                <a:latin typeface="Book Antiqua" panose="02040602050305030304" pitchFamily="18" charset="0"/>
              </a:rPr>
              <a:t>chat; Initiated </a:t>
            </a:r>
            <a:r>
              <a:rPr lang="en-US" sz="1950">
                <a:latin typeface="Book Antiqua" panose="02040602050305030304" pitchFamily="18" charset="0"/>
              </a:rPr>
              <a:t>equipment of Day </a:t>
            </a:r>
            <a:r>
              <a:rPr lang="en-US" sz="1950" smtClean="0">
                <a:latin typeface="Book Antiqua" panose="02040602050305030304" pitchFamily="18" charset="0"/>
              </a:rPr>
              <a:t>Centre </a:t>
            </a:r>
            <a:r>
              <a:rPr lang="en-US" sz="1950">
                <a:latin typeface="Book Antiqua" panose="02040602050305030304" pitchFamily="18" charset="0"/>
              </a:rPr>
              <a:t>for intensive treatment of </a:t>
            </a:r>
            <a:r>
              <a:rPr lang="en-US" sz="1950" smtClean="0">
                <a:latin typeface="Book Antiqua" panose="02040602050305030304" pitchFamily="18" charset="0"/>
              </a:rPr>
              <a:t>the disorders</a:t>
            </a:r>
            <a:endParaRPr lang="bg-BG" sz="195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US" sz="2000" b="1" smtClean="0"/>
              <a:t> </a:t>
            </a:r>
            <a:endParaRPr lang="bg-BG" sz="2000"/>
          </a:p>
          <a:p>
            <a:pPr marL="0" indent="0">
              <a:buNone/>
            </a:pPr>
            <a:endParaRPr lang="en-US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0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>
                <a:latin typeface="Book Antiqua" panose="02040602050305030304" pitchFamily="18" charset="0"/>
              </a:rPr>
              <a:t> </a:t>
            </a:r>
            <a:endParaRPr lang="bg-BG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 sz="2000" b="1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5329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2015-12-17T17:25:34.358</cp:lastPrinted>
  <dcterms:created xsi:type="dcterms:W3CDTF">2015-12-17T17:25:34Z</dcterms:created>
  <dcterms:modified xsi:type="dcterms:W3CDTF">2015-12-17T17:25:34Z</dcterms:modified>
</cp:coreProperties>
</file>