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diagrams/colors1.xml" ContentType="application/vnd.openxmlformats-officedocument.drawingml.diagramColors+xml"/>
  <Override PartName="/ppt/diagrams/data1.xml" ContentType="application/vnd.openxmlformats-officedocument.drawingml.diagramData+xml"/>
  <Override PartName="/ppt/diagrams/drawing1.xml" ContentType="application/vnd.ms-office.drawingml.diagramDrawing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5.8.0.0-->
<p:presentation xmlns:r="http://schemas.openxmlformats.org/officeDocument/2006/relationships" xmlns:a="http://schemas.openxmlformats.org/drawingml/2006/main" xmlns:p="http://schemas.openxmlformats.org/presentationml/2006/main" saveSubsetFonts="1" autoCompressPictures="0">
  <p:sldMasterIdLst>
    <p:sldMasterId id="2147483648" r:id="rId1"/>
  </p:sldMasterIdLst>
  <p:notesMasterIdLst>
    <p:notesMasterId r:id="rId2"/>
  </p:notesMasterIdLst>
  <p:handoutMasterIdLst>
    <p:handoutMasterId r:id="rId3"/>
  </p:handoutMasterIdLst>
  <p:sldIdLst>
    <p:sldId id="256" r:id="rId4"/>
    <p:sldId id="261" r:id="rId5"/>
    <p:sldId id="294" r:id="rId6"/>
    <p:sldId id="285" r:id="rId7"/>
    <p:sldId id="262" r:id="rId8"/>
    <p:sldId id="291" r:id="rId9"/>
    <p:sldId id="293" r:id="rId10"/>
    <p:sldId id="274" r:id="rId11"/>
    <p:sldId id="290" r:id="rId12"/>
  </p:sldIdLst>
  <p:sldSz cx="24380825" cy="13714412"/>
  <p:notesSz cx="6797675" cy="9928225"/>
  <p:custDataLst>
    <p:tags r:id="rId13"/>
  </p:custDataLst>
  <p:defaultTextStyle>
    <a:defPPr>
      <a:defRPr lang="en-US"/>
    </a:defPPr>
    <a:lvl1pPr marL="0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1pPr>
    <a:lvl2pPr marL="914127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2pPr>
    <a:lvl3pPr marL="1828252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3pPr>
    <a:lvl4pPr marL="2742379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4pPr>
    <a:lvl5pPr marL="3656503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5pPr>
    <a:lvl6pPr marL="4570628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6pPr>
    <a:lvl7pPr marL="5484755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7pPr>
    <a:lvl8pPr marL="6398880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8pPr>
    <a:lvl9pPr marL="7313007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4319">
          <p15:clr>
            <a:srgbClr val="A4A3A4"/>
          </p15:clr>
        </p15:guide>
        <p15:guide id="2" pos="767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F3C74"/>
    <a:srgbClr val="003096"/>
    <a:srgbClr val="3EAF79"/>
    <a:srgbClr val="D8222C"/>
    <a:srgbClr val="FF0016"/>
    <a:srgbClr val="20D1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B301B821-A1FF-4177-AEE7-76D212191A09}" styleName="Střední styl 1 – zvýraznění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fill>
          <a:solidFill>
            <a:schemeClr val="accent1">
              <a:tint val="20000"/>
            </a:schemeClr>
          </a:solidFill>
        </a:fill>
      </a:tcStyle>
    </a:band1H>
    <a:band1V>
      <a:tcStyle>
        <a:fill>
          <a:solidFill>
            <a:schemeClr val="accent1">
              <a:tint val="20000"/>
            </a:schemeClr>
          </a:solidFill>
        </a:fill>
      </a:tcStyle>
    </a:band1V>
    <a:lastCol>
      <a:tcTxStyle b="on"/>
    </a:lastCol>
    <a:firstCol>
      <a:tcTxStyle b="on"/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fill>
          <a:solidFill>
            <a:schemeClr val="accent1"/>
          </a:solidFill>
        </a:fill>
      </a:tcStyle>
    </a:firstRow>
  </a:tblStyle>
  <a:tblStyle styleId="{9DCAF9ED-07DC-4A11-8D7F-57B35C25682E}" styleName="Střední styl 1 – zvýraznění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fill>
          <a:solidFill>
            <a:schemeClr val="accent2">
              <a:tint val="20000"/>
            </a:schemeClr>
          </a:solidFill>
        </a:fill>
      </a:tcStyle>
    </a:band1H>
    <a:band1V>
      <a:tcStyle>
        <a:fill>
          <a:solidFill>
            <a:schemeClr val="accent2">
              <a:tint val="20000"/>
            </a:schemeClr>
          </a:solidFill>
        </a:fill>
      </a:tcStyle>
    </a:band1V>
    <a:lastCol>
      <a:tcTxStyle b="on"/>
    </a:lastCol>
    <a:firstCol>
      <a:tcTxStyle b="on"/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76" autoAdjust="0"/>
    <p:restoredTop sz="95411" autoAdjust="0"/>
  </p:normalViewPr>
  <p:slideViewPr>
    <p:cSldViewPr snapToGrid="0">
      <p:cViewPr>
        <p:scale>
          <a:sx n="51" d="100"/>
          <a:sy n="51" d="100"/>
        </p:scale>
        <p:origin x="-132" y="-78"/>
      </p:cViewPr>
      <p:guideLst>
        <p:guide orient="horz" pos="4319"/>
        <p:guide pos="767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01" d="100"/>
          <a:sy n="101" d="100"/>
        </p:scale>
        <p:origin x="2694" y="108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tags" Target="tags/tag1.xml" /><Relationship Id="rId14" Type="http://schemas.openxmlformats.org/officeDocument/2006/relationships/presProps" Target="presProps.xml" /><Relationship Id="rId15" Type="http://schemas.openxmlformats.org/officeDocument/2006/relationships/viewProps" Target="viewProps.xml" /><Relationship Id="rId16" Type="http://schemas.openxmlformats.org/officeDocument/2006/relationships/theme" Target="theme/theme1.xml" /><Relationship Id="rId17" Type="http://schemas.openxmlformats.org/officeDocument/2006/relationships/tableStyles" Target="tableStyles.xml" /><Relationship Id="rId2" Type="http://schemas.openxmlformats.org/officeDocument/2006/relationships/notesMaster" Target="notesMasters/notesMaster1.xml" /><Relationship Id="rId3" Type="http://schemas.openxmlformats.org/officeDocument/2006/relationships/handoutMaster" Target="handoutMasters/handout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diagrams/colors1.xml><?xml version="1.0" encoding="utf-8"?>
<dgm:colorsDef xmlns:a="http://schemas.openxmlformats.org/drawingml/2006/main" xmlns:dgm="http://schemas.openxmlformats.org/drawingml/2006/diagram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a="http://schemas.openxmlformats.org/drawingml/2006/main" xmlns:r="http://schemas.openxmlformats.org/officeDocument/2006/relationships" xmlns:dgm="http://schemas.openxmlformats.org/drawingml/2006/diagram">
  <dgm:ptLst>
    <dgm:pt modelId="{70D724D1-1215-441F-9C21-0A31BD95A51B}" type="doc">
      <dgm:prSet loTypeId="urn:microsoft.com/office/officeart/2005/8/layout/hProcess11" loCatId="process" qsTypeId="urn:microsoft.com/office/officeart/2005/8/quickstyle/simple1" qsCatId="simple" csTypeId="urn:microsoft.com/office/officeart/2005/8/colors/accent1_5" csCatId="accent1" phldr="1"/>
      <dgm:spPr/>
      <dgm:t>
        <a:bodyPr/>
        <a:lstStyle>
          <a:defPPr>
            <a:defRPr kern="1200" smtId="4294967295"/>
          </a:defPPr>
        </a:lstStyle>
        <a:p/>
      </dgm:t>
    </dgm:pt>
    <dgm:pt modelId="{12F856AB-812A-4A8D-B0B2-FA7D2EEC3042}" type="parTrans" cxnId="{52686A4B-02F3-432C-80C3-9962E6D17B7E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CEDED858-57CB-4388-844D-E1D04A33BCF6}">
      <dgm:prSet phldrT="[Text]"/>
      <dgm:spPr/>
      <dgm:t>
        <a:bodyPr/>
        <a:lstStyle>
          <a:defPPr>
            <a:defRPr kern="1200" smtId="4294967295"/>
          </a:defPPr>
        </a:lstStyle>
        <a:p>
          <a:r>
            <a:rPr lang="en-US" b="1" noProof="0"/>
            <a:t>Bilater</a:t>
          </a:r>
          <a:r>
            <a:rPr lang="cs-CZ" b="1" noProof="0"/>
            <a:t>ální setkání</a:t>
          </a:r>
        </a:p>
        <a:p>
          <a:r>
            <a:rPr lang="cs-CZ" b="0" noProof="0"/>
            <a:t>Červenec – Září 2019</a:t>
          </a:r>
          <a:endParaRPr lang="en-US" b="0" noProof="0"/>
        </a:p>
      </dgm:t>
    </dgm:pt>
    <dgm:pt modelId="{E69916AA-0480-49A9-B8AA-B6A0322DAC26}" type="sibTrans" cxnId="{52686A4B-02F3-432C-80C3-9962E6D17B7E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4471F6ED-2BC8-4F14-B986-1481AFB9012D}" type="parTrans" cxnId="{D46F44D3-7336-4B7E-B4D5-1033BCE0D951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FA638E58-EDAB-4089-B68E-B319256077D7}">
      <dgm:prSet phldrT="[Text]"/>
      <dgm:spPr/>
      <dgm:t>
        <a:bodyPr/>
        <a:lstStyle>
          <a:defPPr>
            <a:defRPr kern="1200" smtId="4294967295"/>
          </a:defPPr>
        </a:lstStyle>
        <a:p>
          <a:r>
            <a:rPr lang="cs-CZ" b="1" noProof="0"/>
            <a:t>Otevřená výzva</a:t>
          </a:r>
        </a:p>
        <a:p>
          <a:r>
            <a:rPr lang="cs-CZ" b="0" noProof="0" smtClean="0"/>
            <a:t>26. prosinec </a:t>
          </a:r>
          <a:r>
            <a:rPr lang="cs-CZ" b="0" noProof="0"/>
            <a:t>2019</a:t>
          </a:r>
          <a:endParaRPr lang="en-US" b="0" noProof="0"/>
        </a:p>
      </dgm:t>
    </dgm:pt>
    <dgm:pt modelId="{ECB0DC6D-5638-43C2-8299-5BBB5D7EDA30}" type="sibTrans" cxnId="{D46F44D3-7336-4B7E-B4D5-1033BCE0D951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B96C55F0-1ABF-4CD5-9200-9F4A307F7638}" type="parTrans" cxnId="{DA43E1A9-793C-4117-BC32-8C9B1D6BC039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9524559E-2A42-40C2-83EB-B034D8E4EE23}">
      <dgm:prSet phldrT="[Text]"/>
      <dgm:spPr/>
      <dgm:t>
        <a:bodyPr/>
        <a:lstStyle>
          <a:defPPr>
            <a:defRPr kern="1200" smtId="4294967295"/>
          </a:defPPr>
        </a:lstStyle>
        <a:p>
          <a:r>
            <a:rPr lang="cs-CZ" b="1" noProof="0"/>
            <a:t>Podávání žádostí</a:t>
          </a:r>
        </a:p>
        <a:p>
          <a:r>
            <a:rPr lang="cs-CZ" b="0" noProof="0" smtClean="0"/>
            <a:t>15. leden – 16. březen</a:t>
          </a:r>
          <a:r>
            <a:rPr lang="en-US" b="0" noProof="0" smtClean="0"/>
            <a:t> </a:t>
          </a:r>
          <a:r>
            <a:rPr lang="cs-CZ" b="0" noProof="0" smtClean="0"/>
            <a:t>2020</a:t>
          </a:r>
          <a:endParaRPr lang="en-US" b="0" noProof="0"/>
        </a:p>
      </dgm:t>
    </dgm:pt>
    <dgm:pt modelId="{B3202553-4F9D-4BCB-9EB3-660B8CF05FDF}" type="sibTrans" cxnId="{DA43E1A9-793C-4117-BC32-8C9B1D6BC039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4F0C0A58-82A6-4810-8AFF-BFB1A512B208}" type="parTrans" cxnId="{E008BD06-873C-4270-85C1-A708B56D04A3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F4379C59-A22C-4ECE-A298-E6BBAB07F725}">
      <dgm:prSet phldrT="[Text]"/>
      <dgm:spPr/>
      <dgm:t>
        <a:bodyPr/>
        <a:lstStyle>
          <a:defPPr>
            <a:defRPr kern="1200" smtId="4294967295"/>
          </a:defPPr>
        </a:lstStyle>
        <a:p>
          <a:r>
            <a:rPr lang="cs-CZ" noProof="0"/>
            <a:t>Hodnocení a výběr projektů</a:t>
          </a:r>
          <a:endParaRPr lang="en-US" noProof="0"/>
        </a:p>
      </dgm:t>
    </dgm:pt>
    <dgm:pt modelId="{49FC1DE6-A1D2-4AC8-A880-09EB26AB0E29}" type="sibTrans" cxnId="{E008BD06-873C-4270-85C1-A708B56D04A3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DC6A21DF-7493-4C33-A424-79B98FB31671}" type="parTrans" cxnId="{25F029E7-BD32-43A4-8C3C-9369716C7698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2FDB78C5-C45B-4F95-998C-5F3801751FFE}">
      <dgm:prSet phldrT="[Text]"/>
      <dgm:spPr/>
      <dgm:t>
        <a:bodyPr/>
        <a:lstStyle>
          <a:defPPr>
            <a:defRPr kern="1200" smtId="4294967295"/>
          </a:defPPr>
        </a:lstStyle>
        <a:p>
          <a:r>
            <a:rPr lang="cs-CZ" b="1" noProof="0"/>
            <a:t>Realizace projektů</a:t>
          </a:r>
        </a:p>
        <a:p>
          <a:r>
            <a:rPr lang="cs-CZ" noProof="0" smtClean="0"/>
            <a:t>Říjen 2020</a:t>
          </a:r>
          <a:endParaRPr lang="en-US" noProof="0"/>
        </a:p>
      </dgm:t>
    </dgm:pt>
    <dgm:pt modelId="{81BC5FFB-C1F9-4ACB-8A02-CE0273A42883}" type="sibTrans" cxnId="{25F029E7-BD32-43A4-8C3C-9369716C7698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6D356A97-CB50-4F35-A097-C78A84DBEF5C}" type="pres">
      <dgm:prSet presAssocID="{70D724D1-1215-441F-9C21-0A31BD95A51B}" presName="Name0">
        <dgm:presLayoutVars>
          <dgm:dir/>
          <dgm:resizeHandles val="exact"/>
        </dgm:presLayoutVars>
      </dgm:prSet>
      <dgm:spPr/>
      <dgm:t>
        <a:bodyPr/>
        <a:lstStyle>
          <a:defPPr>
            <a:defRPr kern="1200" smtId="4294967295"/>
          </a:defPPr>
        </a:lstStyle>
        <a:p/>
      </dgm:t>
    </dgm:pt>
    <dgm:pt modelId="{4626B0F9-B37C-491B-8B82-1D2FBA5EEBB0}" type="pres">
      <dgm:prSet presAssocID="{70D724D1-1215-441F-9C21-0A31BD95A51B}" presName="arrow" presStyleLbl="bgShp" presStyleCnt="1"/>
      <dgm:spPr/>
      <dgm:t>
        <a:bodyPr/>
        <a:lstStyle>
          <a:defPPr>
            <a:defRPr kern="1200" smtId="4294967295"/>
          </a:defPPr>
        </a:lstStyle>
        <a:p/>
      </dgm:t>
    </dgm:pt>
    <dgm:pt modelId="{CE6EBFEC-FE1C-4A6E-9853-272336AFDF43}" type="pres">
      <dgm:prSet presAssocID="{70D724D1-1215-441F-9C21-0A31BD95A51B}" presName="points"/>
      <dgm:spPr/>
      <dgm:t>
        <a:bodyPr/>
        <a:lstStyle>
          <a:defPPr>
            <a:defRPr kern="1200" smtId="4294967295"/>
          </a:defPPr>
        </a:lstStyle>
        <a:p/>
      </dgm:t>
    </dgm:pt>
    <dgm:pt modelId="{13F2BB8D-CE95-4A70-A4ED-1B38F51972DA}" type="pres">
      <dgm:prSet presAssocID="{CEDED858-57CB-4388-844D-E1D04A33BCF6}" presName="compositeA"/>
      <dgm:spPr/>
      <dgm:t>
        <a:bodyPr/>
        <a:lstStyle>
          <a:defPPr>
            <a:defRPr kern="1200" smtId="4294967295"/>
          </a:defPPr>
        </a:lstStyle>
        <a:p/>
      </dgm:t>
    </dgm:pt>
    <dgm:pt modelId="{70E20107-9408-46CA-A153-EE1F28DD04B3}" type="pres">
      <dgm:prSet presAssocID="{CEDED858-57CB-4388-844D-E1D04A33BCF6}" presName="textA" presStyleLbl="revTx" presStyleCnt="5" custScaleX="179486">
        <dgm:presLayoutVars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936FDE1D-F9F7-4CB6-8306-46AC994AC9E9}" type="pres">
      <dgm:prSet presAssocID="{CEDED858-57CB-4388-844D-E1D04A33BCF6}" presName="circleA" presStyleLbl="node1" presStyleCnt="5"/>
      <dgm:spPr/>
      <dgm:t>
        <a:bodyPr/>
        <a:lstStyle>
          <a:defPPr>
            <a:defRPr kern="1200" smtId="4294967295"/>
          </a:defPPr>
        </a:lstStyle>
        <a:p/>
      </dgm:t>
    </dgm:pt>
    <dgm:pt modelId="{4571A3FB-5526-4CEA-BAAB-6DB7F103100C}" type="pres">
      <dgm:prSet presAssocID="{CEDED858-57CB-4388-844D-E1D04A33BCF6}" presName="spaceA"/>
      <dgm:spPr/>
      <dgm:t>
        <a:bodyPr/>
        <a:lstStyle>
          <a:defPPr>
            <a:defRPr kern="1200" smtId="4294967295"/>
          </a:defPPr>
        </a:lstStyle>
        <a:p/>
      </dgm:t>
    </dgm:pt>
    <dgm:pt modelId="{E5C2DAD9-ECC8-42E6-97E5-F55791026A3B}" type="pres">
      <dgm:prSet presAssocID="{E69916AA-0480-49A9-B8AA-B6A0322DAC26}" presName="space"/>
      <dgm:spPr/>
      <dgm:t>
        <a:bodyPr/>
        <a:lstStyle>
          <a:defPPr>
            <a:defRPr kern="1200" smtId="4294967295"/>
          </a:defPPr>
        </a:lstStyle>
        <a:p/>
      </dgm:t>
    </dgm:pt>
    <dgm:pt modelId="{B85A2931-9DB0-4786-BA16-D4BFBFCD449A}" type="pres">
      <dgm:prSet presAssocID="{FA638E58-EDAB-4089-B68E-B319256077D7}" presName="compositeB"/>
      <dgm:spPr/>
      <dgm:t>
        <a:bodyPr/>
        <a:lstStyle>
          <a:defPPr>
            <a:defRPr kern="1200" smtId="4294967295"/>
          </a:defPPr>
        </a:lstStyle>
        <a:p/>
      </dgm:t>
    </dgm:pt>
    <dgm:pt modelId="{1399D1C6-A9A9-48E6-91A2-B0C9175CFC5C}" type="pres">
      <dgm:prSet presAssocID="{FA638E58-EDAB-4089-B68E-B319256077D7}" presName="textB" presStyleLbl="revTx" presStyleIdx="1" presStyleCnt="5" custScaleX="184657">
        <dgm:presLayoutVars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C98F964B-5532-42C9-99DE-5B1683F4933D}" type="pres">
      <dgm:prSet presAssocID="{FA638E58-EDAB-4089-B68E-B319256077D7}" presName="circleB" presStyleLbl="node1" presStyleIdx="1" presStyleCnt="5" custLinFactNeighborX="-5563"/>
      <dgm:spPr/>
      <dgm:t>
        <a:bodyPr/>
        <a:lstStyle>
          <a:defPPr>
            <a:defRPr kern="1200" smtId="4294967295"/>
          </a:defPPr>
        </a:lstStyle>
        <a:p/>
      </dgm:t>
    </dgm:pt>
    <dgm:pt modelId="{7A69296A-683E-4662-A668-B8563DE567D8}" type="pres">
      <dgm:prSet presAssocID="{FA638E58-EDAB-4089-B68E-B319256077D7}" presName="spaceB"/>
      <dgm:spPr/>
      <dgm:t>
        <a:bodyPr/>
        <a:lstStyle>
          <a:defPPr>
            <a:defRPr kern="1200" smtId="4294967295"/>
          </a:defPPr>
        </a:lstStyle>
        <a:p/>
      </dgm:t>
    </dgm:pt>
    <dgm:pt modelId="{621EF3E4-44B6-4607-A4AD-87E39A39C777}" type="pres">
      <dgm:prSet presAssocID="{ECB0DC6D-5638-43C2-8299-5BBB5D7EDA30}" presName="space"/>
      <dgm:spPr/>
      <dgm:t>
        <a:bodyPr/>
        <a:lstStyle>
          <a:defPPr>
            <a:defRPr kern="1200" smtId="4294967295"/>
          </a:defPPr>
        </a:lstStyle>
        <a:p/>
      </dgm:t>
    </dgm:pt>
    <dgm:pt modelId="{4B7D7AB3-E180-40F2-BA10-BB9E80D9349F}" type="pres">
      <dgm:prSet presAssocID="{9524559E-2A42-40C2-83EB-B034D8E4EE23}" presName="compositeA"/>
      <dgm:spPr/>
      <dgm:t>
        <a:bodyPr/>
        <a:lstStyle>
          <a:defPPr>
            <a:defRPr kern="1200" smtId="4294967295"/>
          </a:defPPr>
        </a:lstStyle>
        <a:p/>
      </dgm:t>
    </dgm:pt>
    <dgm:pt modelId="{692D9FD2-3C69-4E15-A933-BC69A22CCA40}" type="pres">
      <dgm:prSet presAssocID="{9524559E-2A42-40C2-83EB-B034D8E4EE23}" presName="textA" presStyleLbl="revTx" presStyleIdx="2" presStyleCnt="5" custScaleX="188732" custLinFactNeighborX="-13853">
        <dgm:presLayoutVars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3A65B7B0-DEFD-4261-A725-1EFCB27C1FB9}" type="pres">
      <dgm:prSet presAssocID="{9524559E-2A42-40C2-83EB-B034D8E4EE23}" presName="circleA" presStyleLbl="node1" presStyleIdx="2" presStyleCnt="5" custLinFactX="-56863" custLinFactNeighborX="-100000" custLinFactNeighborY="-6536"/>
      <dgm:spPr/>
      <dgm:t>
        <a:bodyPr/>
        <a:lstStyle>
          <a:defPPr>
            <a:defRPr kern="1200" smtId="4294967295"/>
          </a:defPPr>
        </a:lstStyle>
        <a:p/>
      </dgm:t>
    </dgm:pt>
    <dgm:pt modelId="{93A354E4-7586-4982-BD28-A19E8562BDB2}" type="pres">
      <dgm:prSet presAssocID="{9524559E-2A42-40C2-83EB-B034D8E4EE23}" presName="spaceA"/>
      <dgm:spPr/>
      <dgm:t>
        <a:bodyPr/>
        <a:lstStyle>
          <a:defPPr>
            <a:defRPr kern="1200" smtId="4294967295"/>
          </a:defPPr>
        </a:lstStyle>
        <a:p/>
      </dgm:t>
    </dgm:pt>
    <dgm:pt modelId="{19FD33EC-6751-4389-91B2-0AA267E1FE1E}" type="pres">
      <dgm:prSet presAssocID="{B3202553-4F9D-4BCB-9EB3-660B8CF05FDF}" presName="space"/>
      <dgm:spPr/>
      <dgm:t>
        <a:bodyPr/>
        <a:lstStyle>
          <a:defPPr>
            <a:defRPr kern="1200" smtId="4294967295"/>
          </a:defPPr>
        </a:lstStyle>
        <a:p/>
      </dgm:t>
    </dgm:pt>
    <dgm:pt modelId="{0C6E4F1A-B371-4EBA-8983-38760F0773D4}" type="pres">
      <dgm:prSet presAssocID="{F4379C59-A22C-4ECE-A298-E6BBAB07F725}" presName="compositeB"/>
      <dgm:spPr/>
      <dgm:t>
        <a:bodyPr/>
        <a:lstStyle>
          <a:defPPr>
            <a:defRPr kern="1200" smtId="4294967295"/>
          </a:defPPr>
        </a:lstStyle>
        <a:p/>
      </dgm:t>
    </dgm:pt>
    <dgm:pt modelId="{1EA27F95-3447-481D-A0A8-FED307668D0E}" type="pres">
      <dgm:prSet presAssocID="{F4379C59-A22C-4ECE-A298-E6BBAB07F725}" presName="textB" presStyleLbl="revTx" presStyleIdx="3" presStyleCnt="5" custLinFactNeighborX="-54011" custLinFactNeighborY="1391">
        <dgm:presLayoutVars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C76B3D55-598F-4FD1-B7BB-8915C049961A}" type="pres">
      <dgm:prSet presAssocID="{F4379C59-A22C-4ECE-A298-E6BBAB07F725}" presName="circleB" presStyleLbl="node1" presStyleIdx="3" presStyleCnt="5" custLinFactX="-127069" custLinFactNeighborX="-200000" custLinFactNeighborY="-2918"/>
      <dgm:spPr/>
      <dgm:t>
        <a:bodyPr/>
        <a:lstStyle>
          <a:defPPr>
            <a:defRPr kern="1200" smtId="4294967295"/>
          </a:defPPr>
        </a:lstStyle>
        <a:p/>
      </dgm:t>
    </dgm:pt>
    <dgm:pt modelId="{C864E62E-C24E-4418-B90E-7B101F26C9D5}" type="pres">
      <dgm:prSet presAssocID="{F4379C59-A22C-4ECE-A298-E6BBAB07F725}" presName="spaceB"/>
      <dgm:spPr/>
      <dgm:t>
        <a:bodyPr/>
        <a:lstStyle>
          <a:defPPr>
            <a:defRPr kern="1200" smtId="4294967295"/>
          </a:defPPr>
        </a:lstStyle>
        <a:p/>
      </dgm:t>
    </dgm:pt>
    <dgm:pt modelId="{8A20F313-7A1D-4569-B49F-D94578E9BB68}" type="pres">
      <dgm:prSet presAssocID="{49FC1DE6-A1D2-4AC8-A880-09EB26AB0E29}" presName="space"/>
      <dgm:spPr/>
      <dgm:t>
        <a:bodyPr/>
        <a:lstStyle>
          <a:defPPr>
            <a:defRPr kern="1200" smtId="4294967295"/>
          </a:defPPr>
        </a:lstStyle>
        <a:p/>
      </dgm:t>
    </dgm:pt>
    <dgm:pt modelId="{C8736199-32AD-4A59-A673-BC2D869D5DBC}" type="pres">
      <dgm:prSet presAssocID="{2FDB78C5-C45B-4F95-998C-5F3801751FFE}" presName="compositeA"/>
      <dgm:spPr/>
      <dgm:t>
        <a:bodyPr/>
        <a:lstStyle>
          <a:defPPr>
            <a:defRPr kern="1200" smtId="4294967295"/>
          </a:defPPr>
        </a:lstStyle>
        <a:p/>
      </dgm:t>
    </dgm:pt>
    <dgm:pt modelId="{01E6846A-C9C6-4510-A0BC-AD0D06C2F367}" type="pres">
      <dgm:prSet presAssocID="{2FDB78C5-C45B-4F95-998C-5F3801751FFE}" presName="textA" presStyleLbl="revTx" presStyleIdx="4" presStyleCnt="5" custScaleX="164149">
        <dgm:presLayoutVars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E74F33F3-0F7F-4283-9323-5266B913EC95}" type="pres">
      <dgm:prSet presAssocID="{2FDB78C5-C45B-4F95-998C-5F3801751FFE}" presName="circleA" presStyleLbl="node1" presStyleIdx="4" presStyleCnt="5"/>
      <dgm:spPr/>
      <dgm:t>
        <a:bodyPr/>
        <a:lstStyle>
          <a:defPPr>
            <a:defRPr kern="1200" smtId="4294967295"/>
          </a:defPPr>
        </a:lstStyle>
        <a:p/>
      </dgm:t>
    </dgm:pt>
    <dgm:pt modelId="{C2736E3A-93CA-4C27-9194-D583035CB1B5}" type="pres">
      <dgm:prSet presAssocID="{2FDB78C5-C45B-4F95-998C-5F3801751FFE}" presName="spaceA"/>
      <dgm:spPr/>
      <dgm:t>
        <a:bodyPr/>
        <a:lstStyle>
          <a:defPPr>
            <a:defRPr kern="1200" smtId="4294967295"/>
          </a:defPPr>
        </a:lstStyle>
        <a:p/>
      </dgm:t>
    </dgm:pt>
  </dgm:ptLst>
  <dgm:cxnLst>
    <dgm:cxn modelId="{52686A4B-02F3-432C-80C3-9962E6D17B7E}" srcId="{70D724D1-1215-441F-9C21-0A31BD95A51B}" destId="{CEDED858-57CB-4388-844D-E1D04A33BCF6}" srcOrd="0" destOrd="0" parTransId="{12F856AB-812A-4A8D-B0B2-FA7D2EEC3042}" sibTransId="{E69916AA-0480-49A9-B8AA-B6A0322DAC26}"/>
    <dgm:cxn modelId="{D46F44D3-7336-4B7E-B4D5-1033BCE0D951}" srcId="{70D724D1-1215-441F-9C21-0A31BD95A51B}" destId="{FA638E58-EDAB-4089-B68E-B319256077D7}" srcOrd="1" destOrd="0" parTransId="{4471F6ED-2BC8-4F14-B986-1481AFB9012D}" sibTransId="{ECB0DC6D-5638-43C2-8299-5BBB5D7EDA30}"/>
    <dgm:cxn modelId="{DA43E1A9-793C-4117-BC32-8C9B1D6BC039}" srcId="{70D724D1-1215-441F-9C21-0A31BD95A51B}" destId="{9524559E-2A42-40C2-83EB-B034D8E4EE23}" srcOrd="2" destOrd="0" parTransId="{B96C55F0-1ABF-4CD5-9200-9F4A307F7638}" sibTransId="{B3202553-4F9D-4BCB-9EB3-660B8CF05FDF}"/>
    <dgm:cxn modelId="{E008BD06-873C-4270-85C1-A708B56D04A3}" srcId="{70D724D1-1215-441F-9C21-0A31BD95A51B}" destId="{F4379C59-A22C-4ECE-A298-E6BBAB07F725}" srcOrd="3" destOrd="0" parTransId="{4F0C0A58-82A6-4810-8AFF-BFB1A512B208}" sibTransId="{49FC1DE6-A1D2-4AC8-A880-09EB26AB0E29}"/>
    <dgm:cxn modelId="{25F029E7-BD32-43A4-8C3C-9369716C7698}" srcId="{70D724D1-1215-441F-9C21-0A31BD95A51B}" destId="{2FDB78C5-C45B-4F95-998C-5F3801751FFE}" srcOrd="4" destOrd="0" parTransId="{DC6A21DF-7493-4C33-A424-79B98FB31671}" sibTransId="{81BC5FFB-C1F9-4ACB-8A02-CE0273A42883}"/>
    <dgm:cxn modelId="{7E6980F7-3929-426B-B779-72AC7FF23632}" type="presOf" srcId="{70D724D1-1215-441F-9C21-0A31BD95A51B}" destId="{6D356A97-CB50-4F35-A097-C78A84DBEF5C}" srcOrd="0" destOrd="0" presId="urn:microsoft.com/office/officeart/2005/8/layout/hProcess11"/>
    <dgm:cxn modelId="{56849A15-FA8B-4062-82B1-78E5D3559C4F}" type="presParOf" srcId="{6D356A97-CB50-4F35-A097-C78A84DBEF5C}" destId="{4626B0F9-B37C-491B-8B82-1D2FBA5EEBB0}" srcOrd="0" destOrd="0" presId="urn:microsoft.com/office/officeart/2005/8/layout/hProcess11"/>
    <dgm:cxn modelId="{E293FB69-4486-416D-9A65-7A48CD9E4C57}" type="presParOf" srcId="{6D356A97-CB50-4F35-A097-C78A84DBEF5C}" destId="{CE6EBFEC-FE1C-4A6E-9853-272336AFDF43}" srcOrd="1" destOrd="0" presId="urn:microsoft.com/office/officeart/2005/8/layout/hProcess11"/>
    <dgm:cxn modelId="{2EE6B9FA-F418-428F-B0B1-DFE6085E0DA1}" type="presParOf" srcId="{CE6EBFEC-FE1C-4A6E-9853-272336AFDF43}" destId="{13F2BB8D-CE95-4A70-A4ED-1B38F51972DA}" srcOrd="0" destOrd="0" presId="urn:microsoft.com/office/officeart/2005/8/layout/hProcess11"/>
    <dgm:cxn modelId="{AD50FBDC-766F-4427-821C-21BE031D01A8}" type="presParOf" srcId="{13F2BB8D-CE95-4A70-A4ED-1B38F51972DA}" destId="{70E20107-9408-46CA-A153-EE1F28DD04B3}" srcOrd="0" destOrd="0" presId="urn:microsoft.com/office/officeart/2005/8/layout/hProcess11"/>
    <dgm:cxn modelId="{921A1C50-065F-473C-B526-AD5D1B68E84A}" type="presOf" srcId="{CEDED858-57CB-4388-844D-E1D04A33BCF6}" destId="{70E20107-9408-46CA-A153-EE1F28DD04B3}" srcOrd="0" destOrd="0" presId="urn:microsoft.com/office/officeart/2005/8/layout/hProcess11"/>
    <dgm:cxn modelId="{C9960018-D364-4D5E-8FAA-0ED716598E36}" type="presParOf" srcId="{13F2BB8D-CE95-4A70-A4ED-1B38F51972DA}" destId="{936FDE1D-F9F7-4CB6-8306-46AC994AC9E9}" srcOrd="1" destOrd="0" presId="urn:microsoft.com/office/officeart/2005/8/layout/hProcess11"/>
    <dgm:cxn modelId="{5BC2EE23-9769-4866-9A23-018BF4D87EDD}" type="presParOf" srcId="{13F2BB8D-CE95-4A70-A4ED-1B38F51972DA}" destId="{4571A3FB-5526-4CEA-BAAB-6DB7F103100C}" srcOrd="2" destOrd="0" presId="urn:microsoft.com/office/officeart/2005/8/layout/hProcess11"/>
    <dgm:cxn modelId="{9C95EB78-5FAA-4D5E-AB04-F123B8C14AEA}" type="presParOf" srcId="{CE6EBFEC-FE1C-4A6E-9853-272336AFDF43}" destId="{E5C2DAD9-ECC8-42E6-97E5-F55791026A3B}" srcOrd="1" destOrd="0" presId="urn:microsoft.com/office/officeart/2005/8/layout/hProcess11"/>
    <dgm:cxn modelId="{1C256A97-6755-437F-8CD6-AC650650A2E8}" type="presParOf" srcId="{CE6EBFEC-FE1C-4A6E-9853-272336AFDF43}" destId="{B85A2931-9DB0-4786-BA16-D4BFBFCD449A}" srcOrd="2" destOrd="0" presId="urn:microsoft.com/office/officeart/2005/8/layout/hProcess11"/>
    <dgm:cxn modelId="{FF360D8D-AB39-43B8-A695-11B8C0FA502E}" type="presParOf" srcId="{B85A2931-9DB0-4786-BA16-D4BFBFCD449A}" destId="{1399D1C6-A9A9-48E6-91A2-B0C9175CFC5C}" srcOrd="0" destOrd="0" presId="urn:microsoft.com/office/officeart/2005/8/layout/hProcess11"/>
    <dgm:cxn modelId="{E966DB5D-B197-4CB8-A4A1-D777B701A239}" type="presOf" srcId="{FA638E58-EDAB-4089-B68E-B319256077D7}" destId="{1399D1C6-A9A9-48E6-91A2-B0C9175CFC5C}" srcOrd="0" destOrd="0" presId="urn:microsoft.com/office/officeart/2005/8/layout/hProcess11"/>
    <dgm:cxn modelId="{E70464BD-192E-45B0-801E-D87E479D5560}" type="presParOf" srcId="{B85A2931-9DB0-4786-BA16-D4BFBFCD449A}" destId="{C98F964B-5532-42C9-99DE-5B1683F4933D}" srcOrd="1" destOrd="0" presId="urn:microsoft.com/office/officeart/2005/8/layout/hProcess11"/>
    <dgm:cxn modelId="{DA9A897D-1C48-4848-ADDF-BC41E6783B4F}" type="presParOf" srcId="{B85A2931-9DB0-4786-BA16-D4BFBFCD449A}" destId="{7A69296A-683E-4662-A668-B8563DE567D8}" srcOrd="2" destOrd="0" presId="urn:microsoft.com/office/officeart/2005/8/layout/hProcess11"/>
    <dgm:cxn modelId="{78C9097E-AEE3-4FF2-B5BB-18192B6BD402}" type="presParOf" srcId="{CE6EBFEC-FE1C-4A6E-9853-272336AFDF43}" destId="{621EF3E4-44B6-4607-A4AD-87E39A39C777}" srcOrd="3" destOrd="0" presId="urn:microsoft.com/office/officeart/2005/8/layout/hProcess11"/>
    <dgm:cxn modelId="{7FF13B87-5F35-4FF5-903E-72AF91677643}" type="presParOf" srcId="{CE6EBFEC-FE1C-4A6E-9853-272336AFDF43}" destId="{4B7D7AB3-E180-40F2-BA10-BB9E80D9349F}" srcOrd="4" destOrd="0" presId="urn:microsoft.com/office/officeart/2005/8/layout/hProcess11"/>
    <dgm:cxn modelId="{918F412F-3F05-41CC-80BA-A6A4B4EEF995}" type="presParOf" srcId="{4B7D7AB3-E180-40F2-BA10-BB9E80D9349F}" destId="{692D9FD2-3C69-4E15-A933-BC69A22CCA40}" srcOrd="0" destOrd="0" presId="urn:microsoft.com/office/officeart/2005/8/layout/hProcess11"/>
    <dgm:cxn modelId="{9FDF293C-0C8D-4457-8A2F-91ED1097DE04}" type="presOf" srcId="{9524559E-2A42-40C2-83EB-B034D8E4EE23}" destId="{692D9FD2-3C69-4E15-A933-BC69A22CCA40}" srcOrd="0" destOrd="0" presId="urn:microsoft.com/office/officeart/2005/8/layout/hProcess11"/>
    <dgm:cxn modelId="{F16ACF2E-8D58-45F5-8B8C-B370D483CC15}" type="presParOf" srcId="{4B7D7AB3-E180-40F2-BA10-BB9E80D9349F}" destId="{3A65B7B0-DEFD-4261-A725-1EFCB27C1FB9}" srcOrd="1" destOrd="0" presId="urn:microsoft.com/office/officeart/2005/8/layout/hProcess11"/>
    <dgm:cxn modelId="{93FBA729-B1B4-4E18-BEEC-9B8F954454E9}" type="presParOf" srcId="{4B7D7AB3-E180-40F2-BA10-BB9E80D9349F}" destId="{93A354E4-7586-4982-BD28-A19E8562BDB2}" srcOrd="2" destOrd="0" presId="urn:microsoft.com/office/officeart/2005/8/layout/hProcess11"/>
    <dgm:cxn modelId="{0C4A1675-B975-4318-A392-983E40462EE5}" type="presParOf" srcId="{CE6EBFEC-FE1C-4A6E-9853-272336AFDF43}" destId="{19FD33EC-6751-4389-91B2-0AA267E1FE1E}" srcOrd="5" destOrd="0" presId="urn:microsoft.com/office/officeart/2005/8/layout/hProcess11"/>
    <dgm:cxn modelId="{E6651407-2E2D-4FE0-891E-957653D5D275}" type="presParOf" srcId="{CE6EBFEC-FE1C-4A6E-9853-272336AFDF43}" destId="{0C6E4F1A-B371-4EBA-8983-38760F0773D4}" srcOrd="6" destOrd="0" presId="urn:microsoft.com/office/officeart/2005/8/layout/hProcess11"/>
    <dgm:cxn modelId="{F94792C7-D49F-4964-8D1B-EF0AEE0851C3}" type="presParOf" srcId="{0C6E4F1A-B371-4EBA-8983-38760F0773D4}" destId="{1EA27F95-3447-481D-A0A8-FED307668D0E}" srcOrd="0" destOrd="0" presId="urn:microsoft.com/office/officeart/2005/8/layout/hProcess11"/>
    <dgm:cxn modelId="{C8871CFF-EC4D-4FC1-80B4-3D46FF753B1E}" type="presOf" srcId="{F4379C59-A22C-4ECE-A298-E6BBAB07F725}" destId="{1EA27F95-3447-481D-A0A8-FED307668D0E}" srcOrd="0" destOrd="0" presId="urn:microsoft.com/office/officeart/2005/8/layout/hProcess11"/>
    <dgm:cxn modelId="{D88EC401-F29D-4536-A4AF-BC5B81513F27}" type="presParOf" srcId="{0C6E4F1A-B371-4EBA-8983-38760F0773D4}" destId="{C76B3D55-598F-4FD1-B7BB-8915C049961A}" srcOrd="1" destOrd="0" presId="urn:microsoft.com/office/officeart/2005/8/layout/hProcess11"/>
    <dgm:cxn modelId="{7C0BF504-77D0-464C-864B-4340693CDD73}" type="presParOf" srcId="{0C6E4F1A-B371-4EBA-8983-38760F0773D4}" destId="{C864E62E-C24E-4418-B90E-7B101F26C9D5}" srcOrd="2" destOrd="0" presId="urn:microsoft.com/office/officeart/2005/8/layout/hProcess11"/>
    <dgm:cxn modelId="{9D2ED4DE-4008-46B0-8AEE-F1014475C355}" type="presParOf" srcId="{CE6EBFEC-FE1C-4A6E-9853-272336AFDF43}" destId="{8A20F313-7A1D-4569-B49F-D94578E9BB68}" srcOrd="7" destOrd="0" presId="urn:microsoft.com/office/officeart/2005/8/layout/hProcess11"/>
    <dgm:cxn modelId="{7D3F9195-8BBB-47BF-8321-15356DEF170A}" type="presParOf" srcId="{CE6EBFEC-FE1C-4A6E-9853-272336AFDF43}" destId="{C8736199-32AD-4A59-A673-BC2D869D5DBC}" srcOrd="8" destOrd="0" presId="urn:microsoft.com/office/officeart/2005/8/layout/hProcess11"/>
    <dgm:cxn modelId="{ADD7A853-1A18-425B-A8B1-74979869020F}" type="presParOf" srcId="{C8736199-32AD-4A59-A673-BC2D869D5DBC}" destId="{01E6846A-C9C6-4510-A0BC-AD0D06C2F367}" srcOrd="0" destOrd="0" presId="urn:microsoft.com/office/officeart/2005/8/layout/hProcess11"/>
    <dgm:cxn modelId="{1116EB37-7A5B-46F0-B682-1B78FEF3D08D}" type="presOf" srcId="{2FDB78C5-C45B-4F95-998C-5F3801751FFE}" destId="{01E6846A-C9C6-4510-A0BC-AD0D06C2F367}" srcOrd="0" destOrd="0" presId="urn:microsoft.com/office/officeart/2005/8/layout/hProcess11"/>
    <dgm:cxn modelId="{3634F5A7-A74D-4327-9D24-44EC1C6F5FC2}" type="presParOf" srcId="{C8736199-32AD-4A59-A673-BC2D869D5DBC}" destId="{E74F33F3-0F7F-4283-9323-5266B913EC95}" srcOrd="1" destOrd="0" presId="urn:microsoft.com/office/officeart/2005/8/layout/hProcess11"/>
    <dgm:cxn modelId="{8614210A-FF1B-4D3C-B744-F87623F29799}" type="presParOf" srcId="{C8736199-32AD-4A59-A673-BC2D869D5DBC}" destId="{C2736E3A-93CA-4C27-9194-D583035CB1B5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2" minVer="http://schemas.openxmlformats.org/drawingml/2006/main"/>
    </a:ext>
  </dgm:extLst>
</dgm:dataModel>
</file>

<file path=ppt/diagrams/drawing1.xml><?xml version="1.0" encoding="utf-8"?>
<dsp:drawing xmlns:a="http://schemas.openxmlformats.org/drawingml/2006/main" xmlns:r="http://schemas.openxmlformats.org/officeDocument/2006/relationships" xmlns:dsp="http://schemas.microsoft.com/office/drawing/2008/diagram">
  <dsp:spTree>
    <dsp:nvGrpSpPr>
      <dsp:cNvPr id="10" name=""/>
      <dsp:cNvGrpSpPr/>
    </dsp:nvGrpSpPr>
    <dsp:grpSpPr/>
    <dsp:sp modelId="{4626B0F9-B37C-491B-8B82-1D2FBA5EEBB0}">
      <dsp:nvSpPr>
        <dsp:cNvPr id="11" name=""/>
        <dsp:cNvSpPr/>
      </dsp:nvSpPr>
      <dsp:spPr>
        <a:xfrm>
          <a:off x="0" y="1264284"/>
          <a:ext cx="21861462" cy="1685712"/>
        </a:xfrm>
        <a:prstGeom prst="notched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/>
        <a:lstStyle>
          <a:defPPr>
            <a:defRPr kern="1200" smtId="4294967295"/>
          </a:defPPr>
        </a:lstStyle>
        <a:p/>
      </dsp:txBody>
    </dsp:sp>
    <dsp:sp modelId="{70E20107-9408-46CA-A153-EE1F28DD04B3}">
      <dsp:nvSpPr>
        <dsp:cNvPr id="12" name=""/>
        <dsp:cNvSpPr/>
      </dsp:nvSpPr>
      <dsp:spPr>
        <a:xfrm>
          <a:off x="7091" y="0"/>
          <a:ext cx="4216006" cy="1685712"/>
        </a:xfrm>
        <a:prstGeom prst="rect">
          <a:avLst/>
        </a:prstGeom>
        <a:noFill/>
        <a:ln>
          <a:noFill/>
        </a:ln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2024" tIns="192024" rIns="192024" bIns="192024" anchor="b" anchorCtr="0">
          <a:noAutofit/>
        </a:bodyPr>
        <a:lstStyle>
          <a:defPPr>
            <a:defRPr kern="1200" smtId="4294967295"/>
          </a:defPPr>
        </a:lstStyle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b="1" kern="1200" noProof="0"/>
            <a:t>Bilater</a:t>
          </a:r>
          <a:r>
            <a:rPr lang="cs-CZ" sz="2700" b="1" kern="1200" noProof="0"/>
            <a:t>ální setkání</a:t>
          </a:r>
        </a:p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700" b="0" kern="1200" noProof="0"/>
            <a:t>Červenec – Září 2019</a:t>
          </a:r>
          <a:endParaRPr lang="en-US" sz="2700" b="0" kern="1200" noProof="0"/>
        </a:p>
      </dsp:txBody>
      <dsp:txXfrm>
        <a:off x="7091" y="0"/>
        <a:ext cx="4216006" cy="1685712"/>
      </dsp:txXfrm>
    </dsp:sp>
    <dsp:sp modelId="{936FDE1D-F9F7-4CB6-8306-46AC994AC9E9}">
      <dsp:nvSpPr>
        <dsp:cNvPr id="13" name=""/>
        <dsp:cNvSpPr/>
      </dsp:nvSpPr>
      <dsp:spPr>
        <a:xfrm>
          <a:off x="1904380" y="1896426"/>
          <a:ext cx="421428" cy="421428"/>
        </a:xfrm>
        <a:prstGeom prst="ellipse">
          <a:avLst/>
        </a:prstGeom>
        <a:solidFill>
          <a:schemeClr val="accen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/>
        <a:lstStyle>
          <a:defPPr>
            <a:defRPr kern="1200" smtId="4294967295"/>
          </a:defPPr>
        </a:lstStyle>
        <a:p/>
      </dsp:txBody>
    </dsp:sp>
    <dsp:sp modelId="{1399D1C6-A9A9-48E6-91A2-B0C9175CFC5C}">
      <dsp:nvSpPr>
        <dsp:cNvPr id="14" name=""/>
        <dsp:cNvSpPr/>
      </dsp:nvSpPr>
      <dsp:spPr>
        <a:xfrm>
          <a:off x="4340544" y="2528568"/>
          <a:ext cx="4337469" cy="1685712"/>
        </a:xfrm>
        <a:prstGeom prst="rect">
          <a:avLst/>
        </a:prstGeom>
        <a:noFill/>
        <a:ln>
          <a:noFill/>
        </a:ln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912" tIns="184912" rIns="184912" bIns="184912" anchor="t" anchorCtr="0">
          <a:noAutofit/>
        </a:bodyPr>
        <a:lstStyle>
          <a:defPPr>
            <a:defRPr kern="1200" smtId="4294967295"/>
          </a:defPPr>
        </a:lstStyle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600" b="1" kern="1200" noProof="0"/>
            <a:t>Otevřená výzva</a:t>
          </a:r>
        </a:p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600" b="0" kern="1200" noProof="0" smtClean="0"/>
            <a:t>26. prosinec </a:t>
          </a:r>
          <a:r>
            <a:rPr lang="cs-CZ" sz="2600" b="0" kern="1200" noProof="0"/>
            <a:t>2019</a:t>
          </a:r>
          <a:endParaRPr lang="en-US" sz="2600" b="0" kern="1200" noProof="0"/>
        </a:p>
      </dsp:txBody>
      <dsp:txXfrm>
        <a:off x="4340544" y="2528568"/>
        <a:ext cx="4337469" cy="1685712"/>
      </dsp:txXfrm>
    </dsp:sp>
    <dsp:sp modelId="{C98F964B-5532-42C9-99DE-5B1683F4933D}">
      <dsp:nvSpPr>
        <dsp:cNvPr id="15" name=""/>
        <dsp:cNvSpPr/>
      </dsp:nvSpPr>
      <dsp:spPr>
        <a:xfrm>
          <a:off x="6275120" y="1896426"/>
          <a:ext cx="421428" cy="421428"/>
        </a:xfrm>
        <a:prstGeom prst="ellipse">
          <a:avLst/>
        </a:prstGeom>
        <a:solidFill>
          <a:schemeClr val="accent1">
            <a:alpha val="90000"/>
            <a:hueOff val="0"/>
            <a:satOff val="0"/>
            <a:lumOff val="0"/>
            <a:alphaOff val="-1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/>
        <a:lstStyle>
          <a:defPPr>
            <a:defRPr kern="1200" smtId="4294967295"/>
          </a:defPPr>
        </a:lstStyle>
        <a:p/>
      </dsp:txBody>
    </dsp:sp>
    <dsp:sp modelId="{692D9FD2-3C69-4E15-A933-BC69A22CCA40}">
      <dsp:nvSpPr>
        <dsp:cNvPr id="16" name=""/>
        <dsp:cNvSpPr/>
      </dsp:nvSpPr>
      <dsp:spPr>
        <a:xfrm>
          <a:off x="8470062" y="0"/>
          <a:ext cx="4433188" cy="1685712"/>
        </a:xfrm>
        <a:prstGeom prst="rect">
          <a:avLst/>
        </a:prstGeom>
        <a:noFill/>
        <a:ln>
          <a:noFill/>
        </a:ln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912" tIns="184912" rIns="184912" bIns="184912" anchor="b" anchorCtr="0">
          <a:noAutofit/>
        </a:bodyPr>
        <a:lstStyle>
          <a:defPPr>
            <a:defRPr kern="1200" smtId="4294967295"/>
          </a:defPPr>
        </a:lstStyle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600" b="1" kern="1200" noProof="0"/>
            <a:t>Podávání žádostí</a:t>
          </a:r>
        </a:p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600" b="0" kern="1200" noProof="0" smtClean="0"/>
            <a:t>15. leden – 16. březen</a:t>
          </a:r>
          <a:r>
            <a:rPr lang="en-US" sz="2600" b="0" kern="1200" noProof="0" smtClean="0"/>
            <a:t> </a:t>
          </a:r>
          <a:r>
            <a:rPr lang="cs-CZ" sz="2600" b="0" kern="1200" noProof="0" smtClean="0"/>
            <a:t>2020</a:t>
          </a:r>
          <a:endParaRPr lang="en-US" sz="2600" b="0" kern="1200" noProof="0"/>
        </a:p>
      </dsp:txBody>
      <dsp:txXfrm>
        <a:off x="8470062" y="0"/>
        <a:ext cx="4433188" cy="1685712"/>
      </dsp:txXfrm>
    </dsp:sp>
    <dsp:sp modelId="{3A65B7B0-DEFD-4261-A725-1EFCB27C1FB9}">
      <dsp:nvSpPr>
        <dsp:cNvPr id="17" name=""/>
        <dsp:cNvSpPr/>
      </dsp:nvSpPr>
      <dsp:spPr>
        <a:xfrm>
          <a:off x="10140275" y="1868881"/>
          <a:ext cx="421428" cy="421428"/>
        </a:xfrm>
        <a:prstGeom prst="ellipse">
          <a:avLst/>
        </a:prstGeom>
        <a:solidFill>
          <a:schemeClr val="accent1">
            <a:alpha val="90000"/>
            <a:hueOff val="0"/>
            <a:satOff val="0"/>
            <a:lumOff val="0"/>
            <a:alphaOff val="-2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/>
        <a:lstStyle>
          <a:defPPr>
            <a:defRPr kern="1200" smtId="4294967295"/>
          </a:defPPr>
        </a:lstStyle>
        <a:p/>
      </dsp:txBody>
    </dsp:sp>
    <dsp:sp modelId="{1EA27F95-3447-481D-A0A8-FED307668D0E}">
      <dsp:nvSpPr>
        <dsp:cNvPr id="18" name=""/>
        <dsp:cNvSpPr/>
      </dsp:nvSpPr>
      <dsp:spPr>
        <a:xfrm>
          <a:off x="12077413" y="2528568"/>
          <a:ext cx="2348933" cy="1685712"/>
        </a:xfrm>
        <a:prstGeom prst="rect">
          <a:avLst/>
        </a:prstGeom>
        <a:noFill/>
        <a:ln>
          <a:noFill/>
        </a:ln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912" tIns="184912" rIns="184912" bIns="184912" anchor="t" anchorCtr="0">
          <a:noAutofit/>
        </a:bodyPr>
        <a:lstStyle>
          <a:defPPr>
            <a:defRPr kern="1200" smtId="4294967295"/>
          </a:defPPr>
        </a:lstStyle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600" kern="1200" noProof="0"/>
            <a:t>Hodnocení a výběr projektů</a:t>
          </a:r>
          <a:endParaRPr lang="en-US" sz="2600" kern="1200" noProof="0"/>
        </a:p>
      </dsp:txBody>
      <dsp:txXfrm>
        <a:off x="12077413" y="2528568"/>
        <a:ext cx="2348933" cy="1685712"/>
      </dsp:txXfrm>
    </dsp:sp>
    <dsp:sp modelId="{C76B3D55-598F-4FD1-B7BB-8915C049961A}">
      <dsp:nvSpPr>
        <dsp:cNvPr id="19" name=""/>
        <dsp:cNvSpPr/>
      </dsp:nvSpPr>
      <dsp:spPr>
        <a:xfrm>
          <a:off x="12931487" y="1884129"/>
          <a:ext cx="421428" cy="421428"/>
        </a:xfrm>
        <a:prstGeom prst="ellipse">
          <a:avLst/>
        </a:prstGeom>
        <a:solidFill>
          <a:schemeClr val="accent1">
            <a:alpha val="90000"/>
            <a:hueOff val="0"/>
            <a:satOff val="0"/>
            <a:lumOff val="0"/>
            <a:alphaOff val="-3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/>
        <a:lstStyle>
          <a:defPPr>
            <a:defRPr kern="1200" smtId="4294967295"/>
          </a:defPPr>
        </a:lstStyle>
        <a:p/>
      </dsp:txBody>
    </dsp:sp>
    <dsp:sp modelId="{01E6846A-C9C6-4510-A0BC-AD0D06C2F367}">
      <dsp:nvSpPr>
        <dsp:cNvPr id="20" name=""/>
        <dsp:cNvSpPr/>
      </dsp:nvSpPr>
      <dsp:spPr>
        <a:xfrm>
          <a:off x="15812474" y="0"/>
          <a:ext cx="3855750" cy="1685712"/>
        </a:xfrm>
        <a:prstGeom prst="rect">
          <a:avLst/>
        </a:prstGeom>
        <a:noFill/>
        <a:ln>
          <a:noFill/>
        </a:ln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912" tIns="184912" rIns="184912" bIns="184912" anchor="b" anchorCtr="0">
          <a:noAutofit/>
        </a:bodyPr>
        <a:lstStyle>
          <a:defPPr>
            <a:defRPr kern="1200" smtId="4294967295"/>
          </a:defPPr>
        </a:lstStyle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600" b="1" kern="1200" noProof="0"/>
            <a:t>Realizace projektů</a:t>
          </a:r>
        </a:p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600" kern="1200" noProof="0" smtClean="0"/>
            <a:t>Říjen 2020</a:t>
          </a:r>
          <a:endParaRPr lang="en-US" sz="2600" kern="1200" noProof="0"/>
        </a:p>
      </dsp:txBody>
      <dsp:txXfrm>
        <a:off x="15812475" y="0"/>
        <a:ext cx="3855750" cy="1685712"/>
      </dsp:txXfrm>
    </dsp:sp>
    <dsp:sp modelId="{E74F33F3-0F7F-4283-9323-5266B913EC95}">
      <dsp:nvSpPr>
        <dsp:cNvPr id="21" name=""/>
        <dsp:cNvSpPr/>
      </dsp:nvSpPr>
      <dsp:spPr>
        <a:xfrm>
          <a:off x="17529635" y="1896426"/>
          <a:ext cx="421428" cy="421428"/>
        </a:xfrm>
        <a:prstGeom prst="ellipse">
          <a:avLst/>
        </a:prstGeom>
        <a:solidFill>
          <a:schemeClr val="accent1">
            <a:alpha val="90000"/>
            <a:hueOff val="0"/>
            <a:satOff val="0"/>
            <a:lumOff val="0"/>
            <a:alphaOff val="-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/>
        <a:lstStyle>
          <a:defPPr>
            <a:defRPr kern="1200" smtId="4294967295"/>
          </a:defPPr>
        </a:lstStyle>
        <a:p/>
      </dsp:txBody>
    </dsp:sp>
  </dsp:spTree>
</dsp:drawing>
</file>

<file path=ppt/diagrams/layout1.xml><?xml version="1.0" encoding="utf-8"?>
<dgm:layoutDef xmlns:a="http://schemas.openxmlformats.org/drawingml/2006/main" xmlns:r="http://schemas.openxmlformats.org/officeDocument/2006/relationships" xmlns:dgm="http://schemas.openxmlformats.org/drawingml/2006/diagram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type="notchedRightArrow" r:blip="">
            <dgm:adjLst/>
          </dgm:shape>
        </dgm:if>
        <dgm:else name="Name6">
          <dgm:shape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type="rect" r:blip="">
                  <dgm:adjLst/>
                </dgm:shape>
                <dgm:presOf axis="desOrSelf" ptType="node"/>
                <dgm:constrLst/>
                <dgm:ruleLst>
                  <dgm:rule type="primFontSz" val="5"/>
                </dgm:ruleLst>
              </dgm:layoutNode>
              <dgm:layoutNode name="circleA">
                <dgm:alg type="sp"/>
                <dgm:shape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type="rect" r:blip="">
                  <dgm:adjLst/>
                </dgm:shape>
                <dgm:presOf axis="desOrSelf" ptType="node"/>
                <dgm:constrLst/>
                <dgm:ruleLst>
                  <dgm:rule type="primFontSz" val="5"/>
                </dgm:ruleLst>
              </dgm:layoutNode>
              <dgm:layoutNode name="circleB">
                <dgm:alg type="sp"/>
                <dgm:shape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a="http://schemas.openxmlformats.org/drawingml/2006/main" xmlns:dgm="http://schemas.openxmlformats.org/drawingml/2006/diagram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71D2BC0F-7084-4C9F-B157-046C3CBDF955}" type="datetimeFigureOut">
              <a:rPr lang="en-GB" smtClean="0"/>
              <a:t>14/01/2020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23D7DFC9-24E8-442D-BDAD-54B920CFC1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00018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B6A57144-1CBB-4515-B696-16F63A0D6277}" type="datetimeFigureOut">
              <a:rPr lang="en-GB" smtClean="0"/>
              <a:t>14/01/2020</a:t>
            </a:fld>
            <a:endParaRPr lang="en-GB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F9DA259D-87B2-48A8-8896-0559A1CBD7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24601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914127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828252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2742379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3656503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4570628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4755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8880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3007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5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6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7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 marL="342900" indent="-342900">
              <a:buFontTx/>
              <a:buChar char="-"/>
            </a:pPr>
            <a:endParaRPr lang="cs-CZ"/>
          </a:p>
          <a:p>
            <a:pPr marL="342900" indent="-342900">
              <a:buFontTx/>
              <a:buChar char="-"/>
            </a:pPr>
            <a:r>
              <a:rPr lang="cs-CZ"/>
              <a:t>40 projects </a:t>
            </a:r>
          </a:p>
          <a:p>
            <a:pPr marL="342900" indent="-342900">
              <a:buFontTx/>
              <a:buChar char="-"/>
            </a:pPr>
            <a:endParaRPr lang="cs-CZ"/>
          </a:p>
          <a:p>
            <a:pPr marL="342900" indent="-342900">
              <a:buFontTx/>
              <a:buChar char="-"/>
            </a:pPr>
            <a:r>
              <a:rPr lang="cs-CZ"/>
              <a:t>architecture, design and classical and contemporary</a:t>
            </a:r>
            <a:r>
              <a:rPr lang="cs-CZ" baseline="0"/>
              <a:t> </a:t>
            </a:r>
            <a:r>
              <a:rPr lang="cs-CZ"/>
              <a:t>crafts –</a:t>
            </a:r>
            <a:r>
              <a:rPr lang="cs-CZ" baseline="0"/>
              <a:t> except their production</a:t>
            </a:r>
          </a:p>
          <a:p>
            <a:pPr marL="342900" indent="-342900">
              <a:buFontTx/>
              <a:buChar char="-"/>
            </a:pPr>
            <a:endParaRPr lang="cs-CZ" baseline="0"/>
          </a:p>
          <a:p>
            <a:pPr marL="342900" indent="-342900">
              <a:buFontTx/>
              <a:buChar char="-"/>
            </a:pPr>
            <a:r>
              <a:rPr lang="cs-CZ" baseline="0"/>
              <a:t>Activities such as: creative activitites including workshops, residencies, exhibitions, festivals, fairs, seminars, conferences, consultations </a:t>
            </a:r>
          </a:p>
          <a:p>
            <a:pPr marL="342900" indent="-342900">
              <a:buFontTx/>
              <a:buChar char="-"/>
            </a:pPr>
            <a:endParaRPr lang="cs-CZ" baseline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9DA259D-87B2-48A8-8896-0559A1CBD787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47184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 marL="0" indent="0">
              <a:buFontTx/>
              <a:buNone/>
            </a:pPr>
            <a:endParaRPr lang="cs-CZ" baseline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9DA259D-87B2-48A8-8896-0559A1CBD787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47184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 marL="0" indent="0">
              <a:buFontTx/>
              <a:buNone/>
            </a:pPr>
            <a:endParaRPr lang="cs-CZ" baseline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9DA259D-87B2-48A8-8896-0559A1CBD787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47184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 marL="342900" indent="-342900">
              <a:buFontTx/>
              <a:buChar char="-"/>
            </a:pPr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9DA259D-87B2-48A8-8896-0559A1CBD787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1791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 marL="0" indent="0">
              <a:buFont typeface="Arial" panose="020b0604020202020204" pitchFamily="34" charset="0"/>
              <a:buNone/>
            </a:pPr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9DA259D-87B2-48A8-8896-0559A1CBD787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76637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 marL="0" indent="0">
              <a:buFontTx/>
              <a:buNone/>
            </a:pPr>
            <a:endParaRPr lang="cs-CZ" baseline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9DA259D-87B2-48A8-8896-0559A1CBD787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1585416"/>
      </p:ext>
    </p:extLst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image" Target="../media/image3.jpeg" /><Relationship Id="rId3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2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image" Target="../media/image3.jpeg" /><Relationship Id="rId3" Type="http://schemas.openxmlformats.org/officeDocument/2006/relationships/slideMaster" Target="../slideMasters/slideMaster1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jpeg" /><Relationship Id="rId2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6382328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>
                <a:solidFill>
                  <a:srgbClr val="0F3C74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19136392" y="12705989"/>
            <a:ext cx="3985698" cy="461665"/>
          </a:xfrm>
          <a:prstGeom prst="rect">
            <a:avLst/>
          </a:prstGeom>
        </p:spPr>
        <p:txBody>
          <a:bodyPr anchor="b">
            <a:spAutoFit/>
          </a:bodyPr>
          <a:lstStyle>
            <a:defPPr>
              <a:defRPr kern="1200" smtId="4294967295"/>
            </a:defPPr>
            <a:lvl1pPr>
              <a:defRPr sz="3000">
                <a:solidFill>
                  <a:schemeClr val="dk2"/>
                </a:solidFill>
              </a:defRPr>
            </a:lvl1pPr>
          </a:lstStyle>
          <a:p>
            <a:fld id="{D5906656-A9BE-4917-BFD7-16C60DDEE872}" type="datetime1">
              <a:rPr lang="nb-NO" smtClean="0"/>
              <a:t>14.01.2020</a:t>
            </a:fld>
            <a:endParaRPr lang="nb-NO"/>
          </a:p>
        </p:txBody>
      </p:sp>
      <p:sp>
        <p:nvSpPr>
          <p:cNvPr id="13" name="Plassholder for tekst 12"/>
          <p:cNvSpPr>
            <a:spLocks noGrp="1"/>
          </p:cNvSpPr>
          <p:nvPr>
            <p:ph type="body" sz="quarter" idx="13" hasCustomPrompt="1"/>
          </p:nvPr>
        </p:nvSpPr>
        <p:spPr>
          <a:xfrm>
            <a:off x="1260157" y="12153389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Name</a:t>
            </a:r>
            <a:endParaRPr lang="en-GB"/>
          </a:p>
        </p:txBody>
      </p:sp>
      <p:sp>
        <p:nvSpPr>
          <p:cNvPr id="14" name="Plassholder for tekst 12"/>
          <p:cNvSpPr>
            <a:spLocks noGrp="1"/>
          </p:cNvSpPr>
          <p:nvPr>
            <p:ph type="body" sz="quarter" idx="14" hasCustomPrompt="1"/>
          </p:nvPr>
        </p:nvSpPr>
        <p:spPr>
          <a:xfrm>
            <a:off x="1260157" y="12707725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Title</a:t>
            </a:r>
            <a:endParaRPr lang="en-GB"/>
          </a:p>
        </p:txBody>
      </p:sp>
      <p:sp>
        <p:nvSpPr>
          <p:cNvPr id="17" name="Plassholder for tekst 12"/>
          <p:cNvSpPr>
            <a:spLocks noGrp="1"/>
          </p:cNvSpPr>
          <p:nvPr>
            <p:ph type="body" sz="quarter" idx="15" hasCustomPrompt="1"/>
          </p:nvPr>
        </p:nvSpPr>
        <p:spPr>
          <a:xfrm>
            <a:off x="10200074" y="12146546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Office</a:t>
            </a:r>
            <a:endParaRPr lang="en-GB"/>
          </a:p>
        </p:txBody>
      </p:sp>
      <p:sp>
        <p:nvSpPr>
          <p:cNvPr id="18" name="Plassholder for tekst 12"/>
          <p:cNvSpPr>
            <a:spLocks noGrp="1"/>
          </p:cNvSpPr>
          <p:nvPr>
            <p:ph type="body" sz="quarter" idx="16" hasCustomPrompt="1"/>
          </p:nvPr>
        </p:nvSpPr>
        <p:spPr>
          <a:xfrm>
            <a:off x="10200075" y="12705989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Company</a:t>
            </a:r>
            <a:endParaRPr lang="en-GB"/>
          </a:p>
        </p:txBody>
      </p:sp>
      <p:pic>
        <p:nvPicPr>
          <p:cNvPr id="11" name="Bilde 19"/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0157" y="684923"/>
            <a:ext cx="2386994" cy="1673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559389"/>
      </p:ext>
    </p:extLst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Tittellysbilde med bakgrunnsbilde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6382328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>
                <a:solidFill>
                  <a:schemeClr val="bg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19136392" y="12705989"/>
            <a:ext cx="3985698" cy="461665"/>
          </a:xfrm>
          <a:prstGeom prst="rect">
            <a:avLst/>
          </a:prstGeom>
        </p:spPr>
        <p:txBody>
          <a:bodyPr anchor="b">
            <a:spAutoFit/>
          </a:bodyPr>
          <a:lstStyle>
            <a:defPPr>
              <a:defRPr kern="1200" smtId="4294967295"/>
            </a:defPPr>
            <a:lvl1pPr>
              <a:defRPr sz="3000">
                <a:solidFill>
                  <a:schemeClr val="bg1"/>
                </a:solidFill>
              </a:defRPr>
            </a:lvl1pPr>
          </a:lstStyle>
          <a:p>
            <a:fld id="{35900153-C3D1-4B62-A437-E57CAB8AEB13}" type="datetime1">
              <a:rPr lang="nb-NO" smtClean="0"/>
              <a:t>14.01.2020</a:t>
            </a:fld>
            <a:endParaRPr lang="nb-NO"/>
          </a:p>
        </p:txBody>
      </p:sp>
      <p:sp>
        <p:nvSpPr>
          <p:cNvPr id="13" name="Plassholder for tekst 12"/>
          <p:cNvSpPr>
            <a:spLocks noGrp="1"/>
          </p:cNvSpPr>
          <p:nvPr>
            <p:ph type="body" sz="quarter" idx="13" hasCustomPrompt="1"/>
          </p:nvPr>
        </p:nvSpPr>
        <p:spPr>
          <a:xfrm>
            <a:off x="1260157" y="12153389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Name</a:t>
            </a:r>
            <a:endParaRPr lang="en-GB"/>
          </a:p>
        </p:txBody>
      </p:sp>
      <p:sp>
        <p:nvSpPr>
          <p:cNvPr id="14" name="Plassholder for tekst 12"/>
          <p:cNvSpPr>
            <a:spLocks noGrp="1"/>
          </p:cNvSpPr>
          <p:nvPr>
            <p:ph type="body" sz="quarter" idx="14" hasCustomPrompt="1"/>
          </p:nvPr>
        </p:nvSpPr>
        <p:spPr>
          <a:xfrm>
            <a:off x="1260157" y="12707725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Title</a:t>
            </a:r>
            <a:endParaRPr lang="en-GB"/>
          </a:p>
        </p:txBody>
      </p:sp>
      <p:sp>
        <p:nvSpPr>
          <p:cNvPr id="17" name="Plassholder for tekst 12"/>
          <p:cNvSpPr>
            <a:spLocks noGrp="1"/>
          </p:cNvSpPr>
          <p:nvPr>
            <p:ph type="body" sz="quarter" idx="15" hasCustomPrompt="1"/>
          </p:nvPr>
        </p:nvSpPr>
        <p:spPr>
          <a:xfrm>
            <a:off x="10200074" y="12146546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Office</a:t>
            </a:r>
            <a:endParaRPr lang="en-GB"/>
          </a:p>
        </p:txBody>
      </p:sp>
      <p:sp>
        <p:nvSpPr>
          <p:cNvPr id="18" name="Plassholder for tekst 12"/>
          <p:cNvSpPr>
            <a:spLocks noGrp="1"/>
          </p:cNvSpPr>
          <p:nvPr>
            <p:ph type="body" sz="quarter" idx="16" hasCustomPrompt="1"/>
          </p:nvPr>
        </p:nvSpPr>
        <p:spPr>
          <a:xfrm>
            <a:off x="10200075" y="12705989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Company</a:t>
            </a:r>
            <a:endParaRPr lang="en-GB"/>
          </a:p>
        </p:txBody>
      </p:sp>
      <p:pic>
        <p:nvPicPr>
          <p:cNvPr id="5" name="Bilde 4"/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0157" y="679210"/>
            <a:ext cx="2386994" cy="1674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077482"/>
      </p:ext>
    </p:extLst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defPPr>
              <a:defRPr kern="1200" smtId="4294967295"/>
            </a:defPPr>
            <a:lvl1pPr>
              <a:defRPr>
                <a:solidFill>
                  <a:srgbClr val="0F3C74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6" y="3091543"/>
            <a:ext cx="21861704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0" hasCustomPrompt="1"/>
          </p:nvPr>
        </p:nvSpPr>
        <p:spPr>
          <a:xfrm>
            <a:off x="1259560" y="2630802"/>
            <a:ext cx="21861704" cy="461665"/>
          </a:xfrm>
        </p:spPr>
        <p:txBody>
          <a:bodyPr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F3C74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9579462"/>
      </p:ext>
    </p:extLst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tel og innhold Orang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defPPr>
              <a:defRPr kern="1200" smtId="4294967295"/>
            </a:defPPr>
            <a:lvl1pPr>
              <a:defRPr>
                <a:solidFill>
                  <a:srgbClr val="D8222C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6" y="3091543"/>
            <a:ext cx="21861704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0" hasCustomPrompt="1"/>
          </p:nvPr>
        </p:nvSpPr>
        <p:spPr>
          <a:xfrm>
            <a:off x="1259560" y="2630802"/>
            <a:ext cx="21861704" cy="461665"/>
          </a:xfrm>
        </p:spPr>
        <p:txBody>
          <a:bodyPr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D8222C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7428218"/>
      </p:ext>
    </p:extLst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tel, innhold og bil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14689837" y="-1"/>
            <a:ext cx="9690988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14689837" y="-1"/>
            <a:ext cx="9690988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387" y="1097394"/>
            <a:ext cx="12277305" cy="1077218"/>
          </a:xfrm>
        </p:spPr>
        <p:txBody>
          <a:bodyPr/>
          <a:lstStyle>
            <a:defPPr>
              <a:defRPr kern="1200" smtId="4294967295"/>
            </a:defPPr>
            <a:lvl1pPr>
              <a:defRPr>
                <a:solidFill>
                  <a:srgbClr val="0F3C74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7" y="3091543"/>
            <a:ext cx="12277306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1" hasCustomPrompt="1"/>
          </p:nvPr>
        </p:nvSpPr>
        <p:spPr>
          <a:xfrm>
            <a:off x="1259560" y="2630802"/>
            <a:ext cx="12277305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F3C74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8700516"/>
      </p:ext>
    </p:extLst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tel, innhold og bilde Orang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14689837" y="-1"/>
            <a:ext cx="9690988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14689837" y="-1"/>
            <a:ext cx="9690988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387" y="1097394"/>
            <a:ext cx="12277305" cy="1077218"/>
          </a:xfrm>
        </p:spPr>
        <p:txBody>
          <a:bodyPr/>
          <a:lstStyle>
            <a:defPPr>
              <a:defRPr kern="1200" smtId="4294967295"/>
            </a:defPPr>
            <a:lvl1pPr>
              <a:defRPr>
                <a:solidFill>
                  <a:srgbClr val="D8222C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7" y="3091543"/>
            <a:ext cx="12277306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1" hasCustomPrompt="1"/>
          </p:nvPr>
        </p:nvSpPr>
        <p:spPr>
          <a:xfrm>
            <a:off x="1259560" y="2630802"/>
            <a:ext cx="12277305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D8222C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2741281"/>
      </p:ext>
    </p:extLst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kst og bil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5742718" y="-1"/>
            <a:ext cx="18638107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5742717" y="-1"/>
            <a:ext cx="18638107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1" name="Plassholder for tekst 8"/>
          <p:cNvSpPr>
            <a:spLocks noGrp="1"/>
          </p:cNvSpPr>
          <p:nvPr>
            <p:ph type="body" sz="quarter" idx="12" hasCustomPrompt="1"/>
          </p:nvPr>
        </p:nvSpPr>
        <p:spPr>
          <a:xfrm>
            <a:off x="1260386" y="1167476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F3C74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7736841"/>
      </p:ext>
    </p:extLst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kst og bilde Orang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5742718" y="-1"/>
            <a:ext cx="18638107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5742717" y="-1"/>
            <a:ext cx="18638107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1" name="Plassholder for tekst 8"/>
          <p:cNvSpPr>
            <a:spLocks noGrp="1"/>
          </p:cNvSpPr>
          <p:nvPr>
            <p:ph type="body" sz="quarter" idx="12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F3C74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4334217"/>
      </p:ext>
    </p:extLst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Stort bilde"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1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2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3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4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8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50" name="Line 14"/>
          <p:cNvSpPr>
            <a:spLocks noChangeShapeType="1"/>
          </p:cNvSpPr>
          <p:nvPr userDrawn="1"/>
        </p:nvSpPr>
        <p:spPr bwMode="auto">
          <a:xfrm>
            <a:off x="2062163" y="13065857"/>
            <a:ext cx="22318662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51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1133492"/>
      </p:ext>
    </p:extLst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kst og diagram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diagram 1"/>
          <p:cNvSpPr>
            <a:spLocks noGrp="1"/>
          </p:cNvSpPr>
          <p:nvPr>
            <p:ph type="chart" sz="quarter" idx="11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a chart</a:t>
            </a:r>
          </a:p>
        </p:txBody>
      </p:sp>
      <p:sp>
        <p:nvSpPr>
          <p:cNvPr id="6" name="Plassholder for innhold 2"/>
          <p:cNvSpPr>
            <a:spLocks noGrp="1"/>
          </p:cNvSpPr>
          <p:nvPr>
            <p:ph idx="12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8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F3C74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8680499"/>
      </p:ext>
    </p:extLst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kst og diagram Orang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diagram 1"/>
          <p:cNvSpPr>
            <a:spLocks noGrp="1"/>
          </p:cNvSpPr>
          <p:nvPr>
            <p:ph type="chart" sz="quarter" idx="11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a chart</a:t>
            </a:r>
          </a:p>
        </p:txBody>
      </p:sp>
      <p:sp>
        <p:nvSpPr>
          <p:cNvPr id="6" name="Plassholder for innhold 2"/>
          <p:cNvSpPr>
            <a:spLocks noGrp="1"/>
          </p:cNvSpPr>
          <p:nvPr>
            <p:ph idx="12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8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D8222C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2626821"/>
      </p:ext>
    </p:extLst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kst og tabell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abell 1"/>
          <p:cNvSpPr>
            <a:spLocks noGrp="1"/>
          </p:cNvSpPr>
          <p:nvPr>
            <p:ph type="tbl" sz="quarter" idx="12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on the icon to add a table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F3C74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6584890"/>
      </p:ext>
    </p:extLst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kst og tabell Orang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abell 1"/>
          <p:cNvSpPr>
            <a:spLocks noGrp="1"/>
          </p:cNvSpPr>
          <p:nvPr>
            <p:ph type="tbl" sz="quarter" idx="12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on the icon to add a table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C00000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1945313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Deloverskrift Orange"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455863" y="13065857"/>
            <a:ext cx="21924962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3204339"/>
      </p:ext>
    </p:extLst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Deloverskrift Grønn">
    <p:bg>
      <p:bgPr>
        <a:solidFill>
          <a:srgbClr val="3EAF7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455863" y="13065857"/>
            <a:ext cx="21924962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5927531"/>
      </p:ext>
    </p:extLst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Deloverskrift Blå">
    <p:bg>
      <p:bgPr>
        <a:solidFill>
          <a:srgbClr val="0F3C7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455863" y="13065857"/>
            <a:ext cx="21924962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3412192"/>
      </p:ext>
    </p:extLst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Bakside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3543261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 b="1">
                <a:solidFill>
                  <a:schemeClr val="bg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Plassholder for tekst 6"/>
          <p:cNvSpPr>
            <a:spLocks noGrp="1"/>
          </p:cNvSpPr>
          <p:nvPr>
            <p:ph type="body" sz="quarter" idx="10" hasCustomPrompt="1"/>
          </p:nvPr>
        </p:nvSpPr>
        <p:spPr>
          <a:xfrm>
            <a:off x="1260474" y="5161524"/>
            <a:ext cx="18332193" cy="2154238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 marL="914263" indent="0">
              <a:buNone/>
              <a:defRPr b="1">
                <a:solidFill>
                  <a:schemeClr val="bg1"/>
                </a:solidFill>
              </a:defRPr>
            </a:lvl2pPr>
            <a:lvl3pPr marL="1828526" indent="0">
              <a:buNone/>
              <a:defRPr b="1">
                <a:solidFill>
                  <a:schemeClr val="bg1"/>
                </a:solidFill>
              </a:defRPr>
            </a:lvl3pPr>
            <a:lvl4pPr marL="2742789" indent="0">
              <a:buNone/>
              <a:defRPr b="1">
                <a:solidFill>
                  <a:schemeClr val="bg1"/>
                </a:solidFill>
              </a:defRPr>
            </a:lvl4pPr>
            <a:lvl5pPr marL="3657052" indent="0">
              <a:buNone/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Click to add text</a:t>
            </a:r>
          </a:p>
        </p:txBody>
      </p:sp>
      <p:pic>
        <p:nvPicPr>
          <p:cNvPr id="6" name="Bilde 4"/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0157" y="679210"/>
            <a:ext cx="2386994" cy="1674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644125"/>
      </p:ext>
    </p:extLst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>
  <p:cSld name="Úvodní sníme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Obrázek 7">
            <a:extLst>
              <a:ext uri="{FF2B5EF4-FFF2-40B4-BE49-F238E27FC236}">
                <a16:creationId xmlns:a16="http://schemas.microsoft.com/office/drawing/2014/main" xmlns="" id="{5E604832-2AA2-D04E-9D76-F94A5B0FBA2B}"/>
              </a:ext>
            </a:extLst>
          </p:cNvPr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0"/>
            <a:ext cx="24380825" cy="13714412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xmlns="" id="{3EB9DE7E-9198-5340-97E1-00B516AA365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1014" y="1120333"/>
            <a:ext cx="23367088" cy="3703839"/>
          </a:xfrm>
        </p:spPr>
        <p:txBody>
          <a:bodyPr anchor="t">
            <a:noAutofit/>
          </a:bodyPr>
          <a:lstStyle>
            <a:defPPr>
              <a:defRPr kern="1200" smtId="4294967295"/>
            </a:defPPr>
            <a:lvl1pPr algn="l">
              <a:defRPr sz="14398" b="1" i="0">
                <a:solidFill>
                  <a:schemeClr val="bg1"/>
                </a:solidFill>
                <a:latin typeface="Founders Grotesk Semibold" panose="020b0503030202060203" pitchFamily="34" charset="0"/>
              </a:defRPr>
            </a:lvl1pPr>
          </a:lstStyle>
          <a:p>
            <a:r>
              <a:rPr lang="cs-CZ"/>
              <a:t>Kliknutím lze upravit </a:t>
            </a:r>
            <a:br>
              <a:rPr lang="cs-CZ"/>
            </a:br>
            <a:r>
              <a:rPr lang="cs-CZ"/>
              <a:t>Podnadpis změňte na regular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xmlns="" id="{A4805497-0DD4-664F-929F-203D6224A25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01013" y="5621939"/>
            <a:ext cx="23367092" cy="4947240"/>
          </a:xfrm>
        </p:spPr>
        <p:txBody>
          <a:bodyPr wrap="square" bIns="46800">
            <a:normAutofit/>
          </a:bodyPr>
          <a:lstStyle>
            <a:defPPr>
              <a:defRPr kern="1200" smtId="4294967295"/>
            </a:defPPr>
            <a:lvl1pPr marL="0" indent="0" algn="l">
              <a:lnSpc>
                <a:spcPct val="100000"/>
              </a:lnSpc>
              <a:spcBef>
                <a:spcPct val="0"/>
              </a:spcBef>
              <a:buNone/>
              <a:defRPr sz="3799" b="0" i="0">
                <a:solidFill>
                  <a:schemeClr val="bg1"/>
                </a:solidFill>
                <a:latin typeface="Founders Grotesk" panose="020b0503030202060203" pitchFamily="34" charset="0"/>
              </a:defRPr>
            </a:lvl1pPr>
            <a:lvl2pPr marL="914263" indent="0" algn="ctr">
              <a:buNone/>
              <a:defRPr sz="3999"/>
            </a:lvl2pPr>
            <a:lvl3pPr marL="1828526" indent="0" algn="ctr">
              <a:buNone/>
              <a:defRPr sz="3599"/>
            </a:lvl3pPr>
            <a:lvl4pPr marL="2742789" indent="0" algn="ctr">
              <a:buNone/>
              <a:defRPr sz="3200"/>
            </a:lvl4pPr>
            <a:lvl5pPr marL="3657051" indent="0" algn="ctr">
              <a:buNone/>
              <a:defRPr sz="3200"/>
            </a:lvl5pPr>
            <a:lvl6pPr marL="4571314" indent="0" algn="ctr">
              <a:buNone/>
              <a:defRPr sz="3200"/>
            </a:lvl6pPr>
            <a:lvl7pPr marL="5485577" indent="0" algn="ctr">
              <a:buNone/>
              <a:defRPr sz="3200"/>
            </a:lvl7pPr>
            <a:lvl8pPr marL="6399840" indent="0" algn="ctr">
              <a:buNone/>
              <a:defRPr sz="3200"/>
            </a:lvl8pPr>
            <a:lvl9pPr marL="7314103" indent="0" algn="ctr">
              <a:buNone/>
              <a:defRPr sz="3200"/>
            </a:lvl9pPr>
          </a:lstStyle>
          <a:p>
            <a:r>
              <a:rPr lang="cs-CZ"/>
              <a:t>Fondy EHP a Norska</a:t>
            </a:r>
            <a:br>
              <a:rPr lang="cs-CZ"/>
            </a:br>
            <a:r>
              <a:rPr lang="cs-CZ"/>
              <a:t>Program Kultura</a:t>
            </a:r>
          </a:p>
          <a:p>
            <a:br>
              <a:rPr lang="cs-CZ"/>
            </a:br>
            <a:r>
              <a:rPr lang="cs-CZ"/>
              <a:t>Nové příležitosti a výzvy</a:t>
            </a:r>
          </a:p>
          <a:p>
            <a:r>
              <a:rPr lang="cs-CZ"/>
              <a:t>www.eeagrants.cz</a:t>
            </a:r>
          </a:p>
        </p:txBody>
      </p:sp>
      <p:cxnSp>
        <p:nvCxnSpPr>
          <p:cNvPr id="10" name="Přímá spojnice 9">
            <a:extLst>
              <a:ext uri="{FF2B5EF4-FFF2-40B4-BE49-F238E27FC236}">
                <a16:creationId xmlns:a16="http://schemas.microsoft.com/office/drawing/2014/main" xmlns="" id="{0B7114CA-E7B1-014E-B9D2-F639869EB289}"/>
              </a:ext>
            </a:extLst>
          </p:cNvPr>
          <p:cNvCxnSpPr/>
          <p:nvPr userDrawn="1"/>
        </p:nvCxnSpPr>
        <p:spPr>
          <a:xfrm>
            <a:off x="574241" y="577447"/>
            <a:ext cx="23193863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Přímá spojnice 15">
            <a:extLst>
              <a:ext uri="{FF2B5EF4-FFF2-40B4-BE49-F238E27FC236}">
                <a16:creationId xmlns:a16="http://schemas.microsoft.com/office/drawing/2014/main" xmlns="" id="{6FAC7694-1C38-0D43-9BD7-93F4D1D1E069}"/>
              </a:ext>
            </a:extLst>
          </p:cNvPr>
          <p:cNvCxnSpPr/>
          <p:nvPr userDrawn="1"/>
        </p:nvCxnSpPr>
        <p:spPr>
          <a:xfrm>
            <a:off x="574241" y="5059093"/>
            <a:ext cx="23193863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9269576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slideLayout" Target="../slideLayouts/slideLayout17.xml" /><Relationship Id="rId18" Type="http://schemas.openxmlformats.org/officeDocument/2006/relationships/slideLayout" Target="../slideLayouts/slideLayout18.xml" /><Relationship Id="rId19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1260386" y="1097394"/>
            <a:ext cx="21861704" cy="107721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defPPr>
              <a:defRPr kern="1200" smtId="4294967295"/>
            </a:def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260386" y="2647950"/>
            <a:ext cx="21861704" cy="963157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defPPr>
              <a:defRPr kern="1200" smtId="4294967295"/>
            </a:def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29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0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1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2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6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8" name="Line 14"/>
          <p:cNvSpPr>
            <a:spLocks noChangeShapeType="1"/>
          </p:cNvSpPr>
          <p:nvPr userDrawn="1"/>
        </p:nvSpPr>
        <p:spPr bwMode="auto">
          <a:xfrm>
            <a:off x="2062163" y="13065857"/>
            <a:ext cx="22318662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9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2354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0" r:id="rId3"/>
    <p:sldLayoutId id="2147483664" r:id="rId4"/>
    <p:sldLayoutId id="2147483657" r:id="rId5"/>
    <p:sldLayoutId id="2147483665" r:id="rId6"/>
    <p:sldLayoutId id="2147483658" r:id="rId7"/>
    <p:sldLayoutId id="2147483666" r:id="rId8"/>
    <p:sldLayoutId id="2147483659" r:id="rId9"/>
    <p:sldLayoutId id="2147483660" r:id="rId10"/>
    <p:sldLayoutId id="2147483667" r:id="rId11"/>
    <p:sldLayoutId id="2147483661" r:id="rId12"/>
    <p:sldLayoutId id="2147483668" r:id="rId13"/>
    <p:sldLayoutId id="2147483651" r:id="rId14"/>
    <p:sldLayoutId id="2147483669" r:id="rId15"/>
    <p:sldLayoutId id="2147483670" r:id="rId16"/>
    <p:sldLayoutId id="2147483663" r:id="rId17"/>
    <p:sldLayoutId id="2147483671" r:id="rId18"/>
  </p:sldLayoutIdLst>
  <p:transition/>
  <p:timing/>
  <p:hf sldNum="0" hdr="0" ftr="0"/>
  <p:txStyles>
    <p:titleStyle>
      <a:defPPr>
        <a:defRPr kern="1200" smtId="4294967295"/>
      </a:defPPr>
      <a:lvl1pPr algn="l" defTabSz="1828526" rtl="0" eaLnBrk="1" latinLnBrk="0" hangingPunct="1">
        <a:lnSpc>
          <a:spcPct val="100000"/>
        </a:lnSpc>
        <a:spcBef>
          <a:spcPct val="0"/>
        </a:spcBef>
        <a:buNone/>
        <a:defRPr sz="7000" b="1" kern="1200">
          <a:solidFill>
            <a:srgbClr val="0F3C74"/>
          </a:solidFill>
          <a:latin typeface="+mj-lt"/>
          <a:ea typeface="+mj-ea"/>
          <a:cs typeface="+mj-cs"/>
        </a:defRPr>
      </a:lvl1pPr>
    </p:titleStyle>
    <p:bodyStyle>
      <a:defPPr>
        <a:defRPr kern="1200" smtId="4294967295"/>
      </a:defPPr>
      <a:lvl1pPr marL="457131" indent="-457131" algn="l" defTabSz="1828526" rtl="0" eaLnBrk="1" latinLnBrk="0" hangingPunct="1">
        <a:lnSpc>
          <a:spcPct val="100000"/>
        </a:lnSpc>
        <a:spcBef>
          <a:spcPts val="2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1pPr>
      <a:lvl2pPr marL="1371394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2pPr>
      <a:lvl3pPr marL="2285657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3pPr>
      <a:lvl4pPr marL="3199920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4pPr>
      <a:lvl5pPr marL="4114183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5pPr>
      <a:lvl6pPr marL="5028446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708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971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1234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263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526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789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7051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1314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577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840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4103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5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6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7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8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8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9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microsoft.com/office/2007/relationships/diagramDrawing" Target="../diagrams/drawing1.xml" /><Relationship Id="rId3" Type="http://schemas.openxmlformats.org/officeDocument/2006/relationships/diagramData" Target="../diagrams/data1.xml" /><Relationship Id="rId4" Type="http://schemas.openxmlformats.org/officeDocument/2006/relationships/diagramLayout" Target="../diagrams/layout1.xml" /><Relationship Id="rId5" Type="http://schemas.openxmlformats.org/officeDocument/2006/relationships/diagramQuickStyle" Target="../diagrams/quickStyle1.xml" /><Relationship Id="rId6" Type="http://schemas.openxmlformats.org/officeDocument/2006/relationships/diagramColors" Target="../diagrams/colors1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image" Target="../media/image10.png" /><Relationship Id="rId3" Type="http://schemas.openxmlformats.org/officeDocument/2006/relationships/hyperlink" Target="http://www.eeagrants.cz/" TargetMode="External" /><Relationship Id="rId4" Type="http://schemas.openxmlformats.org/officeDocument/2006/relationships/hyperlink" Target="mailto:fondyehp@mkcr.cz" TargetMode="Externa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0490B955-9DE0-B245-B83A-8009C1FEA9B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z="14000" smtClean="0">
                <a:solidFill>
                  <a:prstClr val="white"/>
                </a:solidFill>
                <a:latin typeface="Founders Grotesk Regular" pitchFamily="34" charset="-18"/>
              </a:rPr>
              <a:t>Žijeme.</a:t>
            </a:r>
            <a:br>
              <a:rPr lang="cs-CZ" sz="14000"/>
            </a:br>
            <a:r>
              <a:rPr lang="cs-CZ" sz="14000" b="0">
                <a:latin typeface="Founders Grotesk Regular" pitchFamily="34" charset="-18"/>
              </a:rPr>
              <a:t>Pro živé umění.</a:t>
            </a:r>
            <a:br>
              <a:rPr lang="cs-CZ" sz="14000"/>
            </a:br>
            <a:endParaRPr lang="cs-CZ" sz="14000" b="0">
              <a:latin typeface="Founders Grotesk" panose="020b0503030202060203" pitchFamily="34" charset="0"/>
            </a:endParaRP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xmlns="" id="{053B2405-00D3-094C-AC27-EB6F2427EE0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>
                <a:latin typeface="Founders Grotesk Regular" pitchFamily="34" charset="-18"/>
              </a:rPr>
              <a:t>Fondy EHP a Norska</a:t>
            </a:r>
            <a:br>
              <a:rPr lang="cs-CZ">
                <a:latin typeface="Founders Grotesk Regular" pitchFamily="34" charset="-18"/>
              </a:rPr>
            </a:br>
            <a:r>
              <a:rPr lang="cs-CZ">
                <a:latin typeface="Founders Grotesk Regular" pitchFamily="34" charset="-18"/>
              </a:rPr>
              <a:t>Program Kultura</a:t>
            </a:r>
          </a:p>
          <a:p>
            <a:endParaRPr lang="cs-CZ">
              <a:latin typeface="Founders Grotesk Regular" pitchFamily="34" charset="-18"/>
            </a:endParaRPr>
          </a:p>
          <a:p>
            <a:r>
              <a:rPr lang="cs-CZ" sz="6000" b="1">
                <a:latin typeface="Founders Grotesk Regular" pitchFamily="34" charset="-18"/>
              </a:rPr>
              <a:t>Nové příležitosti a výzvy</a:t>
            </a:r>
            <a:br>
              <a:rPr lang="cs-CZ">
                <a:latin typeface="Founders Grotesk Regular" pitchFamily="34" charset="-18"/>
              </a:rPr>
            </a:br>
            <a:r>
              <a:rPr lang="cs-CZ" smtClean="0">
                <a:latin typeface="Founders Grotesk Regular" pitchFamily="34" charset="-18"/>
              </a:rPr>
              <a:t>www.fondyehp.cz</a:t>
            </a:r>
            <a:endParaRPr lang="cs-CZ">
              <a:latin typeface="Founders Grotesk Regular" pitchFamily="34" charset="-18"/>
            </a:endParaRPr>
          </a:p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34381309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Současné umění</a:t>
            </a:r>
            <a:endParaRPr lang="en-GB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1" name="Plassholder for innhold 3"/>
          <p:cNvSpPr txBox="1"/>
          <p:nvPr/>
        </p:nvSpPr>
        <p:spPr>
          <a:xfrm>
            <a:off x="1412787" y="11441722"/>
            <a:ext cx="12277306" cy="115032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defPPr>
              <a:defRPr kern="1200" smtId="4294967295"/>
            </a:defPPr>
            <a:lvl1pPr marL="457131" indent="-457131" algn="l" defTabSz="1828526" rtl="0" eaLnBrk="1" latinLnBrk="0" hangingPunct="1">
              <a:lnSpc>
                <a:spcPct val="10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1pPr>
            <a:lvl2pPr marL="1371394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2pPr>
            <a:lvl3pPr marL="2285657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3pPr>
            <a:lvl4pPr marL="3199920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4pPr>
            <a:lvl5pPr marL="4114183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5pPr>
            <a:lvl6pPr marL="5028446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708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971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1234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cs-CZ"/>
          </a:p>
          <a:p>
            <a:endParaRPr lang="cs-CZ" b="1"/>
          </a:p>
          <a:p>
            <a:pPr marL="0" indent="0">
              <a:buFont typeface="Arial" panose="020b0604020202020204" pitchFamily="34" charset="0"/>
              <a:buNone/>
            </a:pPr>
            <a:endParaRPr lang="en-US" b="1"/>
          </a:p>
          <a:p>
            <a:endParaRPr lang="en-GB"/>
          </a:p>
        </p:txBody>
      </p:sp>
      <p:pic>
        <p:nvPicPr>
          <p:cNvPr id="1026" name="Picture 2" descr="\\print\usr_data\jan.hrdlicka\Plocha\TS727839_elegance0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07277" y="4103077"/>
            <a:ext cx="15973547" cy="8979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4134165"/>
      </p:ext>
    </p:ext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/>
              <a:t>Co?</a:t>
            </a:r>
            <a:endParaRPr lang="en-GB"/>
          </a:p>
        </p:txBody>
      </p:sp>
      <p:sp>
        <p:nvSpPr>
          <p:cNvPr id="4" name="Plassholder for innhold 3"/>
          <p:cNvSpPr>
            <a:spLocks noGrp="1"/>
          </p:cNvSpPr>
          <p:nvPr>
            <p:ph idx="1"/>
          </p:nvPr>
        </p:nvSpPr>
        <p:spPr>
          <a:xfrm>
            <a:off x="1412787" y="3491278"/>
            <a:ext cx="12277306" cy="4533900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>
              <a:buFont typeface="Wingdings" panose="05000000000000000000" pitchFamily="2" charset="2"/>
              <a:buChar char="§"/>
            </a:pPr>
            <a:r>
              <a:rPr lang="cs-CZ" b="1"/>
              <a:t>Scénické umění</a:t>
            </a:r>
            <a:r>
              <a:rPr lang="en-US" b="1"/>
              <a:t> </a:t>
            </a:r>
            <a:r>
              <a:rPr lang="en-US"/>
              <a:t>(</a:t>
            </a:r>
            <a:r>
              <a:rPr lang="cs-CZ"/>
              <a:t>divadlo, tanec a pohybové umění, současný cirkus, klasická a současná hudba</a:t>
            </a:r>
            <a:r>
              <a:rPr lang="en-US"/>
              <a:t>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b="1"/>
              <a:t>Vi</a:t>
            </a:r>
            <a:r>
              <a:rPr lang="cs-CZ" b="1"/>
              <a:t>zuální umění</a:t>
            </a:r>
            <a:r>
              <a:rPr lang="en-US" b="1"/>
              <a:t> </a:t>
            </a:r>
            <a:r>
              <a:rPr lang="en-US"/>
              <a:t>(</a:t>
            </a:r>
            <a:r>
              <a:rPr lang="cs-CZ"/>
              <a:t>výtvarné umění včetně nových médií, architektury, designu a uměleckých řemesel)</a:t>
            </a:r>
            <a:endParaRPr lang="en-US" b="1"/>
          </a:p>
          <a:p>
            <a:pPr>
              <a:buFont typeface="Wingdings" panose="05000000000000000000" pitchFamily="2" charset="2"/>
              <a:buChar char="§"/>
            </a:pPr>
            <a:r>
              <a:rPr lang="en-US" b="1"/>
              <a:t>Literatur</a:t>
            </a:r>
            <a:r>
              <a:rPr lang="cs-CZ" b="1"/>
              <a:t>a</a:t>
            </a:r>
            <a:r>
              <a:rPr lang="cs-CZ"/>
              <a:t> (autorská čtení, čtenářské kampaně, literární dílny, rezidence…)</a:t>
            </a:r>
            <a:endParaRPr lang="en-US" b="1"/>
          </a:p>
          <a:p>
            <a:pPr marL="0" indent="0">
              <a:buNone/>
            </a:pPr>
            <a:r>
              <a:rPr lang="en-US" sz="2400">
                <a:solidFill>
                  <a:schemeClr val="bg1">
                    <a:lumMod val="50000"/>
                  </a:schemeClr>
                </a:solidFill>
              </a:rPr>
              <a:t>*Audiovi</a:t>
            </a:r>
            <a:r>
              <a:rPr lang="cs-CZ" sz="2400">
                <a:solidFill>
                  <a:schemeClr val="bg1">
                    <a:lumMod val="50000"/>
                  </a:schemeClr>
                </a:solidFill>
              </a:rPr>
              <a:t>z</a:t>
            </a:r>
            <a:r>
              <a:rPr lang="en-US" sz="2400">
                <a:solidFill>
                  <a:schemeClr val="bg1">
                    <a:lumMod val="50000"/>
                  </a:schemeClr>
                </a:solidFill>
              </a:rPr>
              <a:t>u</a:t>
            </a:r>
            <a:r>
              <a:rPr lang="cs-CZ" sz="2400">
                <a:solidFill>
                  <a:schemeClr val="bg1">
                    <a:lumMod val="50000"/>
                  </a:schemeClr>
                </a:solidFill>
              </a:rPr>
              <a:t>á</a:t>
            </a:r>
            <a:r>
              <a:rPr lang="en-US" sz="2400">
                <a:solidFill>
                  <a:schemeClr val="bg1">
                    <a:lumMod val="50000"/>
                  </a:schemeClr>
                </a:solidFill>
              </a:rPr>
              <a:t>l</a:t>
            </a:r>
            <a:r>
              <a:rPr lang="cs-CZ" sz="2400">
                <a:solidFill>
                  <a:schemeClr val="bg1">
                    <a:lumMod val="50000"/>
                  </a:schemeClr>
                </a:solidFill>
              </a:rPr>
              <a:t>ní tvorba</a:t>
            </a:r>
            <a:r>
              <a:rPr lang="en-US" sz="2400">
                <a:solidFill>
                  <a:schemeClr val="bg1">
                    <a:lumMod val="50000"/>
                  </a:schemeClr>
                </a:solidFill>
              </a:rPr>
              <a:t> (film, digit</a:t>
            </a:r>
            <a:r>
              <a:rPr lang="cs-CZ" sz="2400">
                <a:solidFill>
                  <a:schemeClr val="bg1">
                    <a:lumMod val="50000"/>
                  </a:schemeClr>
                </a:solidFill>
              </a:rPr>
              <a:t>ální hry</a:t>
            </a:r>
            <a:r>
              <a:rPr lang="en-US" sz="2400">
                <a:solidFill>
                  <a:schemeClr val="bg1">
                    <a:lumMod val="50000"/>
                  </a:schemeClr>
                </a:solidFill>
              </a:rPr>
              <a:t>) </a:t>
            </a:r>
            <a:r>
              <a:rPr lang="cs-CZ" sz="2400">
                <a:solidFill>
                  <a:schemeClr val="bg1">
                    <a:lumMod val="50000"/>
                  </a:schemeClr>
                </a:solidFill>
              </a:rPr>
              <a:t>pouze jako součást interdisciplinárních projektů</a:t>
            </a:r>
            <a:r>
              <a:rPr lang="en-US" sz="2400">
                <a:solidFill>
                  <a:schemeClr val="bg1">
                    <a:lumMod val="50000"/>
                  </a:schemeClr>
                </a:solidFill>
              </a:rPr>
              <a:t>.</a:t>
            </a:r>
            <a:endParaRPr lang="en-US" sz="2400" b="1">
              <a:solidFill>
                <a:schemeClr val="bg1">
                  <a:lumMod val="50000"/>
                </a:schemeClr>
              </a:solidFill>
            </a:endParaRPr>
          </a:p>
          <a:p>
            <a:endParaRPr lang="cs-CZ" b="1"/>
          </a:p>
          <a:p>
            <a:pPr marL="0" indent="0">
              <a:buNone/>
            </a:pPr>
            <a:endParaRPr lang="en-US" b="1"/>
          </a:p>
          <a:p>
            <a:endParaRPr lang="en-GB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1"/>
          </p:nvPr>
        </p:nvSpPr>
        <p:spPr>
          <a:xfrm>
            <a:off x="1259560" y="2630802"/>
            <a:ext cx="12277305" cy="461665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Profesionální současné umění</a:t>
            </a:r>
            <a:endParaRPr lang="en-US"/>
          </a:p>
        </p:txBody>
      </p:sp>
      <p:pic>
        <p:nvPicPr>
          <p:cNvPr id="8" name="Zástupný symbol pro obrázek 7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20" r="32984"/>
          <a:stretch>
            <a:fillRect/>
          </a:stretch>
        </p:blipFill>
        <p:spPr>
          <a:xfrm>
            <a:off x="14693756" y="0"/>
            <a:ext cx="9687070" cy="13714412"/>
          </a:xfrm>
        </p:spPr>
      </p:pic>
      <p:sp>
        <p:nvSpPr>
          <p:cNvPr id="9" name="TextovéPole 8"/>
          <p:cNvSpPr txBox="1"/>
          <p:nvPr/>
        </p:nvSpPr>
        <p:spPr>
          <a:xfrm>
            <a:off x="14932025" y="12883416"/>
            <a:ext cx="9448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cs-CZ" sz="2400" smtClean="0">
                <a:solidFill>
                  <a:schemeClr val="bg1"/>
                </a:solidFill>
              </a:rPr>
              <a:t>Pohled do výstavy Brave </a:t>
            </a:r>
            <a:r>
              <a:rPr lang="cs-CZ" sz="2400">
                <a:solidFill>
                  <a:schemeClr val="bg1"/>
                </a:solidFill>
              </a:rPr>
              <a:t>New World, DOX </a:t>
            </a:r>
            <a:r>
              <a:rPr lang="cs-CZ" sz="2400" smtClean="0">
                <a:solidFill>
                  <a:schemeClr val="bg1"/>
                </a:solidFill>
              </a:rPr>
              <a:t>Centrum pro Současné umění Praha </a:t>
            </a:r>
            <a:r>
              <a:rPr lang="cs-CZ" sz="2400">
                <a:solidFill>
                  <a:schemeClr val="bg1"/>
                </a:solidFill>
              </a:rPr>
              <a:t>(9/2015-1/2016)</a:t>
            </a:r>
          </a:p>
        </p:txBody>
      </p:sp>
      <p:sp>
        <p:nvSpPr>
          <p:cNvPr id="11" name="Plassholder for innhold 3"/>
          <p:cNvSpPr txBox="1"/>
          <p:nvPr/>
        </p:nvSpPr>
        <p:spPr>
          <a:xfrm>
            <a:off x="1412787" y="11441722"/>
            <a:ext cx="12277306" cy="115032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defPPr>
              <a:defRPr kern="1200" smtId="4294967295"/>
            </a:defPPr>
            <a:lvl1pPr marL="457131" indent="-457131" algn="l" defTabSz="1828526" rtl="0" eaLnBrk="1" latinLnBrk="0" hangingPunct="1">
              <a:lnSpc>
                <a:spcPct val="10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1pPr>
            <a:lvl2pPr marL="1371394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2pPr>
            <a:lvl3pPr marL="2285657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3pPr>
            <a:lvl4pPr marL="3199920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4pPr>
            <a:lvl5pPr marL="4114183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5pPr>
            <a:lvl6pPr marL="5028446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708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971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1234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cs-CZ"/>
          </a:p>
          <a:p>
            <a:endParaRPr lang="cs-CZ" b="1"/>
          </a:p>
          <a:p>
            <a:pPr marL="0" indent="0">
              <a:buFont typeface="Arial" panose="020b0604020202020204" pitchFamily="34" charset="0"/>
              <a:buNone/>
            </a:pPr>
            <a:endParaRPr lang="en-US" b="1"/>
          </a:p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3863679"/>
      </p:ext>
    </p:ext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Tittel 2"/>
          <p:cNvSpPr>
            <a:spLocks noGrp="1"/>
          </p:cNvSpPr>
          <p:nvPr>
            <p:ph type="title"/>
          </p:nvPr>
        </p:nvSpPr>
        <p:spPr>
          <a:xfrm>
            <a:off x="1168542" y="527580"/>
            <a:ext cx="12277305" cy="107721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/>
              <a:t>Co?</a:t>
            </a:r>
            <a:endParaRPr lang="en-GB"/>
          </a:p>
        </p:txBody>
      </p:sp>
      <p:sp>
        <p:nvSpPr>
          <p:cNvPr id="4" name="Plassholder for innhold 3"/>
          <p:cNvSpPr>
            <a:spLocks noGrp="1"/>
          </p:cNvSpPr>
          <p:nvPr>
            <p:ph idx="1"/>
          </p:nvPr>
        </p:nvSpPr>
        <p:spPr>
          <a:xfrm>
            <a:off x="1097900" y="7806083"/>
            <a:ext cx="13090922" cy="4810936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r>
              <a:rPr lang="cs-CZ"/>
              <a:t>Vysoce kvalitní umělecké projekty</a:t>
            </a:r>
          </a:p>
          <a:p>
            <a:r>
              <a:rPr lang="cs-CZ"/>
              <a:t>Interdisciplinární projekty</a:t>
            </a:r>
          </a:p>
          <a:p>
            <a:r>
              <a:rPr lang="cs-CZ"/>
              <a:t>Bilaterální spolupráce</a:t>
            </a:r>
          </a:p>
          <a:p>
            <a:r>
              <a:rPr lang="cs-CZ"/>
              <a:t>Komunitní a regionální projekty založené na místních potřebách</a:t>
            </a:r>
          </a:p>
          <a:p>
            <a:r>
              <a:rPr lang="cs-CZ"/>
              <a:t>Budování kapacit (kulturní podnikání, umělecké a technické dovednosti) </a:t>
            </a:r>
          </a:p>
          <a:p>
            <a:r>
              <a:rPr lang="cs-CZ"/>
              <a:t>Rozvoj publika</a:t>
            </a:r>
          </a:p>
          <a:p>
            <a:r>
              <a:rPr lang="cs-CZ"/>
              <a:t>Inkluzivní aktivity (Romové a jiné menšiny)</a:t>
            </a:r>
          </a:p>
          <a:p>
            <a:pPr marL="0" indent="0">
              <a:buNone/>
            </a:pPr>
            <a:endParaRPr lang="en-US" b="1"/>
          </a:p>
          <a:p>
            <a:pPr marL="0" indent="0">
              <a:buNone/>
            </a:pPr>
            <a:endParaRPr lang="en-GB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1"/>
          </p:nvPr>
        </p:nvSpPr>
        <p:spPr>
          <a:xfrm>
            <a:off x="1097900" y="7164077"/>
            <a:ext cx="12277305" cy="461665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u="sng"/>
              <a:t>Preferovaná zaměření</a:t>
            </a:r>
            <a:endParaRPr lang="en-US" u="sng"/>
          </a:p>
        </p:txBody>
      </p:sp>
      <p:pic>
        <p:nvPicPr>
          <p:cNvPr id="8" name="Zástupný symbol pro obrázek 7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2" t="25515" r="17442" b="1"/>
          <a:stretch>
            <a:fillRect/>
          </a:stretch>
        </p:blipFill>
        <p:spPr>
          <a:xfrm>
            <a:off x="14687550" y="0"/>
            <a:ext cx="9693275" cy="13714414"/>
          </a:xfrm>
        </p:spPr>
      </p:pic>
      <p:sp>
        <p:nvSpPr>
          <p:cNvPr id="9" name="TextovéPole 8"/>
          <p:cNvSpPr txBox="1"/>
          <p:nvPr/>
        </p:nvSpPr>
        <p:spPr>
          <a:xfrm>
            <a:off x="14932025" y="12817297"/>
            <a:ext cx="9448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cs-CZ" sz="2400" smtClean="0">
                <a:solidFill>
                  <a:schemeClr val="bg1"/>
                </a:solidFill>
              </a:rPr>
              <a:t>Otevřený Desfourský palác v rámci festivalu 4+4 Dny v pohybu </a:t>
            </a:r>
            <a:r>
              <a:rPr lang="cs-CZ" sz="2400">
                <a:solidFill>
                  <a:schemeClr val="bg1"/>
                </a:solidFill>
              </a:rPr>
              <a:t>(</a:t>
            </a:r>
            <a:r>
              <a:rPr lang="cs-CZ" sz="2400" smtClean="0">
                <a:solidFill>
                  <a:schemeClr val="bg1"/>
                </a:solidFill>
              </a:rPr>
              <a:t>Praha, </a:t>
            </a:r>
            <a:r>
              <a:rPr lang="cs-CZ" sz="2400">
                <a:solidFill>
                  <a:schemeClr val="bg1"/>
                </a:solidFill>
              </a:rPr>
              <a:t>2015) </a:t>
            </a:r>
            <a:r>
              <a:rPr lang="cs-CZ" sz="2400" smtClean="0">
                <a:solidFill>
                  <a:schemeClr val="bg1"/>
                </a:solidFill>
              </a:rPr>
              <a:t>ve spolupráci s Bergen </a:t>
            </a:r>
            <a:r>
              <a:rPr lang="cs-CZ" sz="2400">
                <a:solidFill>
                  <a:schemeClr val="bg1"/>
                </a:solidFill>
              </a:rPr>
              <a:t>International Festival.</a:t>
            </a:r>
          </a:p>
        </p:txBody>
      </p:sp>
      <p:sp>
        <p:nvSpPr>
          <p:cNvPr id="11" name="Plassholder for innhold 3"/>
          <p:cNvSpPr txBox="1"/>
          <p:nvPr/>
        </p:nvSpPr>
        <p:spPr>
          <a:xfrm>
            <a:off x="1412787" y="11441722"/>
            <a:ext cx="12277306" cy="115032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defPPr>
              <a:defRPr kern="1200" smtId="4294967295"/>
            </a:defPPr>
            <a:lvl1pPr marL="457131" indent="-457131" algn="l" defTabSz="1828526" rtl="0" eaLnBrk="1" latinLnBrk="0" hangingPunct="1">
              <a:lnSpc>
                <a:spcPct val="10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1pPr>
            <a:lvl2pPr marL="1371394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2pPr>
            <a:lvl3pPr marL="2285657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3pPr>
            <a:lvl4pPr marL="3199920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4pPr>
            <a:lvl5pPr marL="4114183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5pPr>
            <a:lvl6pPr marL="5028446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708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971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1234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cs-CZ"/>
          </a:p>
          <a:p>
            <a:endParaRPr lang="cs-CZ" b="1"/>
          </a:p>
          <a:p>
            <a:pPr marL="0" indent="0">
              <a:buFont typeface="Arial" panose="020b0604020202020204" pitchFamily="34" charset="0"/>
              <a:buNone/>
            </a:pPr>
            <a:endParaRPr lang="en-US" b="1"/>
          </a:p>
          <a:p>
            <a:endParaRPr lang="en-GB"/>
          </a:p>
        </p:txBody>
      </p:sp>
      <p:sp useBgFill="1">
        <p:nvSpPr>
          <p:cNvPr id="10" name="Plassholder for tekst 4"/>
          <p:cNvSpPr txBox="1"/>
          <p:nvPr/>
        </p:nvSpPr>
        <p:spPr>
          <a:xfrm>
            <a:off x="1097900" y="2015066"/>
            <a:ext cx="3673719" cy="679774"/>
          </a:xfrm>
          <a:prstGeom prst="rect">
            <a:avLst/>
          </a:prstGeom>
        </p:spPr>
        <p:txBody>
          <a:bodyPr vert="horz" wrap="square" lIns="108000" tIns="108000" rIns="108000" bIns="108000" rtlCol="0">
            <a:spAutoFit/>
          </a:bodyPr>
          <a:lstStyle>
            <a:defPPr>
              <a:defRPr kern="1200" smtId="4294967295"/>
            </a:defPPr>
            <a:lvl1pPr marL="0" indent="0" algn="l" defTabSz="1828526" rtl="0" eaLnBrk="1" latinLnBrk="0" hangingPunct="1">
              <a:lnSpc>
                <a:spcPct val="100000"/>
              </a:lnSpc>
              <a:spcBef>
                <a:spcPts val="2000"/>
              </a:spcBef>
              <a:buFont typeface="Arial" panose="020b0604020202020204" pitchFamily="34" charset="0"/>
              <a:buNone/>
              <a:defRPr sz="3000" b="1" kern="1200">
                <a:solidFill>
                  <a:srgbClr val="D8222C"/>
                </a:solidFill>
                <a:latin typeface="+mn-lt"/>
                <a:ea typeface="+mn-ea"/>
                <a:cs typeface="+mn-cs"/>
              </a:defRPr>
            </a:lvl1pPr>
            <a:lvl2pPr marL="1371394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2pPr>
            <a:lvl3pPr marL="2285657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3pPr>
            <a:lvl4pPr marL="3199920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4pPr>
            <a:lvl5pPr marL="4114183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5pPr>
            <a:lvl6pPr marL="5028446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708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971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1234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u="sng"/>
              <a:t>Oprávněné aktivity</a:t>
            </a:r>
            <a:endParaRPr lang="en-US" u="sng"/>
          </a:p>
        </p:txBody>
      </p:sp>
      <p:sp useBgFill="1">
        <p:nvSpPr>
          <p:cNvPr id="12" name="Plassholder for innhold 3"/>
          <p:cNvSpPr txBox="1"/>
          <p:nvPr/>
        </p:nvSpPr>
        <p:spPr>
          <a:xfrm>
            <a:off x="1097900" y="2744148"/>
            <a:ext cx="13090920" cy="4113058"/>
          </a:xfrm>
          <a:prstGeom prst="rect">
            <a:avLst/>
          </a:prstGeom>
        </p:spPr>
        <p:txBody>
          <a:bodyPr vert="horz" lIns="108000" tIns="108000" rIns="108000" bIns="108000" rtlCol="0">
            <a:normAutofit fontScale="92500" lnSpcReduction="20000"/>
          </a:bodyPr>
          <a:lstStyle>
            <a:defPPr>
              <a:defRPr kern="1200" smtId="4294967295"/>
            </a:defPPr>
            <a:lvl1pPr marL="457131" indent="-457131" algn="l" defTabSz="1828526" rtl="0" eaLnBrk="1" latinLnBrk="0" hangingPunct="1">
              <a:lnSpc>
                <a:spcPct val="10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1pPr>
            <a:lvl2pPr marL="1371394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2pPr>
            <a:lvl3pPr marL="2285657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3pPr>
            <a:lvl4pPr marL="3199920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4pPr>
            <a:lvl5pPr marL="4114183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5pPr>
            <a:lvl6pPr marL="5028446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708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971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1234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/>
              <a:t>Tvorba nových </a:t>
            </a:r>
            <a:r>
              <a:rPr lang="cs-CZ" smtClean="0"/>
              <a:t>uměleckých </a:t>
            </a:r>
            <a:r>
              <a:rPr lang="en-GB" smtClean="0"/>
              <a:t>děl </a:t>
            </a:r>
            <a:r>
              <a:rPr lang="en-GB"/>
              <a:t>včetně </a:t>
            </a:r>
            <a:r>
              <a:rPr lang="cs-CZ" smtClean="0"/>
              <a:t>tvůrčích dílen</a:t>
            </a:r>
            <a:r>
              <a:rPr lang="en-GB" smtClean="0"/>
              <a:t> </a:t>
            </a:r>
            <a:r>
              <a:rPr lang="en-GB"/>
              <a:t>a </a:t>
            </a:r>
            <a:r>
              <a:rPr lang="cs-CZ" smtClean="0"/>
              <a:t>tvůrčích </a:t>
            </a:r>
            <a:r>
              <a:rPr lang="en-GB" smtClean="0"/>
              <a:t>rezidencí</a:t>
            </a:r>
            <a:r>
              <a:rPr lang="cs-CZ" smtClean="0"/>
              <a:t>.</a:t>
            </a:r>
            <a:endParaRPr lang="en-GB"/>
          </a:p>
          <a:p>
            <a:r>
              <a:rPr lang="en-GB"/>
              <a:t>Prezentace </a:t>
            </a:r>
            <a:r>
              <a:rPr lang="cs-CZ" smtClean="0"/>
              <a:t>a šíření </a:t>
            </a:r>
            <a:r>
              <a:rPr lang="en-GB" smtClean="0"/>
              <a:t>uměleckých </a:t>
            </a:r>
            <a:r>
              <a:rPr lang="en-GB"/>
              <a:t>děl </a:t>
            </a:r>
            <a:r>
              <a:rPr lang="en-GB" smtClean="0"/>
              <a:t>(</a:t>
            </a:r>
            <a:r>
              <a:rPr lang="cs-CZ" smtClean="0"/>
              <a:t>např. představení, </a:t>
            </a:r>
            <a:r>
              <a:rPr lang="en-GB" smtClean="0"/>
              <a:t>výstavy</a:t>
            </a:r>
            <a:r>
              <a:rPr lang="en-GB"/>
              <a:t>, </a:t>
            </a:r>
            <a:r>
              <a:rPr lang="cs-CZ" smtClean="0"/>
              <a:t>on-line platformy, </a:t>
            </a:r>
            <a:r>
              <a:rPr lang="en-GB" smtClean="0"/>
              <a:t>festivaly</a:t>
            </a:r>
            <a:r>
              <a:rPr lang="cs-CZ"/>
              <a:t>). Tyto aktivity budou podpořeny pouze v případě, že budou zahrnovat dílčí výstupy zaměřené na vznik a prezentaci nových </a:t>
            </a:r>
            <a:r>
              <a:rPr lang="cs-CZ" smtClean="0"/>
              <a:t>děl.</a:t>
            </a:r>
            <a:endParaRPr lang="en-GB"/>
          </a:p>
          <a:p>
            <a:r>
              <a:rPr lang="en-GB"/>
              <a:t>Aktivity zaměřené na rozvoj a zapojení publika</a:t>
            </a:r>
          </a:p>
          <a:p>
            <a:r>
              <a:rPr lang="en-GB"/>
              <a:t>Tvorba komunikační strategie</a:t>
            </a:r>
          </a:p>
          <a:p>
            <a:r>
              <a:rPr lang="en-GB"/>
              <a:t>Budování kapacit mezi umělci a kulturními organizacemi (workshopy, semináře, konference…)</a:t>
            </a:r>
          </a:p>
        </p:txBody>
      </p:sp>
    </p:spTree>
    <p:extLst>
      <p:ext uri="{BB962C8B-B14F-4D97-AF65-F5344CB8AC3E}">
        <p14:creationId xmlns:p14="http://schemas.microsoft.com/office/powerpoint/2010/main" val="1592125842"/>
      </p:ext>
    </p:ext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" name="Zástupný symbol pro obrázek 4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80" r="2446"/>
          <a:stretch>
            <a:fillRect/>
          </a:stretch>
        </p:blipFill>
        <p:spPr/>
      </p:pic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>
                <a:solidFill>
                  <a:srgbClr val="FF0000"/>
                </a:solidFill>
              </a:rPr>
              <a:t>Kdo?</a:t>
            </a:r>
          </a:p>
        </p:txBody>
      </p:sp>
      <p:graphicFrame>
        <p:nvGraphicFramePr>
          <p:cNvPr id="6" name="Zástupný symbol pro obsah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49476857"/>
              </p:ext>
            </p:extLst>
          </p:nvPr>
        </p:nvGraphicFramePr>
        <p:xfrm>
          <a:off x="1120891" y="2331111"/>
          <a:ext cx="12992873" cy="5781450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1299287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630330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r>
                        <a:rPr lang="cs-CZ" baseline="0" noProof="0"/>
                        <a:t>Žadatelé – pouze z ČR (právnické a fyzické osoby)</a:t>
                      </a:r>
                      <a:endParaRPr lang="en-US" noProof="0"/>
                    </a:p>
                  </a:txBody>
                  <a:tcPr marL="282879" marR="282879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10440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r>
                        <a:rPr lang="en-US" sz="2800" b="1" noProof="0"/>
                        <a:t>Subjekty poskytující kulturní služby, aktivity a statky v oblasti profesionálního současného umění: </a:t>
                      </a:r>
                    </a:p>
                  </a:txBody>
                  <a:tcPr marL="282879" marR="282879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919410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r>
                        <a:rPr lang="en-US" sz="2800" noProof="0"/>
                        <a:t>a)  jakákoliv veřejná či soukromá, zisková či nezisková organizace/subjekt a nestátní (nevládní) organizace zřízená jako právnická osoba v České republice,</a:t>
                      </a:r>
                    </a:p>
                  </a:txBody>
                  <a:tcPr marL="282879" marR="282879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930671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marL="0" marR="0" indent="0" algn="l" defTabSz="1828526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800" baseline="0" noProof="0"/>
                        <a:t>b) mezinárodní organizace/subjekt či </a:t>
                      </a:r>
                      <a:r>
                        <a:rPr lang="en-US" sz="2800" baseline="0" noProof="0" smtClean="0"/>
                        <a:t>její</a:t>
                      </a:r>
                      <a:r>
                        <a:rPr lang="cs-CZ" sz="2800" baseline="0" noProof="0" smtClean="0"/>
                        <a:t>/jeho</a:t>
                      </a:r>
                      <a:r>
                        <a:rPr lang="en-US" sz="2800" baseline="0" noProof="0" smtClean="0"/>
                        <a:t> </a:t>
                      </a:r>
                      <a:r>
                        <a:rPr lang="en-US" sz="2800" baseline="0" noProof="0"/>
                        <a:t>agentura působící v České republice,</a:t>
                      </a:r>
                    </a:p>
                  </a:txBody>
                  <a:tcPr marL="282879" marR="282879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919410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r>
                        <a:rPr lang="en-US" sz="2800" noProof="0"/>
                        <a:t>c) samostatně výdělečně činné fyzické osoby, které jsou legálními rezidenty České republiky.</a:t>
                      </a:r>
                    </a:p>
                  </a:txBody>
                  <a:tcPr marL="282879" marR="282879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89986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marL="0" marR="0" indent="0" algn="l" defTabSz="1828526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800" b="0" noProof="0"/>
                        <a:t>Oprávněnými žadateli jsou právnické osoby nebo samostatně výdělečně činné fyzické osoby, které mají </a:t>
                      </a:r>
                      <a:r>
                        <a:rPr lang="en-US" sz="2800" b="1" noProof="0"/>
                        <a:t>minimálně 2 letou právní subjektivitu.</a:t>
                      </a:r>
                    </a:p>
                  </a:txBody>
                  <a:tcPr marL="282879" marR="282879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2" name="TextovéPole 1"/>
          <p:cNvSpPr txBox="1"/>
          <p:nvPr/>
        </p:nvSpPr>
        <p:spPr>
          <a:xfrm>
            <a:off x="14689837" y="10712087"/>
            <a:ext cx="951596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algn="r"/>
            <a:r>
              <a:rPr lang="cs-CZ" sz="6000" b="1">
                <a:solidFill>
                  <a:schemeClr val="bg1"/>
                </a:solidFill>
              </a:rPr>
              <a:t>Profesionálové</a:t>
            </a:r>
            <a:r>
              <a:rPr lang="en-US" sz="6000" b="1">
                <a:solidFill>
                  <a:schemeClr val="bg1"/>
                </a:solidFill>
              </a:rPr>
              <a:t>, jejichž </a:t>
            </a:r>
            <a:r>
              <a:rPr lang="en-US" sz="6000" b="1" smtClean="0">
                <a:solidFill>
                  <a:schemeClr val="bg1"/>
                </a:solidFill>
              </a:rPr>
              <a:t>činností </a:t>
            </a:r>
            <a:r>
              <a:rPr lang="en-US" sz="6000" b="1">
                <a:solidFill>
                  <a:schemeClr val="bg1"/>
                </a:solidFill>
              </a:rPr>
              <a:t>je kulturní a </a:t>
            </a:r>
            <a:r>
              <a:rPr lang="cs-CZ" sz="6000" b="1">
                <a:solidFill>
                  <a:schemeClr val="bg1"/>
                </a:solidFill>
              </a:rPr>
              <a:t>kreativní</a:t>
            </a:r>
            <a:r>
              <a:rPr lang="en-US" sz="6000" b="1">
                <a:solidFill>
                  <a:schemeClr val="bg1"/>
                </a:solidFill>
              </a:rPr>
              <a:t> </a:t>
            </a:r>
            <a:r>
              <a:rPr lang="cs-CZ" sz="6000" b="1">
                <a:solidFill>
                  <a:schemeClr val="bg1"/>
                </a:solidFill>
              </a:rPr>
              <a:t>sektor</a:t>
            </a:r>
            <a:endParaRPr lang="en-US" sz="6000" b="1">
              <a:solidFill>
                <a:schemeClr val="bg1"/>
              </a:solidFill>
            </a:endParaRPr>
          </a:p>
        </p:txBody>
      </p:sp>
      <p:graphicFrame>
        <p:nvGraphicFramePr>
          <p:cNvPr id="8" name="Zástupný symbol pro obsah 5"/>
          <p:cNvGraphicFramePr/>
          <p:nvPr>
            <p:extLst>
              <p:ext uri="{D42A27DB-BD31-4B8C-83A1-F6EECF244321}">
                <p14:modId xmlns:p14="http://schemas.microsoft.com/office/powerpoint/2010/main" val="4227533344"/>
              </p:ext>
            </p:extLst>
          </p:nvPr>
        </p:nvGraphicFramePr>
        <p:xfrm>
          <a:off x="1120891" y="8436068"/>
          <a:ext cx="13034147" cy="3611326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1303414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630330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r>
                        <a:rPr lang="cs-CZ" baseline="0" noProof="0"/>
                        <a:t>Partneři – Island, Lichtenštejnsko, Norsko</a:t>
                      </a:r>
                      <a:endParaRPr lang="en-US" noProof="0"/>
                    </a:p>
                  </a:txBody>
                  <a:tcPr marL="282879" marR="282879"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10440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r>
                        <a:rPr lang="en-US" sz="2800" noProof="0"/>
                        <a:t>a) Jakákoliv veřejná či soukromá, zisková či nezisková </a:t>
                      </a:r>
                      <a:r>
                        <a:rPr lang="en-US" sz="2800" noProof="0" smtClean="0"/>
                        <a:t>organizace/subjekt </a:t>
                      </a:r>
                      <a:r>
                        <a:rPr lang="cs-CZ" sz="2800" noProof="0" smtClean="0"/>
                        <a:t>včetně</a:t>
                      </a:r>
                      <a:r>
                        <a:rPr lang="en-US" sz="2800" noProof="0" smtClean="0"/>
                        <a:t> nestátní</a:t>
                      </a:r>
                      <a:r>
                        <a:rPr lang="cs-CZ" sz="2800" noProof="0" smtClean="0"/>
                        <a:t>ch</a:t>
                      </a:r>
                      <a:r>
                        <a:rPr lang="en-US" sz="2800" noProof="0" smtClean="0"/>
                        <a:t> </a:t>
                      </a:r>
                      <a:r>
                        <a:rPr lang="en-US" sz="2800" noProof="0"/>
                        <a:t>(</a:t>
                      </a:r>
                      <a:r>
                        <a:rPr lang="en-US" sz="2800" noProof="0" smtClean="0"/>
                        <a:t>nevládní</a:t>
                      </a:r>
                      <a:r>
                        <a:rPr lang="cs-CZ" sz="2800" noProof="0" smtClean="0"/>
                        <a:t>ch</a:t>
                      </a:r>
                      <a:r>
                        <a:rPr lang="en-US" sz="2800" noProof="0" smtClean="0"/>
                        <a:t>) </a:t>
                      </a:r>
                      <a:r>
                        <a:rPr lang="cs-CZ" sz="2800" noProof="0" smtClean="0"/>
                        <a:t>neziskových </a:t>
                      </a:r>
                      <a:r>
                        <a:rPr lang="en-US" sz="2800" noProof="0" smtClean="0"/>
                        <a:t>organizac</a:t>
                      </a:r>
                      <a:r>
                        <a:rPr lang="cs-CZ" sz="2800" noProof="0" smtClean="0"/>
                        <a:t>í,</a:t>
                      </a:r>
                      <a:r>
                        <a:rPr lang="en-US" sz="2800" noProof="0" smtClean="0"/>
                        <a:t> zřízen</a:t>
                      </a:r>
                      <a:r>
                        <a:rPr lang="cs-CZ" sz="2800" noProof="0" smtClean="0"/>
                        <a:t>ých</a:t>
                      </a:r>
                      <a:r>
                        <a:rPr lang="en-US" sz="2800" noProof="0" smtClean="0"/>
                        <a:t> </a:t>
                      </a:r>
                      <a:r>
                        <a:rPr lang="en-US" sz="2800" noProof="0"/>
                        <a:t>jako právnická osoba v některém z donorských států</a:t>
                      </a:r>
                    </a:p>
                  </a:txBody>
                  <a:tcPr marL="282879" marR="282879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919410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marL="0" marR="0" indent="0" algn="l" defTabSz="1828526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b) fyzické osoby, které mají trvalé bydliště v Lichtenštejnsku. </a:t>
                      </a:r>
                    </a:p>
                  </a:txBody>
                  <a:tcPr marL="282879" marR="282879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89986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endParaRPr lang="en-US" sz="2800" noProof="0"/>
                    </a:p>
                  </a:txBody>
                  <a:tcPr marL="282879" marR="282879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16650776"/>
      </p:ext>
    </p:extLst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" name="Zástupný symbol pro obrázek 4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80" r="2446"/>
          <a:stretch>
            <a:fillRect/>
          </a:stretch>
        </p:blipFill>
        <p:spPr/>
      </p:pic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>
                <a:solidFill>
                  <a:srgbClr val="FF0000"/>
                </a:solidFill>
              </a:rPr>
              <a:t>Kdo?</a:t>
            </a:r>
          </a:p>
        </p:txBody>
      </p:sp>
      <p:sp>
        <p:nvSpPr>
          <p:cNvPr id="2" name="TextovéPole 1"/>
          <p:cNvSpPr txBox="1"/>
          <p:nvPr/>
        </p:nvSpPr>
        <p:spPr>
          <a:xfrm>
            <a:off x="14689837" y="10712087"/>
            <a:ext cx="951596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algn="r"/>
            <a:r>
              <a:rPr lang="cs-CZ" sz="6000" b="1">
                <a:solidFill>
                  <a:schemeClr val="bg1"/>
                </a:solidFill>
              </a:rPr>
              <a:t>Profesionálové</a:t>
            </a:r>
            <a:r>
              <a:rPr lang="en-US" sz="6000" b="1">
                <a:solidFill>
                  <a:schemeClr val="bg1"/>
                </a:solidFill>
              </a:rPr>
              <a:t>, jejichž </a:t>
            </a:r>
            <a:r>
              <a:rPr lang="en-US" sz="6000" b="1" smtClean="0">
                <a:solidFill>
                  <a:schemeClr val="bg1"/>
                </a:solidFill>
              </a:rPr>
              <a:t>činností </a:t>
            </a:r>
            <a:r>
              <a:rPr lang="en-US" sz="6000" b="1">
                <a:solidFill>
                  <a:schemeClr val="bg1"/>
                </a:solidFill>
              </a:rPr>
              <a:t>je kulturní a </a:t>
            </a:r>
            <a:r>
              <a:rPr lang="cs-CZ" sz="6000" b="1">
                <a:solidFill>
                  <a:schemeClr val="bg1"/>
                </a:solidFill>
              </a:rPr>
              <a:t>kreativní</a:t>
            </a:r>
            <a:r>
              <a:rPr lang="en-US" sz="6000" b="1">
                <a:solidFill>
                  <a:schemeClr val="bg1"/>
                </a:solidFill>
              </a:rPr>
              <a:t> </a:t>
            </a:r>
            <a:r>
              <a:rPr lang="cs-CZ" sz="6000" b="1">
                <a:solidFill>
                  <a:schemeClr val="bg1"/>
                </a:solidFill>
              </a:rPr>
              <a:t>sektor</a:t>
            </a:r>
            <a:endParaRPr lang="en-US" sz="6000" b="1">
              <a:solidFill>
                <a:schemeClr val="bg1"/>
              </a:solidFill>
            </a:endParaRPr>
          </a:p>
        </p:txBody>
      </p:sp>
      <p:graphicFrame>
        <p:nvGraphicFramePr>
          <p:cNvPr id="8" name="Zástupný symbol pro obsah 5"/>
          <p:cNvGraphicFramePr/>
          <p:nvPr>
            <p:extLst>
              <p:ext uri="{D42A27DB-BD31-4B8C-83A1-F6EECF244321}">
                <p14:modId xmlns:p14="http://schemas.microsoft.com/office/powerpoint/2010/main" val="80482474"/>
              </p:ext>
            </p:extLst>
          </p:nvPr>
        </p:nvGraphicFramePr>
        <p:xfrm>
          <a:off x="1079617" y="2644869"/>
          <a:ext cx="13034147" cy="3636796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1303414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630330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r>
                        <a:rPr lang="cs-CZ" baseline="0" noProof="0"/>
                        <a:t>Partneři – ČR (právnické osoby)</a:t>
                      </a:r>
                      <a:endParaRPr lang="en-US" noProof="0"/>
                    </a:p>
                  </a:txBody>
                  <a:tcPr marL="282879" marR="282879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10440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r>
                        <a:rPr lang="en-US" sz="2800" noProof="0"/>
                        <a:t>a) </a:t>
                      </a:r>
                      <a:r>
                        <a:rPr lang="en-US" sz="2800" noProof="0" smtClean="0"/>
                        <a:t>jakákoliv veřejná či soukromá, zisková či nezisková organizace/subjekt včetně nestátních (nevládních) neziskových organizací, zřízených jako právnická osoba v České republice</a:t>
                      </a:r>
                      <a:r>
                        <a:rPr lang="cs-CZ" sz="2800" noProof="0" smtClean="0"/>
                        <a:t>,</a:t>
                      </a:r>
                      <a:r>
                        <a:rPr lang="en-US" sz="2800" noProof="0" smtClean="0"/>
                        <a:t> </a:t>
                      </a:r>
                      <a:endParaRPr lang="en-US" sz="2800" noProof="0"/>
                    </a:p>
                  </a:txBody>
                  <a:tcPr marL="282879" marR="282879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919410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r>
                        <a:rPr lang="cs-CZ" sz="2800" noProof="0" smtClean="0"/>
                        <a:t>b) </a:t>
                      </a:r>
                      <a:r>
                        <a:rPr lang="en-US" sz="2800" noProof="0" smtClean="0"/>
                        <a:t>mezinárodní organizace/ subjekt či jeho/její agentura působící v České republice. </a:t>
                      </a:r>
                      <a:endParaRPr lang="en-US" sz="2800" noProof="0"/>
                    </a:p>
                  </a:txBody>
                  <a:tcPr marL="282879" marR="282879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89986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endParaRPr lang="cs-CZ"/>
                    </a:p>
                  </a:txBody>
                  <a:tcPr marL="282879" marR="282879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73083947"/>
      </p:ext>
    </p:extLst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Tittel 2"/>
          <p:cNvSpPr>
            <a:spLocks noGrp="1"/>
          </p:cNvSpPr>
          <p:nvPr>
            <p:ph type="title"/>
          </p:nvPr>
        </p:nvSpPr>
        <p:spPr>
          <a:xfrm>
            <a:off x="1260387" y="1082005"/>
            <a:ext cx="12277305" cy="1107996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7200" u="sng" smtClean="0">
                <a:solidFill>
                  <a:schemeClr val="tx2">
                    <a:lumMod val="90000"/>
                    <a:lumOff val="10000"/>
                  </a:schemeClr>
                </a:solidFill>
              </a:rPr>
              <a:t>Kolik?</a:t>
            </a:r>
            <a:endParaRPr lang="en-GB" sz="7200" u="sng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1"/>
          </p:nvPr>
        </p:nvSpPr>
        <p:spPr>
          <a:xfrm>
            <a:off x="1412787" y="4088921"/>
            <a:ext cx="12277305" cy="8915261"/>
          </a:xfrm>
        </p:spPr>
        <p:txBody>
          <a:bodyPr/>
          <a:lstStyle>
            <a:defPPr>
              <a:defRPr kern="1200" smtId="4294967295"/>
            </a:defPPr>
          </a:lstStyle>
          <a:p>
            <a:pPr lvl="0"/>
            <a:r>
              <a:rPr lang="cs-CZ" sz="3200" u="sng">
                <a:solidFill>
                  <a:srgbClr val="1E1E1C">
                    <a:lumMod val="90000"/>
                    <a:lumOff val="10000"/>
                  </a:srgbClr>
                </a:solidFill>
              </a:rPr>
              <a:t>Grant</a:t>
            </a:r>
            <a:r>
              <a:rPr lang="cs-CZ" sz="3200">
                <a:solidFill>
                  <a:srgbClr val="1E1E1C">
                    <a:lumMod val="90000"/>
                    <a:lumOff val="10000"/>
                  </a:srgbClr>
                </a:solidFill>
              </a:rPr>
              <a:t>: CZK </a:t>
            </a:r>
            <a:r>
              <a:rPr lang="cs-CZ" sz="3200">
                <a:solidFill>
                  <a:srgbClr val="FF0000"/>
                </a:solidFill>
              </a:rPr>
              <a:t>1.285.000 – </a:t>
            </a:r>
            <a:r>
              <a:rPr lang="cs-CZ" sz="3200" smtClean="0">
                <a:solidFill>
                  <a:srgbClr val="FF0000"/>
                </a:solidFill>
              </a:rPr>
              <a:t>5.140.000   </a:t>
            </a:r>
            <a:r>
              <a:rPr lang="cs-CZ" sz="3200">
                <a:solidFill>
                  <a:srgbClr val="1E1E1C">
                    <a:lumMod val="90000"/>
                    <a:lumOff val="10000"/>
                  </a:srgbClr>
                </a:solidFill>
              </a:rPr>
              <a:t>(EUR 50,000 – </a:t>
            </a:r>
            <a:r>
              <a:rPr lang="cs-CZ" sz="3200" smtClean="0">
                <a:solidFill>
                  <a:srgbClr val="1E1E1C">
                    <a:lumMod val="90000"/>
                    <a:lumOff val="10000"/>
                  </a:srgbClr>
                </a:solidFill>
              </a:rPr>
              <a:t>200,000)</a:t>
            </a:r>
            <a:endParaRPr lang="cs-CZ" sz="3200">
              <a:solidFill>
                <a:srgbClr val="1E1E1C">
                  <a:lumMod val="90000"/>
                  <a:lumOff val="10000"/>
                </a:srgbClr>
              </a:solidFill>
            </a:endParaRPr>
          </a:p>
          <a:p>
            <a:pPr lvl="0"/>
            <a:endParaRPr lang="cs-CZ" sz="3200" smtClean="0">
              <a:solidFill>
                <a:srgbClr val="1E1E1C">
                  <a:lumMod val="90000"/>
                  <a:lumOff val="10000"/>
                </a:srgbClr>
              </a:solidFill>
            </a:endParaRPr>
          </a:p>
          <a:p>
            <a:pPr lvl="0"/>
            <a:r>
              <a:rPr lang="cs-CZ" sz="3200" u="sng" smtClean="0">
                <a:solidFill>
                  <a:srgbClr val="1E1E1C">
                    <a:lumMod val="90000"/>
                    <a:lumOff val="10000"/>
                  </a:srgbClr>
                </a:solidFill>
              </a:rPr>
              <a:t>Alokace</a:t>
            </a:r>
            <a:r>
              <a:rPr lang="cs-CZ" sz="3200" smtClean="0">
                <a:solidFill>
                  <a:srgbClr val="1E1E1C">
                    <a:lumMod val="90000"/>
                    <a:lumOff val="10000"/>
                  </a:srgbClr>
                </a:solidFill>
              </a:rPr>
              <a:t>: </a:t>
            </a:r>
            <a:r>
              <a:rPr lang="cs-CZ" sz="3200">
                <a:solidFill>
                  <a:srgbClr val="1E1E1C">
                    <a:lumMod val="90000"/>
                    <a:lumOff val="10000"/>
                  </a:srgbClr>
                </a:solidFill>
              </a:rPr>
              <a:t>CZK </a:t>
            </a:r>
            <a:r>
              <a:rPr lang="cs-CZ" sz="3200" smtClean="0">
                <a:solidFill>
                  <a:srgbClr val="1E1E1C">
                    <a:lumMod val="90000"/>
                    <a:lumOff val="10000"/>
                  </a:srgbClr>
                </a:solidFill>
              </a:rPr>
              <a:t>77.100.000</a:t>
            </a:r>
            <a:r>
              <a:rPr lang="cs-CZ" sz="3200" smtClean="0">
                <a:solidFill>
                  <a:schemeClr val="tx1"/>
                </a:solidFill>
              </a:rPr>
              <a:t> </a:t>
            </a:r>
            <a:r>
              <a:rPr lang="cs-CZ" sz="3200">
                <a:solidFill>
                  <a:srgbClr val="1E1E1C">
                    <a:lumMod val="90000"/>
                    <a:lumOff val="10000"/>
                  </a:srgbClr>
                </a:solidFill>
              </a:rPr>
              <a:t>(EUR  </a:t>
            </a:r>
            <a:r>
              <a:rPr lang="cs-CZ" sz="3200" smtClean="0">
                <a:solidFill>
                  <a:srgbClr val="1E1E1C">
                    <a:lumMod val="90000"/>
                    <a:lumOff val="10000"/>
                  </a:srgbClr>
                </a:solidFill>
              </a:rPr>
              <a:t>3.000.000) (min. 15 proj.)</a:t>
            </a:r>
          </a:p>
          <a:p>
            <a:pPr lvl="0"/>
            <a:endParaRPr lang="cs-CZ" sz="3200">
              <a:solidFill>
                <a:srgbClr val="1E1E1C">
                  <a:lumMod val="90000"/>
                  <a:lumOff val="10000"/>
                </a:srgbClr>
              </a:solidFill>
            </a:endParaRPr>
          </a:p>
          <a:p>
            <a:pPr lvl="0"/>
            <a:r>
              <a:rPr lang="cs-CZ" sz="3200" u="sng" smtClean="0">
                <a:solidFill>
                  <a:srgbClr val="1E1E1C">
                    <a:lumMod val="90000"/>
                    <a:lumOff val="10000"/>
                  </a:srgbClr>
                </a:solidFill>
              </a:rPr>
              <a:t>Spolufinancování</a:t>
            </a:r>
            <a:r>
              <a:rPr lang="cs-CZ" sz="3200" smtClean="0">
                <a:solidFill>
                  <a:srgbClr val="1E1E1C">
                    <a:lumMod val="90000"/>
                    <a:lumOff val="10000"/>
                  </a:srgbClr>
                </a:solidFill>
              </a:rPr>
              <a:t>:  </a:t>
            </a:r>
            <a:r>
              <a:rPr lang="cs-CZ" sz="3200">
                <a:solidFill>
                  <a:srgbClr val="1E1E1C">
                    <a:lumMod val="90000"/>
                    <a:lumOff val="10000"/>
                  </a:srgbClr>
                </a:solidFill>
              </a:rPr>
              <a:t>10% </a:t>
            </a:r>
            <a:r>
              <a:rPr lang="cs-CZ" sz="3200" smtClean="0">
                <a:solidFill>
                  <a:srgbClr val="1E1E1C">
                    <a:lumMod val="90000"/>
                    <a:lumOff val="10000"/>
                  </a:srgbClr>
                </a:solidFill>
              </a:rPr>
              <a:t>z celkových způs. výdajů</a:t>
            </a:r>
          </a:p>
          <a:p>
            <a:pPr lvl="0"/>
            <a:endParaRPr lang="cs-CZ" sz="3200">
              <a:solidFill>
                <a:srgbClr val="1E1E1C">
                  <a:lumMod val="90000"/>
                  <a:lumOff val="10000"/>
                </a:srgbClr>
              </a:solidFill>
            </a:endParaRPr>
          </a:p>
          <a:p>
            <a:pPr lvl="0"/>
            <a:r>
              <a:rPr lang="cs-CZ" sz="3200" u="sng" smtClean="0">
                <a:solidFill>
                  <a:srgbClr val="1E1E1C">
                    <a:lumMod val="90000"/>
                    <a:lumOff val="10000"/>
                  </a:srgbClr>
                </a:solidFill>
              </a:rPr>
              <a:t>Maximální celkové způsobilé výdaje</a:t>
            </a:r>
            <a:r>
              <a:rPr lang="cs-CZ" sz="3200" smtClean="0">
                <a:solidFill>
                  <a:srgbClr val="1E1E1C">
                    <a:lumMod val="90000"/>
                    <a:lumOff val="10000"/>
                  </a:srgbClr>
                </a:solidFill>
              </a:rPr>
              <a:t>: CZK 5.711.111</a:t>
            </a:r>
            <a:endParaRPr lang="cs-CZ" sz="3200">
              <a:solidFill>
                <a:srgbClr val="1E1E1C">
                  <a:lumMod val="90000"/>
                  <a:lumOff val="10000"/>
                </a:srgbClr>
              </a:solidFill>
            </a:endParaRPr>
          </a:p>
          <a:p>
            <a:pPr lvl="0"/>
            <a:endParaRPr lang="cs-CZ" sz="3200" smtClean="0">
              <a:solidFill>
                <a:srgbClr val="1E1E1C">
                  <a:lumMod val="90000"/>
                  <a:lumOff val="10000"/>
                </a:srgbClr>
              </a:solidFill>
            </a:endParaRPr>
          </a:p>
          <a:p>
            <a:r>
              <a:rPr lang="cs-CZ" sz="3200" u="sng" smtClean="0">
                <a:solidFill>
                  <a:schemeClr val="tx2">
                    <a:lumMod val="90000"/>
                    <a:lumOff val="10000"/>
                  </a:schemeClr>
                </a:solidFill>
              </a:rPr>
              <a:t>I</a:t>
            </a:r>
            <a:r>
              <a:rPr lang="nb-NO" sz="3200" u="sng" smtClean="0">
                <a:solidFill>
                  <a:schemeClr val="tx2">
                    <a:lumMod val="90000"/>
                    <a:lumOff val="10000"/>
                  </a:schemeClr>
                </a:solidFill>
              </a:rPr>
              <a:t>nvestiční </a:t>
            </a:r>
            <a:r>
              <a:rPr lang="cs-CZ" sz="3200" u="sng" smtClean="0">
                <a:solidFill>
                  <a:schemeClr val="tx2">
                    <a:lumMod val="90000"/>
                    <a:lumOff val="10000"/>
                  </a:schemeClr>
                </a:solidFill>
              </a:rPr>
              <a:t>prostředky</a:t>
            </a:r>
            <a:r>
              <a:rPr lang="cs-CZ" sz="3200" smtClean="0">
                <a:solidFill>
                  <a:schemeClr val="tx2">
                    <a:lumMod val="90000"/>
                    <a:lumOff val="10000"/>
                  </a:schemeClr>
                </a:solidFill>
              </a:rPr>
              <a:t>:  </a:t>
            </a:r>
            <a:r>
              <a:rPr lang="nb-NO" sz="3200" smtClean="0">
                <a:solidFill>
                  <a:schemeClr val="tx2">
                    <a:lumMod val="90000"/>
                    <a:lumOff val="10000"/>
                  </a:schemeClr>
                </a:solidFill>
              </a:rPr>
              <a:t>max</a:t>
            </a:r>
            <a:r>
              <a:rPr lang="nb-NO" sz="3200">
                <a:solidFill>
                  <a:schemeClr val="tx2">
                    <a:lumMod val="90000"/>
                    <a:lumOff val="10000"/>
                  </a:schemeClr>
                </a:solidFill>
              </a:rPr>
              <a:t>. </a:t>
            </a:r>
            <a:r>
              <a:rPr lang="cs-CZ" sz="3200" smtClean="0">
                <a:solidFill>
                  <a:schemeClr val="tx2">
                    <a:lumMod val="90000"/>
                    <a:lumOff val="10000"/>
                  </a:schemeClr>
                </a:solidFill>
              </a:rPr>
              <a:t>1</a:t>
            </a:r>
            <a:r>
              <a:rPr lang="nb-NO" sz="3200" smtClean="0">
                <a:solidFill>
                  <a:schemeClr val="tx2">
                    <a:lumMod val="90000"/>
                    <a:lumOff val="10000"/>
                  </a:schemeClr>
                </a:solidFill>
              </a:rPr>
              <a:t>5</a:t>
            </a:r>
            <a:r>
              <a:rPr lang="nb-NO" sz="3200">
                <a:solidFill>
                  <a:schemeClr val="tx2">
                    <a:lumMod val="90000"/>
                    <a:lumOff val="10000"/>
                  </a:schemeClr>
                </a:solidFill>
              </a:rPr>
              <a:t>% z celkových způs. výdajů</a:t>
            </a:r>
            <a:endParaRPr lang="cs-CZ" sz="3200" smtClean="0">
              <a:solidFill>
                <a:schemeClr val="tx2">
                  <a:lumMod val="90000"/>
                  <a:lumOff val="10000"/>
                </a:schemeClr>
              </a:solidFill>
            </a:endParaRPr>
          </a:p>
          <a:p>
            <a:r>
              <a:rPr lang="cs-CZ" sz="3200" u="sng" smtClean="0">
                <a:solidFill>
                  <a:schemeClr val="tx2">
                    <a:lumMod val="90000"/>
                    <a:lumOff val="10000"/>
                  </a:schemeClr>
                </a:solidFill>
              </a:rPr>
              <a:t>N</a:t>
            </a:r>
            <a:r>
              <a:rPr lang="nb-NO" sz="3200" u="sng" smtClean="0">
                <a:solidFill>
                  <a:schemeClr val="tx2">
                    <a:lumMod val="90000"/>
                    <a:lumOff val="10000"/>
                  </a:schemeClr>
                </a:solidFill>
              </a:rPr>
              <a:t>einvestiční </a:t>
            </a:r>
            <a:r>
              <a:rPr lang="cs-CZ" sz="3200" u="sng" smtClean="0">
                <a:solidFill>
                  <a:schemeClr val="tx2">
                    <a:lumMod val="90000"/>
                    <a:lumOff val="10000"/>
                  </a:schemeClr>
                </a:solidFill>
              </a:rPr>
              <a:t>prostředky</a:t>
            </a:r>
            <a:r>
              <a:rPr lang="cs-CZ" sz="3200" smtClean="0">
                <a:solidFill>
                  <a:schemeClr val="tx2">
                    <a:lumMod val="90000"/>
                    <a:lumOff val="10000"/>
                  </a:schemeClr>
                </a:solidFill>
              </a:rPr>
              <a:t>:  </a:t>
            </a:r>
            <a:r>
              <a:rPr lang="nb-NO" sz="3200" smtClean="0">
                <a:solidFill>
                  <a:schemeClr val="tx2">
                    <a:lumMod val="90000"/>
                    <a:lumOff val="10000"/>
                  </a:schemeClr>
                </a:solidFill>
              </a:rPr>
              <a:t>min</a:t>
            </a:r>
            <a:r>
              <a:rPr lang="nb-NO" sz="3200">
                <a:solidFill>
                  <a:schemeClr val="tx2">
                    <a:lumMod val="90000"/>
                    <a:lumOff val="10000"/>
                  </a:schemeClr>
                </a:solidFill>
              </a:rPr>
              <a:t>. </a:t>
            </a:r>
            <a:r>
              <a:rPr lang="cs-CZ" sz="3200" smtClean="0">
                <a:solidFill>
                  <a:schemeClr val="tx2">
                    <a:lumMod val="90000"/>
                    <a:lumOff val="10000"/>
                  </a:schemeClr>
                </a:solidFill>
              </a:rPr>
              <a:t>8</a:t>
            </a:r>
            <a:r>
              <a:rPr lang="nb-NO" sz="3200" smtClean="0">
                <a:solidFill>
                  <a:schemeClr val="tx2">
                    <a:lumMod val="90000"/>
                    <a:lumOff val="10000"/>
                  </a:schemeClr>
                </a:solidFill>
              </a:rPr>
              <a:t>5%</a:t>
            </a:r>
            <a:r>
              <a:rPr lang="cs-CZ" sz="3200">
                <a:solidFill>
                  <a:schemeClr val="tx2">
                    <a:lumMod val="90000"/>
                    <a:lumOff val="10000"/>
                  </a:schemeClr>
                </a:solidFill>
              </a:rPr>
              <a:t> z celkových způs. </a:t>
            </a:r>
            <a:r>
              <a:rPr lang="cs-CZ" sz="3200" smtClean="0">
                <a:solidFill>
                  <a:schemeClr val="tx2">
                    <a:lumMod val="90000"/>
                    <a:lumOff val="10000"/>
                  </a:schemeClr>
                </a:solidFill>
              </a:rPr>
              <a:t>výdajů</a:t>
            </a:r>
          </a:p>
          <a:p>
            <a:r>
              <a:rPr lang="cs-CZ" sz="3200" u="sng" smtClean="0">
                <a:solidFill>
                  <a:schemeClr val="tx2">
                    <a:lumMod val="90000"/>
                    <a:lumOff val="10000"/>
                  </a:schemeClr>
                </a:solidFill>
              </a:rPr>
              <a:t>Záloha</a:t>
            </a:r>
            <a:r>
              <a:rPr lang="cs-CZ" sz="3200" smtClean="0">
                <a:solidFill>
                  <a:schemeClr val="tx2">
                    <a:lumMod val="90000"/>
                    <a:lumOff val="10000"/>
                  </a:schemeClr>
                </a:solidFill>
              </a:rPr>
              <a:t>: 60 % nebo 70 % z grantu</a:t>
            </a:r>
            <a:endParaRPr lang="nb-NO" sz="3200">
              <a:solidFill>
                <a:schemeClr val="tx2">
                  <a:lumMod val="90000"/>
                  <a:lumOff val="10000"/>
                </a:schemeClr>
              </a:solidFill>
            </a:endParaRPr>
          </a:p>
          <a:p>
            <a:endParaRPr lang="en-US" sz="440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9" name="TextovéPole 8"/>
          <p:cNvSpPr txBox="1"/>
          <p:nvPr/>
        </p:nvSpPr>
        <p:spPr>
          <a:xfrm>
            <a:off x="14932025" y="12883416"/>
            <a:ext cx="9448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en-US" sz="2400">
                <a:solidFill>
                  <a:schemeClr val="bg1"/>
                </a:solidFill>
              </a:rPr>
              <a:t>19th Jihlava International Documentary Film Festival (large poster exhibition about Thor Heyerdahl in the foyer of the Cinema DKO</a:t>
            </a:r>
            <a:r>
              <a:rPr lang="cs-CZ" sz="240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11" name="Plassholder for innhold 3"/>
          <p:cNvSpPr txBox="1"/>
          <p:nvPr/>
        </p:nvSpPr>
        <p:spPr>
          <a:xfrm>
            <a:off x="1412787" y="11543728"/>
            <a:ext cx="12277306" cy="115032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defPPr>
              <a:defRPr kern="1200" smtId="4294967295"/>
            </a:defPPr>
            <a:lvl1pPr marL="457131" indent="-457131" algn="l" defTabSz="1828526" rtl="0" eaLnBrk="1" latinLnBrk="0" hangingPunct="1">
              <a:lnSpc>
                <a:spcPct val="10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1pPr>
            <a:lvl2pPr marL="1371394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2pPr>
            <a:lvl3pPr marL="2285657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3pPr>
            <a:lvl4pPr marL="3199920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4pPr>
            <a:lvl5pPr marL="4114183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5pPr>
            <a:lvl6pPr marL="5028446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708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971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1234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cs-CZ"/>
          </a:p>
          <a:p>
            <a:endParaRPr lang="cs-CZ" b="1"/>
          </a:p>
          <a:p>
            <a:pPr marL="0" indent="0">
              <a:buFont typeface="Arial" panose="020b0604020202020204" pitchFamily="34" charset="0"/>
              <a:buNone/>
            </a:pPr>
            <a:endParaRPr lang="en-US" b="1"/>
          </a:p>
          <a:p>
            <a:endParaRPr lang="en-GB"/>
          </a:p>
        </p:txBody>
      </p:sp>
      <p:sp>
        <p:nvSpPr>
          <p:cNvPr id="13" name="Plassholder for innhold 3"/>
          <p:cNvSpPr txBox="1"/>
          <p:nvPr/>
        </p:nvSpPr>
        <p:spPr>
          <a:xfrm>
            <a:off x="779741" y="12118891"/>
            <a:ext cx="12277306" cy="47947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defPPr>
              <a:defRPr kern="1200" smtId="4294967295"/>
            </a:defPPr>
            <a:lvl1pPr marL="457131" indent="-457131" algn="l" defTabSz="1828526" rtl="0" eaLnBrk="1" latinLnBrk="0" hangingPunct="1">
              <a:lnSpc>
                <a:spcPct val="10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1pPr>
            <a:lvl2pPr marL="1371394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2pPr>
            <a:lvl3pPr marL="2285657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3pPr>
            <a:lvl4pPr marL="3199920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4pPr>
            <a:lvl5pPr marL="4114183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5pPr>
            <a:lvl6pPr marL="5028446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708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971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1234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cs-CZ" b="1"/>
          </a:p>
          <a:p>
            <a:pPr marL="0" indent="0">
              <a:buFont typeface="Arial" panose="020b0604020202020204" pitchFamily="34" charset="0"/>
              <a:buNone/>
            </a:pPr>
            <a:endParaRPr lang="en-US" b="1"/>
          </a:p>
          <a:p>
            <a:endParaRPr lang="en-GB"/>
          </a:p>
        </p:txBody>
      </p:sp>
      <p:pic>
        <p:nvPicPr>
          <p:cNvPr id="1026" name="Picture 2" descr="\\print\usr_data\jan.hrdlicka\Plocha\31_3_2014-640x41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431693" y="3640348"/>
            <a:ext cx="9824476" cy="6401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3485067"/>
      </p:ext>
    </p:ext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>
                <a:solidFill>
                  <a:srgbClr val="C00000"/>
                </a:solidFill>
              </a:rPr>
              <a:t>Kdy?</a:t>
            </a:r>
          </a:p>
        </p:txBody>
      </p:sp>
      <p:sp>
        <p:nvSpPr>
          <p:cNvPr id="7" name="Zástupný symbol pro text 6"/>
          <p:cNvSpPr>
            <a:spLocks noGrp="1"/>
          </p:cNvSpPr>
          <p:nvPr>
            <p:ph type="body" sz="quarter" idx="10"/>
          </p:nvPr>
        </p:nvSpPr>
        <p:spPr>
          <a:xfrm>
            <a:off x="1259560" y="2630802"/>
            <a:ext cx="21861704" cy="1897955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>
                <a:solidFill>
                  <a:srgbClr val="C00000"/>
                </a:solidFill>
              </a:rPr>
              <a:t>2 Otevřené výzvy (2019, 2021)</a:t>
            </a:r>
          </a:p>
          <a:p>
            <a:endParaRPr lang="cs-CZ"/>
          </a:p>
          <a:p>
            <a:r>
              <a:rPr lang="cs-CZ">
                <a:solidFill>
                  <a:schemeClr val="tx1"/>
                </a:solidFill>
              </a:rPr>
              <a:t>Časový plán v roce </a:t>
            </a:r>
            <a:r>
              <a:rPr lang="en-US" smtClean="0">
                <a:solidFill>
                  <a:schemeClr val="tx1"/>
                </a:solidFill>
              </a:rPr>
              <a:t>2019</a:t>
            </a:r>
            <a:r>
              <a:rPr lang="cs-CZ" smtClean="0">
                <a:solidFill>
                  <a:schemeClr val="tx1"/>
                </a:solidFill>
              </a:rPr>
              <a:t>-2020</a:t>
            </a:r>
            <a:r>
              <a:rPr lang="en-US" smtClean="0">
                <a:solidFill>
                  <a:schemeClr val="tx1"/>
                </a:solidFill>
              </a:rPr>
              <a:t>:</a:t>
            </a:r>
            <a:endParaRPr lang="en-US">
              <a:solidFill>
                <a:schemeClr val="tx1"/>
              </a:solidFill>
            </a:endParaRPr>
          </a:p>
        </p:txBody>
      </p:sp>
      <p:graphicFrame>
        <p:nvGraphicFramePr>
          <p:cNvPr id="9" name="Zástupný symbol pro obsah 7"/>
          <p:cNvGraphicFramePr/>
          <p:nvPr>
            <p:extLst>
              <p:ext uri="{D42A27DB-BD31-4B8C-83A1-F6EECF244321}">
                <p14:modId xmlns:p14="http://schemas.microsoft.com/office/powerpoint/2010/main" val="1580788595"/>
              </p:ext>
            </p:extLst>
          </p:nvPr>
        </p:nvGraphicFramePr>
        <p:xfrm>
          <a:off x="803276" y="5304856"/>
          <a:ext cx="21861462" cy="4214281"/>
        </p:xfrm>
        <a:graphic>
          <a:graphicData uri="http://schemas.openxmlformats.org/drawingml/2006/diagram">
            <dgm:relIds xmlns:dgm="http://schemas.openxmlformats.org/drawingml/2006/diagram" r:dm="rId3" r:lo="rId4" r:qs="rId5" r:cs="rId6"/>
          </a:graphicData>
        </a:graphic>
      </p:graphicFrame>
      <p:sp>
        <p:nvSpPr>
          <p:cNvPr id="6" name="Obdélník 5">
            <a:extLst>
              <a:ext uri="{FF2B5EF4-FFF2-40B4-BE49-F238E27FC236}">
                <a16:creationId xmlns="" xmlns:a16="http://schemas.microsoft.com/office/drawing/2014/main" id="{70F65298-F5A9-4A40-863A-4ED544D70FF4}"/>
              </a:ext>
            </a:extLst>
          </p:cNvPr>
          <p:cNvSpPr/>
          <p:nvPr/>
        </p:nvSpPr>
        <p:spPr>
          <a:xfrm>
            <a:off x="21143396" y="9664294"/>
            <a:ext cx="2585964" cy="1077218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kern="1200" smtId="4294967295"/>
            </a:defPPr>
          </a:lstStyle>
          <a:p>
            <a:pPr algn="ctr"/>
            <a:r>
              <a:rPr lang="cs-CZ" sz="3600" b="1"/>
              <a:t>Dokončení</a:t>
            </a:r>
          </a:p>
          <a:p>
            <a:pPr algn="ctr"/>
            <a:r>
              <a:rPr lang="cs-CZ" sz="2800" smtClean="0"/>
              <a:t>Max. 2 roky</a:t>
            </a:r>
            <a:r>
              <a:rPr lang="en-US" sz="2800" smtClean="0"/>
              <a:t> </a:t>
            </a:r>
            <a:endParaRPr lang="cs-CZ" sz="2800"/>
          </a:p>
        </p:txBody>
      </p:sp>
    </p:spTree>
    <p:extLst>
      <p:ext uri="{BB962C8B-B14F-4D97-AF65-F5344CB8AC3E}">
        <p14:creationId xmlns:p14="http://schemas.microsoft.com/office/powerpoint/2010/main" val="3584910937"/>
      </p:ext>
    </p:ext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" name="Zástupný objekt grafu 4">
            <a:extLst>
              <a:ext uri="{FF2B5EF4-FFF2-40B4-BE49-F238E27FC236}">
                <a16:creationId xmlns:a16="http://schemas.microsoft.com/office/drawing/2014/main" xmlns="" id="{37B16695-1582-4BE4-88B7-AE21B147A1F2}"/>
              </a:ext>
            </a:extLst>
          </p:cNvPr>
          <p:cNvPicPr>
            <a:picLocks noGrp="1" noChangeAspect="1"/>
          </p:cNvPicPr>
          <p:nvPr>
            <p:ph type="chart" sz="quarter" idx="11"/>
          </p:nvPr>
        </p:nvPicPr>
        <p:blipFill>
          <a:blip r:embed="rId2"/>
          <a:srcRect l="49166" t="28102" r="37114" b="51364"/>
          <a:stretch>
            <a:fillRect/>
          </a:stretch>
        </p:blipFill>
        <p:spPr>
          <a:xfrm rot="10800000">
            <a:off x="9657442" y="996030"/>
            <a:ext cx="4828625" cy="4064780"/>
          </a:xfrm>
          <a:prstGeom prst="rect">
            <a:avLst/>
          </a:prstGeom>
        </p:spPr>
      </p:pic>
      <p:sp>
        <p:nvSpPr>
          <p:cNvPr id="3" name="Zástupný obsah 2">
            <a:extLst>
              <a:ext uri="{FF2B5EF4-FFF2-40B4-BE49-F238E27FC236}">
                <a16:creationId xmlns:a16="http://schemas.microsoft.com/office/drawing/2014/main" xmlns="" id="{7B22C643-0F42-43DE-B56D-0B1D9BAAADFD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1190048" y="2614484"/>
            <a:ext cx="7808969" cy="3528407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r>
              <a:rPr lang="cs-CZ" sz="4800" smtClean="0">
                <a:hlinkClick r:id="rId3"/>
              </a:rPr>
              <a:t>www.fondyehp.cz</a:t>
            </a:r>
            <a:endParaRPr lang="cs-CZ" sz="4800"/>
          </a:p>
          <a:p>
            <a:r>
              <a:rPr lang="cs-CZ" sz="4800">
                <a:hlinkClick r:id="rId4"/>
              </a:rPr>
              <a:t>fondyehp@mkcr.cz</a:t>
            </a:r>
            <a:endParaRPr lang="cs-CZ" sz="4800"/>
          </a:p>
          <a:p>
            <a:endParaRPr lang="cs-CZ" sz="4800"/>
          </a:p>
          <a:p>
            <a:pPr marL="0" indent="0">
              <a:buNone/>
            </a:pPr>
            <a:endParaRPr lang="cs-CZ" sz="4800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xmlns="" id="{76BD3635-C6F0-47C0-96C1-A630DDF3088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259560" y="597160"/>
            <a:ext cx="5794383" cy="1107996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7200" u="sng">
                <a:solidFill>
                  <a:schemeClr val="tx2">
                    <a:lumMod val="90000"/>
                    <a:lumOff val="10000"/>
                  </a:schemeClr>
                </a:solidFill>
              </a:rPr>
              <a:t>Informace</a:t>
            </a:r>
          </a:p>
        </p:txBody>
      </p:sp>
    </p:spTree>
    <p:extLst>
      <p:ext uri="{BB962C8B-B14F-4D97-AF65-F5344CB8AC3E}">
        <p14:creationId xmlns:p14="http://schemas.microsoft.com/office/powerpoint/2010/main" val="3807589993"/>
      </p:ext>
    </p:ext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36543"/>
  <p:tag name="AS_OS" val="Microsoft Windows NT 6.1.7601 Service Pack 1"/>
  <p:tag name="AS_RELEASE_DATE" val="2015.10.05"/>
  <p:tag name="AS_TITLE" val="Aspose.Slides for .NET 4.0"/>
  <p:tag name="AS_VERSION" val="15.8.0.0"/>
</p:tagLst>
</file>

<file path=ppt/theme/theme1.xml><?xml version="1.0" encoding="utf-8"?>
<a:theme xmlns:r="http://schemas.openxmlformats.org/officeDocument/2006/relationships"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E1E1C"/>
      </a:dk2>
      <a:lt2>
        <a:srgbClr val="0573BA"/>
      </a:lt2>
      <a:accent1>
        <a:srgbClr val="0573BA"/>
      </a:accent1>
      <a:accent2>
        <a:srgbClr val="E94E2E"/>
      </a:accent2>
      <a:accent3>
        <a:srgbClr val="02AB84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gendefinert 14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Lst>
    <a:ext uri="{05A4C25C-085E-4340-85A3-A5531E510DB2}">
      <thm15:themeFamily xmlns:thm15="http://schemas.microsoft.com/office/thememl/2012/main" xmlns="" name="PPT-mal_EØSMidlene.potx" id="{2877A2A8-6D65-4BE8-A3B9-A911333E1F70}" vid="{D3D72181-B44E-471C-A438-738F633005D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>
  <Template/>
  <Manager/>
  <Company/>
  <PresentationFormat/>
  <SharedDoc>0</SharedDoc>
  <Application>Aspose.Slides for .NET</Application>
  <AppVersion>15.0800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2020-01-14T14:07:50.966</cp:lastPrinted>
  <dcterms:created xsi:type="dcterms:W3CDTF">2020-01-14T14:07:50Z</dcterms:created>
  <dcterms:modified xsi:type="dcterms:W3CDTF">2020-01-14T14:07:50Z</dcterms:modified>
</cp:coreProperties>
</file>