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wdp" ContentType="image/vnd.ms-photo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65" r:id="rId4"/>
    <p:sldId id="258" r:id="rId5"/>
    <p:sldId id="260" r:id="rId6"/>
    <p:sldId id="262" r:id="rId7"/>
    <p:sldId id="266" r:id="rId8"/>
  </p:sldIdLst>
  <p:sldSz cx="12192000" cy="6858000"/>
  <p:notesSz cx="6858000" cy="9144000"/>
  <p:custDataLst>
    <p:tags r:id="rId9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3"/>
    <p:restoredTop sz="94186" autoAdjust="0"/>
  </p:normalViewPr>
  <p:slideViewPr>
    <p:cSldViewPr snapToGrid="0" snapToObjects="1">
      <p:cViewPr varScale="1">
        <p:scale>
          <a:sx n="104" d="100"/>
          <a:sy n="104" d="100"/>
        </p:scale>
        <p:origin x="-27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tags" Target="tags/tag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146102D-5774-407F-9F15-58318EB9234E}" type="datetimeFigureOut">
              <a:rPr lang="cs-CZ" smtClean="0"/>
              <a:t>14.1.2020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5F55604-DC28-4708-9B69-6FFE0AD784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313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5F55604-DC28-4708-9B69-6FFE0AD7841A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16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25F55604-DC28-4708-9B69-6FFE0AD7841A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477641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0533" y="560231"/>
            <a:ext cx="11685066" cy="1852134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7200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0532" y="2811295"/>
            <a:ext cx="11685067" cy="2473906"/>
          </a:xfrm>
        </p:spPr>
        <p:txBody>
          <a:bodyPr wrap="square" bIns="46800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1900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xmlns="" id="{0B7114CA-E7B1-014E-B9D2-F639869EB289}"/>
              </a:ext>
            </a:extLst>
          </p:cNvPr>
          <p:cNvCxnSpPr/>
          <p:nvPr userDrawn="1"/>
        </p:nvCxnSpPr>
        <p:spPr>
          <a:xfrm>
            <a:off x="287158" y="288757"/>
            <a:ext cx="115984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xmlns="" id="{6FAC7694-1C38-0D43-9BD7-93F4D1D1E069}"/>
              </a:ext>
            </a:extLst>
          </p:cNvPr>
          <p:cNvCxnSpPr/>
          <p:nvPr userDrawn="1"/>
        </p:nvCxnSpPr>
        <p:spPr>
          <a:xfrm>
            <a:off x="287158" y="2529839"/>
            <a:ext cx="115984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37181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B9D776A-E7A9-7546-906F-A26DFDF0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607012"/>
            <a:ext cx="11626152" cy="494788"/>
          </a:xfrm>
        </p:spPr>
        <p:txBody>
          <a:bodyPr anchor="t">
            <a:normAutofit/>
          </a:bodyPr>
          <a:lstStyle>
            <a:defPPr>
              <a:defRPr kern="1200" smtId="4294967295"/>
            </a:defPPr>
            <a:lvl1pPr>
              <a:defRPr sz="3600" b="1" i="0"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A1FDDB4-6B6A-264A-8F79-7BAA7AA92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158" y="1491327"/>
            <a:ext cx="11567160" cy="4781653"/>
          </a:xfrm>
        </p:spPr>
        <p:txBody>
          <a:bodyPr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/>
            </a:lvl1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xmlns="" id="{85ABB4A0-FB34-8C40-9DB9-32156049AAD8}"/>
              </a:ext>
            </a:extLst>
          </p:cNvPr>
          <p:cNvCxnSpPr/>
          <p:nvPr userDrawn="1"/>
        </p:nvCxnSpPr>
        <p:spPr>
          <a:xfrm>
            <a:off x="287158" y="288757"/>
            <a:ext cx="115984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xmlns="" id="{8503F7AF-E3D1-7044-9ED6-D9B2F12F7580}"/>
              </a:ext>
            </a:extLst>
          </p:cNvPr>
          <p:cNvCxnSpPr/>
          <p:nvPr userDrawn="1"/>
        </p:nvCxnSpPr>
        <p:spPr>
          <a:xfrm>
            <a:off x="287158" y="1296563"/>
            <a:ext cx="115984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xmlns="" id="{2FB49643-A708-9046-A680-6F5375A92871}"/>
              </a:ext>
            </a:extLst>
          </p:cNvPr>
          <p:cNvCxnSpPr/>
          <p:nvPr userDrawn="1"/>
        </p:nvCxnSpPr>
        <p:spPr>
          <a:xfrm>
            <a:off x="287158" y="6566653"/>
            <a:ext cx="115984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398965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62AD8B6-C2E0-B04F-AD63-9F281FC79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defPPr>
              <a:defRPr kern="1200" smtId="4294967295"/>
            </a:defPPr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DABB985F-2C54-DC44-AA48-31A0D9EE4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2EF81D77-6FA6-6B49-912D-C84F90735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14.1.2020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7B37972B-B06E-F04B-A378-D5D040240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9E2379FB-3E89-B141-A04A-2630C454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4839420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1035D98-FAEE-E848-A142-8DE5CB8FF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4CECD415-FA42-0642-A709-F62568C7B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A61EDE0A-03EE-A043-8139-DF63D8E375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9D8CC8D3-485B-DD4A-9C7C-62127CF3D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14.1.2020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57B940F5-E150-D340-A1CE-DBFD3AF8E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2A8B2C4B-DFAE-CE4D-B96A-9027159D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9109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C41B31F-2FE4-9943-AD20-AF6CE802E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AC94B9FC-EE91-A947-98A1-2977E3439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590F518F-E330-7740-B660-0BFE14E05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xmlns="" id="{63C8749E-CFDA-3E4C-8BD7-0F8B4480B8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xmlns="" id="{47620697-4C6D-8649-9786-E0A0371F1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BEB4F747-60BB-F147-8E7C-0AC11F8AD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14.1.2020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5C2087AE-1C36-F541-AAFA-42AE22FA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71694EA4-947F-5247-A278-8B80AD2A9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7325338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4123A44-4F46-964A-9B8C-BB84DCEB8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66AE05A5-8D5C-B841-B8D8-06603C3EF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14.1.2020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44C7B09A-1FB4-D947-B08C-6F6A80776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D8A6AA3F-8C4D-DA4C-9A30-81E9EC36E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4915620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720DCA4B-E2D8-824E-BD6F-3FD21B104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14.1.2020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4AA48920-F0A7-5148-89C5-8F54CB7A0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B2FF2DBB-9257-4641-B2AC-73D83770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65176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16FE99C-2EDB-9248-AB0A-C5F2C313A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BF54F05D-8084-0744-B3A0-068E3ED0C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9636F9F8-6273-FE41-81F6-D87017139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D2E9E3CC-E054-7A41-AEA8-ADE5B70A5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14.1.2020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F72AE0D5-28DA-A94D-92DA-3314248CE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A563D3C1-97F7-234A-AA01-14626ECE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6887951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D79E377-B6EB-0F40-B49D-DF5CB30EF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78F9AF54-5032-8644-9354-D25F11D242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9A292844-A373-1549-B8C0-5F016E6E4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CBCB1474-E3D5-B947-8D93-DB9DF9718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14.1.2020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4D9B66BF-1FB1-1841-A838-9519C02C2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A3CD09DF-8554-9946-AB79-0290EC735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1517050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9023DB5-BF23-194F-B6E8-ABBEEA8A5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B12ACDC3-AE27-C946-81DE-0A7421973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29575613-0661-2D4C-9CFB-FC6EC111D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14.1.2020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D5C30E06-BD40-0245-94B0-6DDC011E8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718386EF-E881-454F-9496-C5416B04D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009514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D9CE7C51-9224-0140-A2F9-CFE7B13DBE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9BF1AB8B-C573-9047-A26D-00C9D1E34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4E53FD19-73BF-E148-AA10-7B5A95B45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07D6E46B-4024-6A4E-B913-8537BA7904C2}" type="datetimeFigureOut">
              <a:rPr lang="cs-CZ" smtClean="0"/>
              <a:t>14.1.2020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9B1F91E2-1256-C74D-827C-1654852F1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53602BB6-75DD-9646-8B20-73B9CA4FC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378485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A78E6B79-D1DF-444B-98C9-745330620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D32633B8-56B2-C24E-8A3B-4378E0C93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kern="1200" smtId="4294967295"/>
            </a:def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7A31A38C-4918-5B44-BF1F-9FCE9DCA37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6E46B-4024-6A4E-B913-8537BA7904C2}" type="datetimeFigureOut">
              <a:rPr lang="cs-CZ" smtClean="0"/>
              <a:t>14.1.2020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B2CE226E-C2E4-F24C-8EBA-412FF5C23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6602F099-4FD1-C541-8861-3F177166A5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49642-1A5E-2C4F-852F-35D42BAA42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344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defPPr>
        <a:defRPr kern="1200" smtId="4294967295"/>
      </a:defPPr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microsoft.com/office/2007/relationships/hdphoto" Target="../media/hdphoto1.wdp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hyperlink" Target="http://www.idu.cz/" TargetMode="External" /><Relationship Id="rId4" Type="http://schemas.openxmlformats.org/officeDocument/2006/relationships/image" Target="../media/image5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Povzbuzujeme.</a:t>
            </a:r>
            <a:br>
              <a:rPr lang="cs-CZ"/>
            </a:br>
            <a:r>
              <a:rPr lang="cs-CZ" b="0">
                <a:latin typeface="Founders Grotesk Regular" pitchFamily="34" charset="-18"/>
              </a:rPr>
              <a:t>Uměleckou a kulturní kritiku.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 smtClean="0">
                <a:latin typeface="Founders Grotesk Regular" pitchFamily="34" charset="-18"/>
              </a:rPr>
              <a:t>Cíle výzvy a aktivity projektů 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www.eeagrants.cz</a:t>
            </a:r>
          </a:p>
          <a:p>
            <a:endParaRPr lang="cs-CZ">
              <a:latin typeface="Founders Grotesk Regular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43438130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600981"/>
            <a:ext cx="11626152" cy="494788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/>
              <a:t>Umělecká a kulturní kritika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481297E-3D19-A64F-A96F-025DE3DE4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latin typeface="Founders Grotesk"/>
              </a:rPr>
              <a:t>Cíle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mtClean="0">
                <a:latin typeface="Founders Grotesk"/>
              </a:rPr>
              <a:t>rozvoj společenského dialogu, zvýšení povědomí 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o kritice, propagace kvalitního současného umění  </a:t>
            </a:r>
            <a:endParaRPr lang="cs-CZ">
              <a:latin typeface="Founders Grotesk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mtClean="0">
                <a:latin typeface="Founders Grotesk"/>
              </a:rPr>
              <a:t>profesní růst kritiků, výměna zkušeností, spolupráce </a:t>
            </a:r>
            <a:br>
              <a:rPr lang="cs-CZ" smtClean="0">
                <a:latin typeface="Founders Grotesk"/>
              </a:rPr>
            </a:br>
            <a:r>
              <a:rPr lang="cs-CZ" smtClean="0"/>
              <a:t>mezi </a:t>
            </a:r>
            <a:r>
              <a:rPr lang="cs-CZ"/>
              <a:t>samotnými kritiky, </a:t>
            </a:r>
            <a:r>
              <a:rPr lang="cs-CZ" smtClean="0"/>
              <a:t>kritiky </a:t>
            </a:r>
            <a:r>
              <a:rPr lang="cs-CZ"/>
              <a:t>a umělci a </a:t>
            </a:r>
            <a:r>
              <a:rPr lang="cs-CZ" smtClean="0"/>
              <a:t>publikem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mtClean="0"/>
              <a:t>rozvoj mezioborové spolupráce </a:t>
            </a:r>
            <a:r>
              <a:rPr lang="cs-CZ"/>
              <a:t>na národní i mezinárodní </a:t>
            </a:r>
            <a:br>
              <a:rPr lang="cs-CZ" smtClean="0"/>
            </a:br>
            <a:r>
              <a:rPr lang="cs-CZ" smtClean="0"/>
              <a:t>úrovni </a:t>
            </a:r>
            <a:r>
              <a:rPr lang="cs-CZ"/>
              <a:t>(především s donorskými státy</a:t>
            </a:r>
            <a:r>
              <a:rPr lang="cs-CZ" smtClean="0"/>
              <a:t>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mtClean="0"/>
              <a:t>přispět k rovnosti </a:t>
            </a:r>
            <a:r>
              <a:rPr lang="cs-CZ"/>
              <a:t>a integraci znevýhodněných skupin </a:t>
            </a:r>
            <a:br>
              <a:rPr lang="cs-CZ" smtClean="0"/>
            </a:br>
            <a:r>
              <a:rPr lang="cs-CZ" smtClean="0"/>
              <a:t>(</a:t>
            </a:r>
            <a:r>
              <a:rPr lang="cs-CZ"/>
              <a:t>především Romů) např. prostřednictvím aktivit  </a:t>
            </a:r>
            <a:br>
              <a:rPr lang="cs-CZ" smtClean="0"/>
            </a:br>
            <a:r>
              <a:rPr lang="cs-CZ" smtClean="0"/>
              <a:t>zaměřených </a:t>
            </a:r>
            <a:r>
              <a:rPr lang="cs-CZ"/>
              <a:t>na  kulturní a uměleckou kritiku děl </a:t>
            </a:r>
            <a:br>
              <a:rPr lang="cs-CZ" smtClean="0"/>
            </a:br>
            <a:r>
              <a:rPr lang="cs-CZ" smtClean="0"/>
              <a:t>znevýhodněných </a:t>
            </a:r>
            <a:r>
              <a:rPr lang="cs-CZ"/>
              <a:t>skupin nebo na ně </a:t>
            </a:r>
            <a:r>
              <a:rPr lang="cs-CZ" smtClean="0"/>
              <a:t>zacílených</a:t>
            </a:r>
            <a:endParaRPr lang="cs-CZ"/>
          </a:p>
          <a:p>
            <a:r>
              <a:rPr lang="cs-CZ" smtClean="0">
                <a:latin typeface="Founders Grotesk Regular"/>
              </a:rPr>
              <a:t>alokovaná </a:t>
            </a:r>
            <a:r>
              <a:rPr lang="cs-CZ">
                <a:latin typeface="Founders Grotesk Regular"/>
              </a:rPr>
              <a:t>částka na výzvu: 500 000 EUR</a:t>
            </a:r>
          </a:p>
          <a:p>
            <a:r>
              <a:rPr lang="cs-CZ">
                <a:latin typeface="Founders Grotesk Regular"/>
              </a:rPr>
              <a:t>výše grantu 10 000 – 50 000 EUR</a:t>
            </a:r>
            <a:endParaRPr lang="cs-CZ"/>
          </a:p>
        </p:txBody>
      </p:sp>
      <p:pic>
        <p:nvPicPr>
          <p:cNvPr id="4" name="Zástupný symbol pro obrázek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521" t="1681" r="18239"/>
          <a:stretch>
            <a:fillRect/>
          </a:stretch>
        </p:blipFill>
        <p:spPr>
          <a:xfrm>
            <a:off x="9118392" y="1611655"/>
            <a:ext cx="3073607" cy="4354579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8236263" y="6595827"/>
            <a:ext cx="8700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1200" smtClean="0">
                <a:latin typeface="Founders Grotesk"/>
              </a:rPr>
              <a:t>Konference Střed zájmu: Umělecká kritika </a:t>
            </a:r>
            <a:r>
              <a:rPr lang="en-US" sz="1200" smtClean="0">
                <a:latin typeface="Founders Grotesk"/>
              </a:rPr>
              <a:t>– </a:t>
            </a:r>
            <a:r>
              <a:rPr lang="cs-CZ" sz="1200" smtClean="0">
                <a:latin typeface="Founders Grotesk"/>
              </a:rPr>
              <a:t>Věc veřejná</a:t>
            </a:r>
            <a:endParaRPr lang="en-US" sz="1200">
              <a:latin typeface="Founders Grotesk"/>
            </a:endParaRPr>
          </a:p>
        </p:txBody>
      </p:sp>
    </p:spTree>
    <p:extLst>
      <p:ext uri="{BB962C8B-B14F-4D97-AF65-F5344CB8AC3E}">
        <p14:creationId xmlns:p14="http://schemas.microsoft.com/office/powerpoint/2010/main" val="274426288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600981"/>
            <a:ext cx="11626152" cy="494788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/>
              <a:t>Co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481297E-3D19-A64F-A96F-025DE3DE4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latin typeface="Founders Grotesk"/>
              </a:rPr>
              <a:t>Oprávněné aktivity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mtClean="0">
                <a:latin typeface="Founders Grotesk"/>
              </a:rPr>
              <a:t>aktivity na zvyšování povědomí: laboratoře</a:t>
            </a:r>
            <a:r>
              <a:rPr lang="cs-CZ">
                <a:latin typeface="Founders Grotesk"/>
              </a:rPr>
              <a:t>, semináře, diskuse, konference </a:t>
            </a:r>
            <a:r>
              <a:rPr lang="cs-CZ" smtClean="0">
                <a:latin typeface="Founders Grotesk"/>
              </a:rPr>
              <a:t> </a:t>
            </a:r>
            <a:endParaRPr lang="cs-CZ">
              <a:latin typeface="Founders Grotesk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>
                <a:latin typeface="Founders Grotesk"/>
              </a:rPr>
              <a:t>různé formy </a:t>
            </a:r>
            <a:r>
              <a:rPr lang="cs-CZ" smtClean="0">
                <a:latin typeface="Founders Grotesk"/>
              </a:rPr>
              <a:t>kritiky zvyšující zájem </a:t>
            </a:r>
            <a:r>
              <a:rPr lang="cs-CZ">
                <a:latin typeface="Founders Grotesk"/>
              </a:rPr>
              <a:t>o kulturní </a:t>
            </a:r>
            <a:r>
              <a:rPr lang="cs-CZ" smtClean="0">
                <a:latin typeface="Founders Grotesk"/>
              </a:rPr>
              <a:t>nabídku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a </a:t>
            </a:r>
            <a:r>
              <a:rPr lang="cs-CZ">
                <a:latin typeface="Founders Grotesk"/>
              </a:rPr>
              <a:t>o účast ve veřejné debatě </a:t>
            </a:r>
            <a:r>
              <a:rPr lang="cs-CZ" smtClean="0">
                <a:latin typeface="Founders Grotesk"/>
              </a:rPr>
              <a:t>o jejím významu </a:t>
            </a:r>
            <a:r>
              <a:rPr lang="cs-CZ">
                <a:latin typeface="Founders Grotesk"/>
              </a:rPr>
              <a:t>a </a:t>
            </a:r>
            <a:r>
              <a:rPr lang="cs-CZ" smtClean="0">
                <a:latin typeface="Founders Grotesk"/>
              </a:rPr>
              <a:t>obsahu </a:t>
            </a:r>
            <a:endParaRPr lang="cs-CZ">
              <a:latin typeface="Founders Grotesk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>
                <a:latin typeface="Founders Grotesk"/>
              </a:rPr>
              <a:t>laboratoře, semináře a další vzdělávací akce posilující 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kompetence </a:t>
            </a:r>
            <a:r>
              <a:rPr lang="cs-CZ">
                <a:latin typeface="Founders Grotesk"/>
              </a:rPr>
              <a:t>a dovednosti uměleckých kritiků </a:t>
            </a:r>
            <a:endParaRPr lang="cs-CZ" smtClean="0">
              <a:latin typeface="Founders Grotesk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mtClean="0">
                <a:latin typeface="Founders Grotesk"/>
              </a:rPr>
              <a:t>vzdělávací </a:t>
            </a:r>
            <a:r>
              <a:rPr lang="cs-CZ">
                <a:latin typeface="Founders Grotesk"/>
              </a:rPr>
              <a:t>akce zaměřené na zvýšení manažerských kompetencí a dovedností </a:t>
            </a:r>
            <a:r>
              <a:rPr lang="cs-CZ" smtClean="0">
                <a:latin typeface="Founders Grotesk"/>
              </a:rPr>
              <a:t>jakými jsou např. nové </a:t>
            </a:r>
            <a:r>
              <a:rPr lang="cs-CZ">
                <a:latin typeface="Founders Grotesk"/>
              </a:rPr>
              <a:t>obchodní modely a marketingové strategie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mtClean="0">
                <a:latin typeface="Founders Grotesk"/>
              </a:rPr>
              <a:t>aktivity </a:t>
            </a:r>
            <a:r>
              <a:rPr lang="cs-CZ">
                <a:latin typeface="Founders Grotesk"/>
              </a:rPr>
              <a:t>zaměřené na mezioborovou spolupráci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>
                <a:latin typeface="Founders Grotesk"/>
              </a:rPr>
              <a:t>aktivity zaměřené na </a:t>
            </a:r>
            <a:r>
              <a:rPr lang="cs-CZ" smtClean="0">
                <a:latin typeface="Founders Grotesk"/>
              </a:rPr>
              <a:t>spolupráci </a:t>
            </a:r>
            <a:r>
              <a:rPr lang="cs-CZ">
                <a:latin typeface="Founders Grotesk"/>
              </a:rPr>
              <a:t>mezi </a:t>
            </a:r>
            <a:r>
              <a:rPr lang="cs-CZ" smtClean="0">
                <a:latin typeface="Founders Grotesk"/>
              </a:rPr>
              <a:t>různými aktéry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(kult. organizace</a:t>
            </a:r>
            <a:r>
              <a:rPr lang="cs-CZ">
                <a:latin typeface="Founders Grotesk"/>
              </a:rPr>
              <a:t>, kritici, umělci, media, vzdělávací </a:t>
            </a:r>
            <a:r>
              <a:rPr lang="cs-CZ" smtClean="0">
                <a:latin typeface="Founders Grotesk"/>
              </a:rPr>
              <a:t>sféra</a:t>
            </a:r>
            <a:r>
              <a:rPr lang="cs-CZ">
                <a:latin typeface="Founders Grotesk"/>
              </a:rPr>
              <a:t>)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>
                <a:latin typeface="Founders Grotesk"/>
              </a:rPr>
              <a:t>inovativní formy a formáty umělecké </a:t>
            </a:r>
            <a:r>
              <a:rPr lang="cs-CZ" smtClean="0">
                <a:latin typeface="Founders Grotesk"/>
              </a:rPr>
              <a:t>kritiky, které přitáhnou 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a zapojí </a:t>
            </a:r>
            <a:r>
              <a:rPr lang="cs-CZ">
                <a:latin typeface="Founders Grotesk"/>
              </a:rPr>
              <a:t>do dialogu nové publikum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>
                <a:latin typeface="Founders Grotesk"/>
              </a:rPr>
              <a:t>aktivity  zaměřené na  uměleckou kritiku děl </a:t>
            </a:r>
            <a:r>
              <a:rPr lang="cs-CZ" smtClean="0">
                <a:latin typeface="Founders Grotesk"/>
              </a:rPr>
              <a:t>znevýhodněných skupin </a:t>
            </a:r>
            <a:r>
              <a:rPr lang="cs-CZ">
                <a:latin typeface="Founders Grotesk"/>
              </a:rPr>
              <a:t>(především Romů, ale i </a:t>
            </a:r>
            <a:r>
              <a:rPr lang="cs-CZ" smtClean="0">
                <a:latin typeface="Founders Grotesk"/>
              </a:rPr>
              <a:t>dalších) nebo </a:t>
            </a:r>
            <a:r>
              <a:rPr lang="cs-CZ">
                <a:latin typeface="Founders Grotesk"/>
              </a:rPr>
              <a:t>na ně </a:t>
            </a:r>
            <a:r>
              <a:rPr lang="cs-CZ" smtClean="0">
                <a:latin typeface="Founders Grotesk"/>
              </a:rPr>
              <a:t>zacílených</a:t>
            </a:r>
            <a:endParaRPr lang="cs-CZ">
              <a:latin typeface="Founders Grotesk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200159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600981"/>
            <a:ext cx="11626152" cy="494788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/>
              <a:t>Co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481297E-3D19-A64F-A96F-025DE3DE4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r>
              <a:rPr lang="cs-CZ" smtClean="0">
                <a:latin typeface="Founders Grotesk"/>
              </a:rPr>
              <a:t>Upřednostněny </a:t>
            </a:r>
            <a:r>
              <a:rPr lang="cs-CZ">
                <a:latin typeface="Founders Grotesk"/>
              </a:rPr>
              <a:t>budou ucelené projekty </a:t>
            </a:r>
            <a:r>
              <a:rPr lang="cs-CZ" smtClean="0">
                <a:latin typeface="Founders Grotesk"/>
              </a:rPr>
              <a:t>zahrnující sérii 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různorodých oprávněných </a:t>
            </a:r>
            <a:r>
              <a:rPr lang="cs-CZ">
                <a:latin typeface="Founders Grotesk"/>
              </a:rPr>
              <a:t>aktivit, které budou </a:t>
            </a:r>
            <a:r>
              <a:rPr lang="cs-CZ" smtClean="0">
                <a:latin typeface="Founders Grotesk"/>
              </a:rPr>
              <a:t>založeny na 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spolupráci různých </a:t>
            </a:r>
            <a:r>
              <a:rPr lang="cs-CZ">
                <a:latin typeface="Founders Grotesk"/>
              </a:rPr>
              <a:t>subjektů s cílem zajistit </a:t>
            </a:r>
            <a:r>
              <a:rPr lang="cs-CZ" smtClean="0">
                <a:latin typeface="Founders Grotesk"/>
              </a:rPr>
              <a:t>co nejvýraznější 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dopad </a:t>
            </a:r>
            <a:r>
              <a:rPr lang="cs-CZ">
                <a:latin typeface="Founders Grotesk"/>
              </a:rPr>
              <a:t>projektů</a:t>
            </a:r>
            <a:r>
              <a:rPr lang="cs-CZ" smtClean="0">
                <a:latin typeface="Founders Grotesk"/>
              </a:rPr>
              <a:t>. Na </a:t>
            </a:r>
            <a:r>
              <a:rPr lang="cs-CZ">
                <a:latin typeface="Founders Grotesk"/>
              </a:rPr>
              <a:t>projektech se mohou podílet </a:t>
            </a:r>
            <a:r>
              <a:rPr lang="cs-CZ" smtClean="0">
                <a:latin typeface="Founders Grotesk"/>
              </a:rPr>
              <a:t>odborné 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časopisy </a:t>
            </a:r>
            <a:r>
              <a:rPr lang="cs-CZ">
                <a:latin typeface="Founders Grotesk"/>
              </a:rPr>
              <a:t>a další </a:t>
            </a:r>
            <a:r>
              <a:rPr lang="cs-CZ" smtClean="0">
                <a:latin typeface="Founders Grotesk"/>
              </a:rPr>
              <a:t>média </a:t>
            </a:r>
            <a:r>
              <a:rPr lang="cs-CZ">
                <a:latin typeface="Founders Grotesk"/>
              </a:rPr>
              <a:t>a kulturní a vzdělávací </a:t>
            </a:r>
            <a:r>
              <a:rPr lang="cs-CZ" smtClean="0">
                <a:latin typeface="Founders Grotesk"/>
              </a:rPr>
              <a:t>organizace 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jakými </a:t>
            </a:r>
            <a:r>
              <a:rPr lang="cs-CZ">
                <a:latin typeface="Founders Grotesk"/>
              </a:rPr>
              <a:t>jsou např. galerie, </a:t>
            </a:r>
            <a:r>
              <a:rPr lang="cs-CZ" smtClean="0">
                <a:latin typeface="Founders Grotesk"/>
              </a:rPr>
              <a:t>festivaly</a:t>
            </a:r>
            <a:r>
              <a:rPr lang="cs-CZ">
                <a:latin typeface="Founders Grotesk"/>
              </a:rPr>
              <a:t>, knihovny a školy.  </a:t>
            </a:r>
          </a:p>
          <a:p>
            <a:r>
              <a:rPr lang="cs-CZ">
                <a:latin typeface="Founders Grotesk"/>
              </a:rPr>
              <a:t> </a:t>
            </a:r>
          </a:p>
          <a:p>
            <a:r>
              <a:rPr lang="cs-CZ" b="1">
                <a:latin typeface="Founders Grotesk"/>
              </a:rPr>
              <a:t>Neoprávněné aktivity </a:t>
            </a:r>
            <a:endParaRPr lang="cs-CZ">
              <a:latin typeface="Founders Grotesk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smtClean="0">
                <a:latin typeface="Founders Grotesk"/>
              </a:rPr>
              <a:t>nelze žádat o podporu běžných provozních nákladů 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smtClean="0">
                <a:latin typeface="Founders Grotesk"/>
              </a:rPr>
              <a:t>nelze žádat o podporu finančně nákladného vývoje 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technologií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smtClean="0">
                <a:latin typeface="Founders Grotesk"/>
              </a:rPr>
              <a:t>nelze žádat o podporu pouze/výhradně na tvorbu </a:t>
            </a:r>
            <a:br>
              <a:rPr lang="cs-CZ" smtClean="0">
                <a:latin typeface="Founders Grotesk"/>
              </a:rPr>
            </a:br>
            <a:r>
              <a:rPr lang="cs-CZ" smtClean="0">
                <a:latin typeface="Founders Grotesk"/>
              </a:rPr>
              <a:t>kritických textů</a:t>
            </a:r>
          </a:p>
          <a:p>
            <a:pPr lvl="0"/>
            <a:r>
              <a:rPr lang="cs-CZ" smtClean="0">
                <a:latin typeface="Founders Grotesk"/>
              </a:rPr>
              <a:t> </a:t>
            </a:r>
          </a:p>
          <a:p>
            <a:r>
              <a:rPr lang="en-GB" smtClean="0">
                <a:latin typeface="Founders Grotesk"/>
              </a:rPr>
              <a:t>Projektová </a:t>
            </a:r>
            <a:r>
              <a:rPr lang="en-GB">
                <a:latin typeface="Founders Grotesk"/>
              </a:rPr>
              <a:t>žádost musí být jasně vymezena oproti </a:t>
            </a:r>
            <a:r>
              <a:rPr lang="en-GB" smtClean="0">
                <a:latin typeface="Founders Grotesk"/>
              </a:rPr>
              <a:t>oblasti </a:t>
            </a:r>
            <a:br>
              <a:rPr lang="cs-CZ" smtClean="0">
                <a:latin typeface="Founders Grotesk"/>
              </a:rPr>
            </a:br>
            <a:r>
              <a:rPr lang="en-GB" smtClean="0">
                <a:latin typeface="Founders Grotesk"/>
              </a:rPr>
              <a:t>podpory</a:t>
            </a:r>
            <a:r>
              <a:rPr lang="cs-CZ" smtClean="0">
                <a:latin typeface="Founders Grotesk"/>
              </a:rPr>
              <a:t> P</a:t>
            </a:r>
            <a:r>
              <a:rPr lang="en-GB" smtClean="0">
                <a:latin typeface="Founders Grotesk"/>
              </a:rPr>
              <a:t>osilování </a:t>
            </a:r>
            <a:r>
              <a:rPr lang="en-GB">
                <a:latin typeface="Founders Grotesk"/>
              </a:rPr>
              <a:t>kapacit oborových zastřešujících </a:t>
            </a:r>
            <a:r>
              <a:rPr lang="en-GB" smtClean="0">
                <a:latin typeface="Founders Grotesk"/>
              </a:rPr>
              <a:t>asociací</a:t>
            </a:r>
            <a:r>
              <a:rPr lang="cs-CZ" smtClean="0">
                <a:latin typeface="Founders Grotesk"/>
              </a:rPr>
              <a:t>.…. </a:t>
            </a:r>
            <a:r>
              <a:rPr lang="en-GB" smtClean="0">
                <a:latin typeface="Founders Grotesk"/>
              </a:rPr>
              <a:t> </a:t>
            </a:r>
            <a:endParaRPr lang="cs-CZ">
              <a:latin typeface="Founders Grotesk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>
              <a:latin typeface="Founders Grotesk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8000324" y="6624716"/>
            <a:ext cx="8383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1200" smtClean="0">
                <a:latin typeface="Founders Grotesk"/>
              </a:rPr>
              <a:t>Konference Střed zájmu: Umělecká kritika </a:t>
            </a:r>
            <a:r>
              <a:rPr lang="en-US" sz="1200" smtClean="0">
                <a:latin typeface="Founders Grotesk"/>
              </a:rPr>
              <a:t>– </a:t>
            </a:r>
            <a:r>
              <a:rPr lang="cs-CZ" sz="1200" smtClean="0">
                <a:latin typeface="Founders Grotesk"/>
              </a:rPr>
              <a:t>Věc veřejná</a:t>
            </a:r>
            <a:endParaRPr lang="en-US" sz="1200">
              <a:latin typeface="Founders Grotesk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891" y="1294647"/>
            <a:ext cx="3996091" cy="526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15535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600981"/>
            <a:ext cx="11626152" cy="494788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/>
              <a:t>Kdo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481297E-3D19-A64F-A96F-025DE3DE4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15" y="1491327"/>
            <a:ext cx="11567160" cy="478165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fontAlgn="t"/>
            <a:endParaRPr lang="cs-CZ" sz="4900">
              <a:latin typeface="Founders Grotesk"/>
            </a:endParaRPr>
          </a:p>
          <a:p>
            <a:pPr fontAlgn="t"/>
            <a:endParaRPr lang="cs-CZ" sz="4500">
              <a:latin typeface="Founders Grotesk"/>
            </a:endParaRPr>
          </a:p>
          <a:p>
            <a:pPr fontAlgn="t"/>
            <a:endParaRPr lang="cs-CZ" b="1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391757"/>
              </p:ext>
            </p:extLst>
          </p:nvPr>
        </p:nvGraphicFramePr>
        <p:xfrm>
          <a:off x="320015" y="1299038"/>
          <a:ext cx="10515600" cy="56147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xmlns="" val="62254105"/>
                    </a:ext>
                  </a:extLst>
                </a:gridCol>
              </a:tblGrid>
              <a:tr h="562863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solidFill>
                            <a:schemeClr val="tx1"/>
                          </a:solidFill>
                          <a:latin typeface="Founders Grotesk"/>
                        </a:rPr>
                        <a:t>Žadatelé: pouze z ČR, pouze právnické osoby </a:t>
                      </a:r>
                      <a:r>
                        <a:rPr lang="cs-CZ" sz="1600" smtClean="0">
                          <a:solidFill>
                            <a:schemeClr val="tx1"/>
                          </a:solidFill>
                          <a:latin typeface="Founders Grotesk"/>
                        </a:rPr>
                        <a:t>(spolufinancování </a:t>
                      </a:r>
                      <a:r>
                        <a:rPr lang="cs-CZ" sz="1600">
                          <a:solidFill>
                            <a:schemeClr val="tx1"/>
                          </a:solidFill>
                          <a:latin typeface="Founders Grotesk"/>
                        </a:rPr>
                        <a:t>10%)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cs-CZ" sz="1400">
                          <a:solidFill>
                            <a:schemeClr val="tx1"/>
                          </a:solidFill>
                          <a:latin typeface="Founders Grotesk"/>
                        </a:rPr>
                        <a:t> </a:t>
                      </a:r>
                      <a:endParaRPr lang="cs-CZ" sz="1400">
                        <a:solidFill>
                          <a:schemeClr val="tx1"/>
                        </a:solidFill>
                        <a:latin typeface="Founders Grotesk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30986783"/>
                  </a:ext>
                </a:extLst>
              </a:tr>
              <a:tr h="74925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a) jakákoliv veřejná či soukromá, zisková či nezisková organizace/subjekt a </a:t>
                      </a:r>
                      <a:r>
                        <a:rPr lang="en-US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nestátní 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(nevládní) </a:t>
                      </a:r>
                      <a:b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</a:br>
                      <a: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    </a:t>
                      </a:r>
                      <a:r>
                        <a:rPr lang="en-US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organizace 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zřízená jako </a:t>
                      </a:r>
                      <a:r>
                        <a:rPr lang="en-US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právnická</a:t>
                      </a:r>
                      <a: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 o</a:t>
                      </a:r>
                      <a:r>
                        <a:rPr lang="en-US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soba 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v Č</a:t>
                      </a: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7623748"/>
                  </a:ext>
                </a:extLst>
              </a:tr>
              <a:tr h="53176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b) mezinárodní organizace/subjekt či její agentura působící v Č</a:t>
                      </a: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13950561"/>
                  </a:ext>
                </a:extLst>
              </a:tr>
              <a:tr h="562863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latin typeface="Founders Grotesk"/>
                        </a:rPr>
                        <a:t>Partne</a:t>
                      </a:r>
                      <a:r>
                        <a:rPr lang="cs-CZ" sz="1600" smtClean="0">
                          <a:solidFill>
                            <a:schemeClr val="tx1"/>
                          </a:solidFill>
                          <a:latin typeface="Founders Grotesk"/>
                        </a:rPr>
                        <a:t>ři </a:t>
                      </a:r>
                      <a:r>
                        <a:rPr lang="cs-CZ" sz="1600">
                          <a:solidFill>
                            <a:schemeClr val="tx1"/>
                          </a:solidFill>
                          <a:latin typeface="Founders Grotesk"/>
                        </a:rPr>
                        <a:t>Island, Lichtenštejnsko, Norsko (právnické a fyzické osoby)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cs-CZ" sz="1400">
                          <a:solidFill>
                            <a:schemeClr val="tx1"/>
                          </a:solidFill>
                          <a:latin typeface="Founders Grotesk"/>
                        </a:rPr>
                        <a:t> </a:t>
                      </a:r>
                      <a:endParaRPr lang="cs-CZ" sz="1400">
                        <a:solidFill>
                          <a:schemeClr val="tx1"/>
                        </a:solidFill>
                        <a:latin typeface="Founders Grotesk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63940338"/>
                  </a:ext>
                </a:extLst>
              </a:tr>
              <a:tr h="749255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a) jakákoliv veřejná či soukromá, zisková či nezisková organizace/subjekt a nestátní </a:t>
                      </a:r>
                      <a: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(</a:t>
                      </a: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nevládní</a:t>
                      </a:r>
                      <a: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)</a:t>
                      </a:r>
                      <a:b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</a:br>
                      <a: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    organizace </a:t>
                      </a: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zřízená jako </a:t>
                      </a:r>
                      <a: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právnická osoba </a:t>
                      </a: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v některém z donorských států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 </a:t>
                      </a:r>
                      <a:endParaRPr lang="cs-CZ" sz="1400" b="0">
                        <a:solidFill>
                          <a:schemeClr val="tx1"/>
                        </a:solidFill>
                        <a:latin typeface="Founders Grotesk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0230241"/>
                  </a:ext>
                </a:extLst>
              </a:tr>
              <a:tr h="53176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b) fyzické osoby, které mají trvalé bydliště v Lichtenštejnsku nebo na Islandě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 </a:t>
                      </a:r>
                      <a:endParaRPr lang="cs-CZ" sz="1400" b="0">
                        <a:solidFill>
                          <a:schemeClr val="tx1"/>
                        </a:solidFill>
                        <a:latin typeface="Founders Grotesk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69136898"/>
                  </a:ext>
                </a:extLst>
              </a:tr>
              <a:tr h="562863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latin typeface="Founders Grotesk"/>
                        </a:rPr>
                        <a:t>Partne</a:t>
                      </a:r>
                      <a:r>
                        <a:rPr lang="cs-CZ" sz="1600" smtClean="0">
                          <a:solidFill>
                            <a:schemeClr val="tx1"/>
                          </a:solidFill>
                          <a:latin typeface="Founders Grotesk"/>
                        </a:rPr>
                        <a:t>ři ČR </a:t>
                      </a:r>
                      <a:r>
                        <a:rPr lang="cs-CZ" sz="1600">
                          <a:solidFill>
                            <a:schemeClr val="tx1"/>
                          </a:solidFill>
                          <a:latin typeface="Founders Grotesk"/>
                        </a:rPr>
                        <a:t>(právnické a fyzické osoby)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cs-CZ" sz="1400">
                          <a:solidFill>
                            <a:schemeClr val="tx1"/>
                          </a:solidFill>
                          <a:latin typeface="Founders Grotesk"/>
                        </a:rPr>
                        <a:t> </a:t>
                      </a:r>
                      <a:endParaRPr lang="cs-CZ" sz="1400">
                        <a:solidFill>
                          <a:schemeClr val="tx1"/>
                        </a:solidFill>
                        <a:latin typeface="Founders Grotesk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47251545"/>
                  </a:ext>
                </a:extLst>
              </a:tr>
              <a:tr h="62120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a) jakákoliv veřejná či soukromá, zisková či nezisková organizace/subjekt a nestátní (nevládní) </a:t>
                      </a:r>
                      <a:b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</a:br>
                      <a: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    </a:t>
                      </a:r>
                      <a:r>
                        <a:rPr lang="en-US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organizace zřízená jako právnická</a:t>
                      </a:r>
                      <a: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 o</a:t>
                      </a:r>
                      <a:r>
                        <a:rPr lang="en-US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soba v Č</a:t>
                      </a:r>
                      <a:r>
                        <a:rPr lang="cs-CZ" sz="1400" b="0" smtClean="0">
                          <a:solidFill>
                            <a:schemeClr val="tx1"/>
                          </a:solidFill>
                          <a:latin typeface="Founders Grotesk"/>
                        </a:rPr>
                        <a:t>R</a:t>
                      </a:r>
                      <a:endParaRPr lang="cs-CZ" sz="1400" b="0">
                        <a:solidFill>
                          <a:schemeClr val="tx1"/>
                        </a:solidFill>
                        <a:latin typeface="Founders Grotesk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05922709"/>
                  </a:ext>
                </a:extLst>
              </a:tr>
              <a:tr h="531768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ct val="0"/>
                        </a:spcAft>
                      </a:pPr>
                      <a:r>
                        <a:rPr lang="cs-CZ" sz="1400" b="0">
                          <a:solidFill>
                            <a:schemeClr val="tx1"/>
                          </a:solidFill>
                          <a:latin typeface="Founders Grotesk"/>
                        </a:rPr>
                        <a:t> </a:t>
                      </a:r>
                      <a:endParaRPr lang="cs-CZ" sz="1400" b="0">
                        <a:solidFill>
                          <a:schemeClr val="tx1"/>
                        </a:solidFill>
                        <a:latin typeface="Founders Grotesk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5670326"/>
                  </a:ext>
                </a:extLst>
              </a:tr>
            </a:tbl>
          </a:graphicData>
        </a:graphic>
      </p:graphicFrame>
      <p:pic>
        <p:nvPicPr>
          <p:cNvPr id="5" name="Zástupný symbol pro 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14"/>
          <a:stretch>
            <a:fillRect/>
          </a:stretch>
        </p:blipFill>
        <p:spPr>
          <a:xfrm>
            <a:off x="8203601" y="1288058"/>
            <a:ext cx="3772351" cy="5308093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8554977" y="6616398"/>
            <a:ext cx="2885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1200" smtClean="0"/>
              <a:t>Představení Skugga Baldur, Studio Hrdinů 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033639582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28BEB0-F333-0544-BF11-E189DBC5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6" y="600981"/>
            <a:ext cx="11626152" cy="494788"/>
          </a:xfrm>
        </p:spPr>
        <p:txBody>
          <a:bodyPr>
            <a:normAutofit fontScale="90000"/>
          </a:bodyPr>
          <a:lstStyle>
            <a:defPPr>
              <a:defRPr kern="1200" smtId="4294967295"/>
            </a:defPPr>
          </a:lstStyle>
          <a:p>
            <a:r>
              <a:rPr lang="cs-CZ" smtClean="0"/>
              <a:t>Konzultace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481297E-3D19-A64F-A96F-025DE3DE4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15" y="1491327"/>
            <a:ext cx="11567160" cy="478165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fontAlgn="t"/>
            <a:endParaRPr lang="cs-CZ" sz="5400" smtClean="0">
              <a:latin typeface="Founders Grotesk"/>
            </a:endParaRPr>
          </a:p>
          <a:p>
            <a:pPr fontAlgn="t"/>
            <a:r>
              <a:rPr lang="cs-CZ" sz="3000" smtClean="0">
                <a:latin typeface="Founders Grotesk"/>
              </a:rPr>
              <a:t>IDU </a:t>
            </a:r>
            <a:br>
              <a:rPr lang="cs-CZ" sz="3000" smtClean="0">
                <a:latin typeface="Founders Grotesk"/>
              </a:rPr>
            </a:br>
            <a:r>
              <a:rPr lang="cs-CZ" sz="3000" smtClean="0">
                <a:latin typeface="Founders Grotesk"/>
                <a:hlinkClick r:id="rId3"/>
              </a:rPr>
              <a:t>www.idu.cz</a:t>
            </a:r>
            <a:endParaRPr lang="cs-CZ" sz="3000">
              <a:latin typeface="Founders Grotesk"/>
            </a:endParaRPr>
          </a:p>
          <a:p>
            <a:pPr fontAlgn="t"/>
            <a:endParaRPr lang="cs-CZ" sz="3000">
              <a:latin typeface="Founders Grotesk"/>
            </a:endParaRPr>
          </a:p>
          <a:p>
            <a:pPr fontAlgn="t"/>
            <a:r>
              <a:rPr lang="cs-CZ" sz="3000" smtClean="0">
                <a:latin typeface="Founders Grotesk"/>
              </a:rPr>
              <a:t>Eva Žáková</a:t>
            </a:r>
            <a:br>
              <a:rPr lang="cs-CZ" sz="3000" smtClean="0">
                <a:latin typeface="Founders Grotesk"/>
              </a:rPr>
            </a:br>
            <a:r>
              <a:rPr lang="cs-CZ" sz="3000" smtClean="0">
                <a:latin typeface="Founders Grotesk"/>
              </a:rPr>
              <a:t>eva.zakova@idu.cz</a:t>
            </a:r>
          </a:p>
          <a:p>
            <a:pPr fontAlgn="t"/>
            <a:r>
              <a:rPr lang="cs-CZ" sz="3000" smtClean="0">
                <a:latin typeface="Founders Grotesk"/>
              </a:rPr>
              <a:t>Jana Návratová  </a:t>
            </a:r>
            <a:br>
              <a:rPr lang="cs-CZ" sz="3000" smtClean="0">
                <a:latin typeface="Founders Grotesk"/>
              </a:rPr>
            </a:br>
            <a:r>
              <a:rPr lang="cs-CZ" sz="3000" smtClean="0">
                <a:latin typeface="Founders Grotesk"/>
              </a:rPr>
              <a:t>jana.navratova@idu.cz</a:t>
            </a:r>
          </a:p>
          <a:p>
            <a:pPr fontAlgn="t"/>
            <a:endParaRPr lang="cs-CZ" b="1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237" y="1274885"/>
            <a:ext cx="2818069" cy="530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09886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2020-01-14T16:57:30.797</cp:lastPrinted>
  <dcterms:created xsi:type="dcterms:W3CDTF">2020-01-14T16:57:30Z</dcterms:created>
  <dcterms:modified xsi:type="dcterms:W3CDTF">2020-01-14T16:57:30Z</dcterms:modified>
</cp:coreProperties>
</file>