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95" r:id="rId4"/>
    <p:sldId id="286" r:id="rId5"/>
    <p:sldId id="275" r:id="rId6"/>
    <p:sldId id="288" r:id="rId7"/>
    <p:sldId id="294" r:id="rId8"/>
    <p:sldId id="266" r:id="rId9"/>
    <p:sldId id="296" r:id="rId10"/>
    <p:sldId id="283" r:id="rId11"/>
    <p:sldId id="291" r:id="rId12"/>
    <p:sldId id="292" r:id="rId13"/>
    <p:sldId id="293" r:id="rId14"/>
    <p:sldId id="290" r:id="rId15"/>
  </p:sldIdLst>
  <p:sldSz cx="24380825" cy="13714412"/>
  <p:notesSz cx="6858000" cy="9144000"/>
  <p:custDataLst>
    <p:tags r:id="rId16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003096"/>
    <a:srgbClr val="3EAF79"/>
    <a:srgbClr val="D8222C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793D81CF-94F2-401A-BA57-92F5A7B2D0C5}" styleName="Styl Středně sytá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dk1">
              <a:tint val="20000"/>
            </a:schemeClr>
          </a:solidFill>
        </a:fill>
      </a:tcStyle>
    </a:band1H>
    <a:band1V>
      <a:tcStyle>
        <a:fill>
          <a:solidFill>
            <a:schemeClr val="dk1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dk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accent1">
              <a:tint val="20000"/>
            </a:schemeClr>
          </a:solidFill>
        </a:fill>
      </a:tcStyle>
    </a:band1H>
    <a:band1V>
      <a:tcStyle>
        <a:fill>
          <a:solidFill>
            <a:schemeClr val="accent1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4057" autoAdjust="0"/>
  </p:normalViewPr>
  <p:slideViewPr>
    <p:cSldViewPr snapToGrid="0">
      <p:cViewPr varScale="1">
        <p:scale>
          <a:sx n="41" d="100"/>
          <a:sy n="41" d="100"/>
        </p:scale>
        <p:origin x="-234" y="-138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notesMaster" Target="notesMasters/notesMaster1.xml" /><Relationship Id="rId20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0D724D1-1215-441F-9C21-0A31BD95A51B}" type="doc">
      <dgm:prSet loTypeId="urn:microsoft.com/office/officeart/2005/8/layout/hProcess11" loCatId="process" qsTypeId="urn:microsoft.com/office/officeart/2005/8/quickstyle/3d4" qsCatId="3D" csTypeId="urn:microsoft.com/office/officeart/2005/8/colors/accent1_5" csCatId="accent1" phldr="1"/>
      <dgm:spPr/>
      <dgm:t>
        <a:bodyPr/>
        <a:lstStyle>
          <a:defPPr>
            <a:defRPr kern="1200" smtId="4294967295"/>
          </a:defPPr>
        </a:lstStyle>
        <a:p/>
      </dgm:t>
    </dgm:pt>
    <dgm:pt modelId="{12F856AB-812A-4A8D-B0B2-FA7D2EEC3042}" type="parTrans" cxnId="{95AC265C-684C-4138-8618-B80987F9AB9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EDED858-57CB-4388-844D-E1D04A33BCF6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b="1" noProof="0"/>
            <a:t>Bilater</a:t>
          </a:r>
          <a:r>
            <a:rPr lang="cs-CZ" b="1" noProof="0"/>
            <a:t>ální setkání</a:t>
          </a:r>
          <a:r>
            <a:rPr lang="en-US" b="1" noProof="0"/>
            <a:t> </a:t>
          </a:r>
          <a:endParaRPr lang="cs-CZ" b="1" noProof="0"/>
        </a:p>
        <a:p>
          <a:r>
            <a:rPr lang="cs-CZ" b="0" noProof="0"/>
            <a:t>Červenec – Září 2019</a:t>
          </a:r>
          <a:endParaRPr lang="en-US" b="0" noProof="0"/>
        </a:p>
      </dgm:t>
    </dgm:pt>
    <dgm:pt modelId="{E69916AA-0480-49A9-B8AA-B6A0322DAC26}" type="sibTrans" cxnId="{95AC265C-684C-4138-8618-B80987F9AB95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471F6ED-2BC8-4F14-B986-1481AFB9012D}" type="parTrans" cxnId="{5C174477-0CB1-4B87-B50D-1697DDDF6A3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A638E58-EDAB-4089-B68E-B319256077D7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Otevřená výzva</a:t>
          </a:r>
        </a:p>
        <a:p>
          <a:r>
            <a:rPr lang="cs-CZ" b="0" noProof="0"/>
            <a:t>11. prosinec 2019</a:t>
          </a:r>
          <a:endParaRPr lang="en-US" b="0" noProof="0"/>
        </a:p>
      </dgm:t>
    </dgm:pt>
    <dgm:pt modelId="{ECB0DC6D-5638-43C2-8299-5BBB5D7EDA30}" type="sibTrans" cxnId="{5C174477-0CB1-4B87-B50D-1697DDDF6A36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B96C55F0-1ABF-4CD5-9200-9F4A307F7638}" type="parTrans" cxnId="{72858FB1-8B76-47F5-9425-5AF6733ABF2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524559E-2A42-40C2-83EB-B034D8E4EE23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Podávání žádostí</a:t>
          </a:r>
        </a:p>
        <a:p>
          <a:r>
            <a:rPr lang="cs-CZ" b="0" noProof="0"/>
            <a:t>15. leden</a:t>
          </a:r>
          <a:r>
            <a:rPr lang="en-US" b="0" noProof="0"/>
            <a:t> – </a:t>
          </a:r>
          <a:r>
            <a:rPr lang="cs-CZ" b="0" noProof="0"/>
            <a:t>31. březen</a:t>
          </a:r>
          <a:r>
            <a:rPr lang="en-US" b="0" noProof="0"/>
            <a:t> </a:t>
          </a:r>
          <a:r>
            <a:rPr lang="cs-CZ" b="0" noProof="0"/>
            <a:t>2020</a:t>
          </a:r>
          <a:endParaRPr lang="en-US" b="0" noProof="0"/>
        </a:p>
      </dgm:t>
    </dgm:pt>
    <dgm:pt modelId="{B3202553-4F9D-4BCB-9EB3-660B8CF05FDF}" type="sibTrans" cxnId="{72858FB1-8B76-47F5-9425-5AF6733ABF2E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F0C0A58-82A6-4810-8AFF-BFB1A512B208}" type="parTrans" cxnId="{C6CDBDE4-458D-4AB5-9172-B5A51D3581A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4379C59-A22C-4ECE-A298-E6BBAB07F72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noProof="0"/>
            <a:t>Hodnocení a výběr proj.</a:t>
          </a:r>
          <a:endParaRPr lang="en-US" noProof="0"/>
        </a:p>
      </dgm:t>
    </dgm:pt>
    <dgm:pt modelId="{49FC1DE6-A1D2-4AC8-A880-09EB26AB0E29}" type="sibTrans" cxnId="{C6CDBDE4-458D-4AB5-9172-B5A51D3581A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DC6A21DF-7493-4C33-A424-79B98FB31671}" type="parTrans" cxnId="{2DC57500-A6C7-4045-B127-C1C6418CE99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2FDB78C5-C45B-4F95-998C-5F3801751FFE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cs-CZ" b="1" noProof="0"/>
            <a:t>Realizace projektů</a:t>
          </a:r>
        </a:p>
        <a:p>
          <a:r>
            <a:rPr lang="cs-CZ" noProof="0"/>
            <a:t>Říjen 2020</a:t>
          </a:r>
          <a:endParaRPr lang="en-US" noProof="0"/>
        </a:p>
      </dgm:t>
    </dgm:pt>
    <dgm:pt modelId="{81BC5FFB-C1F9-4ACB-8A02-CE0273A42883}" type="sibTrans" cxnId="{2DC57500-A6C7-4045-B127-C1C6418CE99A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D356A97-CB50-4F35-A097-C78A84DBEF5C}" type="pres">
      <dgm:prSet presAssocID="{70D724D1-1215-441F-9C21-0A31BD95A51B}" presName="Name0">
        <dgm:presLayoutVars>
          <dgm:dir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4626B0F9-B37C-491B-8B82-1D2FBA5EEBB0}" type="pres">
      <dgm:prSet presAssocID="{70D724D1-1215-441F-9C21-0A31BD95A51B}" presName="arrow" presStyleLbl="bgShp" presStyleCnt="1"/>
      <dgm:spPr/>
      <dgm:t>
        <a:bodyPr/>
        <a:lstStyle>
          <a:defPPr>
            <a:defRPr kern="1200" smtId="4294967295"/>
          </a:defPPr>
        </a:lstStyle>
        <a:p/>
      </dgm:t>
    </dgm:pt>
    <dgm:pt modelId="{CE6EBFEC-FE1C-4A6E-9853-272336AFDF43}" type="pres">
      <dgm:prSet presAssocID="{70D724D1-1215-441F-9C21-0A31BD95A51B}" presName="points"/>
      <dgm:spPr/>
      <dgm:t>
        <a:bodyPr/>
        <a:lstStyle>
          <a:defPPr>
            <a:defRPr kern="1200" smtId="4294967295"/>
          </a:defPPr>
        </a:lstStyle>
        <a:p/>
      </dgm:t>
    </dgm:pt>
    <dgm:pt modelId="{13F2BB8D-CE95-4A70-A4ED-1B38F51972DA}" type="pres">
      <dgm:prSet presAssocID="{CEDED858-57CB-4388-844D-E1D04A33BCF6}" presName="compositeA"/>
      <dgm:spPr/>
      <dgm:t>
        <a:bodyPr/>
        <a:lstStyle>
          <a:defPPr>
            <a:defRPr kern="1200" smtId="4294967295"/>
          </a:defPPr>
        </a:lstStyle>
        <a:p/>
      </dgm:t>
    </dgm:pt>
    <dgm:pt modelId="{70E20107-9408-46CA-A153-EE1F28DD04B3}" type="pres">
      <dgm:prSet presAssocID="{CEDED858-57CB-4388-844D-E1D04A33BCF6}" presName="textA" presStyleLbl="revTx" presStyleCnt="5" custScaleX="14616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936FDE1D-F9F7-4CB6-8306-46AC994AC9E9}" type="pres">
      <dgm:prSet presAssocID="{CEDED858-57CB-4388-844D-E1D04A33BCF6}" presName="circleA" presStyleLbl="node1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4571A3FB-5526-4CEA-BAAB-6DB7F103100C}" type="pres">
      <dgm:prSet presAssocID="{CEDED858-57CB-4388-844D-E1D04A33BCF6}" presName="spaceA"/>
      <dgm:spPr/>
      <dgm:t>
        <a:bodyPr/>
        <a:lstStyle>
          <a:defPPr>
            <a:defRPr kern="1200" smtId="4294967295"/>
          </a:defPPr>
        </a:lstStyle>
        <a:p/>
      </dgm:t>
    </dgm:pt>
    <dgm:pt modelId="{E5C2DAD9-ECC8-42E6-97E5-F55791026A3B}" type="pres">
      <dgm:prSet presAssocID="{E69916AA-0480-49A9-B8AA-B6A0322DAC26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B85A2931-9DB0-4786-BA16-D4BFBFCD449A}" type="pres">
      <dgm:prSet presAssocID="{FA638E58-EDAB-4089-B68E-B319256077D7}" presName="compositeB"/>
      <dgm:spPr/>
      <dgm:t>
        <a:bodyPr/>
        <a:lstStyle>
          <a:defPPr>
            <a:defRPr kern="1200" smtId="4294967295"/>
          </a:defPPr>
        </a:lstStyle>
        <a:p/>
      </dgm:t>
    </dgm:pt>
    <dgm:pt modelId="{1399D1C6-A9A9-48E6-91A2-B0C9175CFC5C}" type="pres">
      <dgm:prSet presAssocID="{FA638E58-EDAB-4089-B68E-B319256077D7}" presName="textB" presStyleLbl="revTx" presStyleIdx="1" presStyleCnt="5" custScaleX="18465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98F964B-5532-42C9-99DE-5B1683F4933D}" type="pres">
      <dgm:prSet presAssocID="{FA638E58-EDAB-4089-B68E-B319256077D7}" presName="circleB" presStyleLbl="node1" presStyleIdx="1" presStyleCnt="5" custLinFactNeighborY="5563"/>
      <dgm:spPr/>
      <dgm:t>
        <a:bodyPr/>
        <a:lstStyle>
          <a:defPPr>
            <a:defRPr kern="1200" smtId="4294967295"/>
          </a:defPPr>
        </a:lstStyle>
        <a:p/>
      </dgm:t>
    </dgm:pt>
    <dgm:pt modelId="{7A69296A-683E-4662-A668-B8563DE567D8}" type="pres">
      <dgm:prSet presAssocID="{FA638E58-EDAB-4089-B68E-B319256077D7}" presName="spaceB"/>
      <dgm:spPr/>
      <dgm:t>
        <a:bodyPr/>
        <a:lstStyle>
          <a:defPPr>
            <a:defRPr kern="1200" smtId="4294967295"/>
          </a:defPPr>
        </a:lstStyle>
        <a:p/>
      </dgm:t>
    </dgm:pt>
    <dgm:pt modelId="{621EF3E4-44B6-4607-A4AD-87E39A39C777}" type="pres">
      <dgm:prSet presAssocID="{ECB0DC6D-5638-43C2-8299-5BBB5D7EDA30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4B7D7AB3-E180-40F2-BA10-BB9E80D9349F}" type="pres">
      <dgm:prSet presAssocID="{9524559E-2A42-40C2-83EB-B034D8E4EE23}" presName="compositeA"/>
      <dgm:spPr/>
      <dgm:t>
        <a:bodyPr/>
        <a:lstStyle>
          <a:defPPr>
            <a:defRPr kern="1200" smtId="4294967295"/>
          </a:defPPr>
        </a:lstStyle>
        <a:p/>
      </dgm:t>
    </dgm:pt>
    <dgm:pt modelId="{692D9FD2-3C69-4E15-A933-BC69A22CCA40}" type="pres">
      <dgm:prSet presAssocID="{9524559E-2A42-40C2-83EB-B034D8E4EE23}" presName="textA" presStyleLbl="revTx" presStyleIdx="2" presStyleCnt="5" custScaleX="188732" custLinFactNeighborX="-13853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3A65B7B0-DEFD-4261-A725-1EFCB27C1FB9}" type="pres">
      <dgm:prSet presAssocID="{9524559E-2A42-40C2-83EB-B034D8E4EE23}" presName="circleA" presStyleLbl="node1" presStyleIdx="2" presStyleCnt="5" custLinFactX="-1228" custLinFactNeighborX="-100000" custLinFactNeighborY="10154"/>
      <dgm:spPr/>
      <dgm:t>
        <a:bodyPr/>
        <a:lstStyle>
          <a:defPPr>
            <a:defRPr kern="1200" smtId="4294967295"/>
          </a:defPPr>
        </a:lstStyle>
        <a:p/>
      </dgm:t>
    </dgm:pt>
    <dgm:pt modelId="{93A354E4-7586-4982-BD28-A19E8562BDB2}" type="pres">
      <dgm:prSet presAssocID="{9524559E-2A42-40C2-83EB-B034D8E4EE23}" presName="spaceA"/>
      <dgm:spPr/>
      <dgm:t>
        <a:bodyPr/>
        <a:lstStyle>
          <a:defPPr>
            <a:defRPr kern="1200" smtId="4294967295"/>
          </a:defPPr>
        </a:lstStyle>
        <a:p/>
      </dgm:t>
    </dgm:pt>
    <dgm:pt modelId="{19FD33EC-6751-4389-91B2-0AA267E1FE1E}" type="pres">
      <dgm:prSet presAssocID="{B3202553-4F9D-4BCB-9EB3-660B8CF05FDF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0C6E4F1A-B371-4EBA-8983-38760F0773D4}" type="pres">
      <dgm:prSet presAssocID="{F4379C59-A22C-4ECE-A298-E6BBAB07F725}" presName="compositeB"/>
      <dgm:spPr/>
      <dgm:t>
        <a:bodyPr/>
        <a:lstStyle>
          <a:defPPr>
            <a:defRPr kern="1200" smtId="4294967295"/>
          </a:defPPr>
        </a:lstStyle>
        <a:p/>
      </dgm:t>
    </dgm:pt>
    <dgm:pt modelId="{1EA27F95-3447-481D-A0A8-FED307668D0E}" type="pres">
      <dgm:prSet presAssocID="{F4379C59-A22C-4ECE-A298-E6BBAB07F725}" presName="textB" presStyleLbl="revTx" presStyleIdx="3" presStyleCnt="5" custLinFactNeighborX="-54011" custLinFactNeighborY="1391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76B3D55-598F-4FD1-B7BB-8915C049961A}" type="pres">
      <dgm:prSet presAssocID="{F4379C59-A22C-4ECE-A298-E6BBAB07F725}" presName="circleB" presStyleLbl="node1" presStyleIdx="3" presStyleCnt="5" custLinFactX="-149323" custLinFactNeighborX="-200000" custLinFactNeighborY="8211"/>
      <dgm:spPr/>
      <dgm:t>
        <a:bodyPr/>
        <a:lstStyle>
          <a:defPPr>
            <a:defRPr kern="1200" smtId="4294967295"/>
          </a:defPPr>
        </a:lstStyle>
        <a:p/>
      </dgm:t>
    </dgm:pt>
    <dgm:pt modelId="{C864E62E-C24E-4418-B90E-7B101F26C9D5}" type="pres">
      <dgm:prSet presAssocID="{F4379C59-A22C-4ECE-A298-E6BBAB07F725}" presName="spaceB"/>
      <dgm:spPr/>
      <dgm:t>
        <a:bodyPr/>
        <a:lstStyle>
          <a:defPPr>
            <a:defRPr kern="1200" smtId="4294967295"/>
          </a:defPPr>
        </a:lstStyle>
        <a:p/>
      </dgm:t>
    </dgm:pt>
    <dgm:pt modelId="{8A20F313-7A1D-4569-B49F-D94578E9BB68}" type="pres">
      <dgm:prSet presAssocID="{49FC1DE6-A1D2-4AC8-A880-09EB26AB0E29}" presName="space"/>
      <dgm:spPr/>
      <dgm:t>
        <a:bodyPr/>
        <a:lstStyle>
          <a:defPPr>
            <a:defRPr kern="1200" smtId="4294967295"/>
          </a:defPPr>
        </a:lstStyle>
        <a:p/>
      </dgm:t>
    </dgm:pt>
    <dgm:pt modelId="{C8736199-32AD-4A59-A673-BC2D869D5DBC}" type="pres">
      <dgm:prSet presAssocID="{2FDB78C5-C45B-4F95-998C-5F3801751FFE}" presName="compositeA"/>
      <dgm:spPr/>
      <dgm:t>
        <a:bodyPr/>
        <a:lstStyle>
          <a:defPPr>
            <a:defRPr kern="1200" smtId="4294967295"/>
          </a:defPPr>
        </a:lstStyle>
        <a:p/>
      </dgm:t>
    </dgm:pt>
    <dgm:pt modelId="{01E6846A-C9C6-4510-A0BC-AD0D06C2F367}" type="pres">
      <dgm:prSet presAssocID="{2FDB78C5-C45B-4F95-998C-5F3801751FFE}" presName="textA" presStyleLbl="revTx" presStyleIdx="4" presStyleCnt="5" custScaleX="164149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E74F33F3-0F7F-4283-9323-5266B913EC95}" type="pres">
      <dgm:prSet presAssocID="{2FDB78C5-C45B-4F95-998C-5F3801751FFE}" presName="circleA" presStyleLbl="node1" presStyleIdx="4" presStyleCnt="5"/>
      <dgm:spPr/>
      <dgm:t>
        <a:bodyPr/>
        <a:lstStyle>
          <a:defPPr>
            <a:defRPr kern="1200" smtId="4294967295"/>
          </a:defPPr>
        </a:lstStyle>
        <a:p/>
      </dgm:t>
    </dgm:pt>
    <dgm:pt modelId="{C2736E3A-93CA-4C27-9194-D583035CB1B5}" type="pres">
      <dgm:prSet presAssocID="{2FDB78C5-C45B-4F95-998C-5F3801751FFE}" presName="spaceA"/>
      <dgm:spPr/>
      <dgm:t>
        <a:bodyPr/>
        <a:lstStyle>
          <a:defPPr>
            <a:defRPr kern="1200" smtId="4294967295"/>
          </a:defPPr>
        </a:lstStyle>
        <a:p/>
      </dgm:t>
    </dgm:pt>
  </dgm:ptLst>
  <dgm:cxnLst>
    <dgm:cxn modelId="{95AC265C-684C-4138-8618-B80987F9AB95}" srcId="{70D724D1-1215-441F-9C21-0A31BD95A51B}" destId="{CEDED858-57CB-4388-844D-E1D04A33BCF6}" srcOrd="0" destOrd="0" parTransId="{12F856AB-812A-4A8D-B0B2-FA7D2EEC3042}" sibTransId="{E69916AA-0480-49A9-B8AA-B6A0322DAC26}"/>
    <dgm:cxn modelId="{5C174477-0CB1-4B87-B50D-1697DDDF6A36}" srcId="{70D724D1-1215-441F-9C21-0A31BD95A51B}" destId="{FA638E58-EDAB-4089-B68E-B319256077D7}" srcOrd="1" destOrd="0" parTransId="{4471F6ED-2BC8-4F14-B986-1481AFB9012D}" sibTransId="{ECB0DC6D-5638-43C2-8299-5BBB5D7EDA30}"/>
    <dgm:cxn modelId="{72858FB1-8B76-47F5-9425-5AF6733ABF2E}" srcId="{70D724D1-1215-441F-9C21-0A31BD95A51B}" destId="{9524559E-2A42-40C2-83EB-B034D8E4EE23}" srcOrd="2" destOrd="0" parTransId="{B96C55F0-1ABF-4CD5-9200-9F4A307F7638}" sibTransId="{B3202553-4F9D-4BCB-9EB3-660B8CF05FDF}"/>
    <dgm:cxn modelId="{C6CDBDE4-458D-4AB5-9172-B5A51D3581AA}" srcId="{70D724D1-1215-441F-9C21-0A31BD95A51B}" destId="{F4379C59-A22C-4ECE-A298-E6BBAB07F725}" srcOrd="3" destOrd="0" parTransId="{4F0C0A58-82A6-4810-8AFF-BFB1A512B208}" sibTransId="{49FC1DE6-A1D2-4AC8-A880-09EB26AB0E29}"/>
    <dgm:cxn modelId="{2DC57500-A6C7-4045-B127-C1C6418CE99A}" srcId="{70D724D1-1215-441F-9C21-0A31BD95A51B}" destId="{2FDB78C5-C45B-4F95-998C-5F3801751FFE}" srcOrd="4" destOrd="0" parTransId="{DC6A21DF-7493-4C33-A424-79B98FB31671}" sibTransId="{81BC5FFB-C1F9-4ACB-8A02-CE0273A42883}"/>
    <dgm:cxn modelId="{003B8D9A-3F06-4389-B1E9-5853A6019CB4}" type="presOf" srcId="{70D724D1-1215-441F-9C21-0A31BD95A51B}" destId="{6D356A97-CB50-4F35-A097-C78A84DBEF5C}" srcOrd="0" destOrd="0" presId="urn:microsoft.com/office/officeart/2005/8/layout/hProcess11"/>
    <dgm:cxn modelId="{1404AD0F-52AA-4C96-AF07-D46D0F5C7D0D}" type="presParOf" srcId="{6D356A97-CB50-4F35-A097-C78A84DBEF5C}" destId="{4626B0F9-B37C-491B-8B82-1D2FBA5EEBB0}" srcOrd="0" destOrd="0" presId="urn:microsoft.com/office/officeart/2005/8/layout/hProcess11"/>
    <dgm:cxn modelId="{9B7A4DA5-6550-46F3-829E-2D94C1F31280}" type="presParOf" srcId="{6D356A97-CB50-4F35-A097-C78A84DBEF5C}" destId="{CE6EBFEC-FE1C-4A6E-9853-272336AFDF43}" srcOrd="1" destOrd="0" presId="urn:microsoft.com/office/officeart/2005/8/layout/hProcess11"/>
    <dgm:cxn modelId="{B8C49CE0-06DB-408A-8938-F679C5DF7B31}" type="presParOf" srcId="{CE6EBFEC-FE1C-4A6E-9853-272336AFDF43}" destId="{13F2BB8D-CE95-4A70-A4ED-1B38F51972DA}" srcOrd="0" destOrd="0" presId="urn:microsoft.com/office/officeart/2005/8/layout/hProcess11"/>
    <dgm:cxn modelId="{37A9F76E-E746-4A43-B71E-FCACBA125E4E}" type="presParOf" srcId="{13F2BB8D-CE95-4A70-A4ED-1B38F51972DA}" destId="{70E20107-9408-46CA-A153-EE1F28DD04B3}" srcOrd="0" destOrd="0" presId="urn:microsoft.com/office/officeart/2005/8/layout/hProcess11"/>
    <dgm:cxn modelId="{A815BFEA-D7C2-4B81-A94A-11D65668D3D6}" type="presOf" srcId="{CEDED858-57CB-4388-844D-E1D04A33BCF6}" destId="{70E20107-9408-46CA-A153-EE1F28DD04B3}" srcOrd="0" destOrd="0" presId="urn:microsoft.com/office/officeart/2005/8/layout/hProcess11"/>
    <dgm:cxn modelId="{0F12DA83-C360-45C5-8F34-216FE0A659DB}" type="presParOf" srcId="{13F2BB8D-CE95-4A70-A4ED-1B38F51972DA}" destId="{936FDE1D-F9F7-4CB6-8306-46AC994AC9E9}" srcOrd="1" destOrd="0" presId="urn:microsoft.com/office/officeart/2005/8/layout/hProcess11"/>
    <dgm:cxn modelId="{DCE241AA-4455-419E-9946-1CDEBCC98D2D}" type="presParOf" srcId="{13F2BB8D-CE95-4A70-A4ED-1B38F51972DA}" destId="{4571A3FB-5526-4CEA-BAAB-6DB7F103100C}" srcOrd="2" destOrd="0" presId="urn:microsoft.com/office/officeart/2005/8/layout/hProcess11"/>
    <dgm:cxn modelId="{931B90C0-2986-4BE1-898A-C1ED35DDBB71}" type="presParOf" srcId="{CE6EBFEC-FE1C-4A6E-9853-272336AFDF43}" destId="{E5C2DAD9-ECC8-42E6-97E5-F55791026A3B}" srcOrd="1" destOrd="0" presId="urn:microsoft.com/office/officeart/2005/8/layout/hProcess11"/>
    <dgm:cxn modelId="{99C98990-4D85-459D-BC06-B4AAE62A44D0}" type="presParOf" srcId="{CE6EBFEC-FE1C-4A6E-9853-272336AFDF43}" destId="{B85A2931-9DB0-4786-BA16-D4BFBFCD449A}" srcOrd="2" destOrd="0" presId="urn:microsoft.com/office/officeart/2005/8/layout/hProcess11"/>
    <dgm:cxn modelId="{A40AED62-8813-433D-9C83-5EB417198FED}" type="presParOf" srcId="{B85A2931-9DB0-4786-BA16-D4BFBFCD449A}" destId="{1399D1C6-A9A9-48E6-91A2-B0C9175CFC5C}" srcOrd="0" destOrd="0" presId="urn:microsoft.com/office/officeart/2005/8/layout/hProcess11"/>
    <dgm:cxn modelId="{643EC06B-208B-4F65-A364-A41290FF390D}" type="presOf" srcId="{FA638E58-EDAB-4089-B68E-B319256077D7}" destId="{1399D1C6-A9A9-48E6-91A2-B0C9175CFC5C}" srcOrd="0" destOrd="0" presId="urn:microsoft.com/office/officeart/2005/8/layout/hProcess11"/>
    <dgm:cxn modelId="{F41397AA-1BDA-4923-AF0E-564C50610CB7}" type="presParOf" srcId="{B85A2931-9DB0-4786-BA16-D4BFBFCD449A}" destId="{C98F964B-5532-42C9-99DE-5B1683F4933D}" srcOrd="1" destOrd="0" presId="urn:microsoft.com/office/officeart/2005/8/layout/hProcess11"/>
    <dgm:cxn modelId="{D001C9C1-D8C5-475E-A195-A1BC53606569}" type="presParOf" srcId="{B85A2931-9DB0-4786-BA16-D4BFBFCD449A}" destId="{7A69296A-683E-4662-A668-B8563DE567D8}" srcOrd="2" destOrd="0" presId="urn:microsoft.com/office/officeart/2005/8/layout/hProcess11"/>
    <dgm:cxn modelId="{CE5C862E-8781-4D93-AE81-CA6773738343}" type="presParOf" srcId="{CE6EBFEC-FE1C-4A6E-9853-272336AFDF43}" destId="{621EF3E4-44B6-4607-A4AD-87E39A39C777}" srcOrd="3" destOrd="0" presId="urn:microsoft.com/office/officeart/2005/8/layout/hProcess11"/>
    <dgm:cxn modelId="{450E3A59-D466-42F2-8C17-A9CFF2450D0D}" type="presParOf" srcId="{CE6EBFEC-FE1C-4A6E-9853-272336AFDF43}" destId="{4B7D7AB3-E180-40F2-BA10-BB9E80D9349F}" srcOrd="4" destOrd="0" presId="urn:microsoft.com/office/officeart/2005/8/layout/hProcess11"/>
    <dgm:cxn modelId="{85D5856E-C399-48A2-9A8E-48372698073B}" type="presParOf" srcId="{4B7D7AB3-E180-40F2-BA10-BB9E80D9349F}" destId="{692D9FD2-3C69-4E15-A933-BC69A22CCA40}" srcOrd="0" destOrd="0" presId="urn:microsoft.com/office/officeart/2005/8/layout/hProcess11"/>
    <dgm:cxn modelId="{ABD5AA26-EA11-4273-95E8-D8EDBDF61253}" type="presOf" srcId="{9524559E-2A42-40C2-83EB-B034D8E4EE23}" destId="{692D9FD2-3C69-4E15-A933-BC69A22CCA40}" srcOrd="0" destOrd="0" presId="urn:microsoft.com/office/officeart/2005/8/layout/hProcess11"/>
    <dgm:cxn modelId="{F8EBF878-DE7A-4060-A49C-D8FF492C82AE}" type="presParOf" srcId="{4B7D7AB3-E180-40F2-BA10-BB9E80D9349F}" destId="{3A65B7B0-DEFD-4261-A725-1EFCB27C1FB9}" srcOrd="1" destOrd="0" presId="urn:microsoft.com/office/officeart/2005/8/layout/hProcess11"/>
    <dgm:cxn modelId="{81084937-57C8-483B-A01D-8DABD19851B2}" type="presParOf" srcId="{4B7D7AB3-E180-40F2-BA10-BB9E80D9349F}" destId="{93A354E4-7586-4982-BD28-A19E8562BDB2}" srcOrd="2" destOrd="0" presId="urn:microsoft.com/office/officeart/2005/8/layout/hProcess11"/>
    <dgm:cxn modelId="{00DFF9D3-DEF0-4A1E-9797-7B2219230FBD}" type="presParOf" srcId="{CE6EBFEC-FE1C-4A6E-9853-272336AFDF43}" destId="{19FD33EC-6751-4389-91B2-0AA267E1FE1E}" srcOrd="5" destOrd="0" presId="urn:microsoft.com/office/officeart/2005/8/layout/hProcess11"/>
    <dgm:cxn modelId="{19217E65-5BD2-4FD2-8CB9-7C7148D73FEE}" type="presParOf" srcId="{CE6EBFEC-FE1C-4A6E-9853-272336AFDF43}" destId="{0C6E4F1A-B371-4EBA-8983-38760F0773D4}" srcOrd="6" destOrd="0" presId="urn:microsoft.com/office/officeart/2005/8/layout/hProcess11"/>
    <dgm:cxn modelId="{714188D5-10B7-41E1-985F-B15FCFE0BB33}" type="presParOf" srcId="{0C6E4F1A-B371-4EBA-8983-38760F0773D4}" destId="{1EA27F95-3447-481D-A0A8-FED307668D0E}" srcOrd="0" destOrd="0" presId="urn:microsoft.com/office/officeart/2005/8/layout/hProcess11"/>
    <dgm:cxn modelId="{5E2FC3A9-D6D4-4A25-8416-CF72D60F83F4}" type="presOf" srcId="{F4379C59-A22C-4ECE-A298-E6BBAB07F725}" destId="{1EA27F95-3447-481D-A0A8-FED307668D0E}" srcOrd="0" destOrd="0" presId="urn:microsoft.com/office/officeart/2005/8/layout/hProcess11"/>
    <dgm:cxn modelId="{51643AB2-A7EB-405E-A318-8BED2FED14F3}" type="presParOf" srcId="{0C6E4F1A-B371-4EBA-8983-38760F0773D4}" destId="{C76B3D55-598F-4FD1-B7BB-8915C049961A}" srcOrd="1" destOrd="0" presId="urn:microsoft.com/office/officeart/2005/8/layout/hProcess11"/>
    <dgm:cxn modelId="{1299CB07-93A8-463B-8560-382B90A9936D}" type="presParOf" srcId="{0C6E4F1A-B371-4EBA-8983-38760F0773D4}" destId="{C864E62E-C24E-4418-B90E-7B101F26C9D5}" srcOrd="2" destOrd="0" presId="urn:microsoft.com/office/officeart/2005/8/layout/hProcess11"/>
    <dgm:cxn modelId="{7D0943AA-43AE-409E-960B-CED8C5272877}" type="presParOf" srcId="{CE6EBFEC-FE1C-4A6E-9853-272336AFDF43}" destId="{8A20F313-7A1D-4569-B49F-D94578E9BB68}" srcOrd="7" destOrd="0" presId="urn:microsoft.com/office/officeart/2005/8/layout/hProcess11"/>
    <dgm:cxn modelId="{972C0D8B-DA8B-446B-AED0-9C8728B9EFC0}" type="presParOf" srcId="{CE6EBFEC-FE1C-4A6E-9853-272336AFDF43}" destId="{C8736199-32AD-4A59-A673-BC2D869D5DBC}" srcOrd="8" destOrd="0" presId="urn:microsoft.com/office/officeart/2005/8/layout/hProcess11"/>
    <dgm:cxn modelId="{752B6C6D-D7FB-4CDC-A4A1-8B37C168DE2D}" type="presParOf" srcId="{C8736199-32AD-4A59-A673-BC2D869D5DBC}" destId="{01E6846A-C9C6-4510-A0BC-AD0D06C2F367}" srcOrd="0" destOrd="0" presId="urn:microsoft.com/office/officeart/2005/8/layout/hProcess11"/>
    <dgm:cxn modelId="{D7AF26DC-AFA1-4E96-87CE-6375AD0E20B8}" type="presOf" srcId="{2FDB78C5-C45B-4F95-998C-5F3801751FFE}" destId="{01E6846A-C9C6-4510-A0BC-AD0D06C2F367}" srcOrd="0" destOrd="0" presId="urn:microsoft.com/office/officeart/2005/8/layout/hProcess11"/>
    <dgm:cxn modelId="{6E91B485-EF0B-4F13-B568-8948FC830764}" type="presParOf" srcId="{C8736199-32AD-4A59-A673-BC2D869D5DBC}" destId="{E74F33F3-0F7F-4283-9323-5266B913EC95}" srcOrd="1" destOrd="0" presId="urn:microsoft.com/office/officeart/2005/8/layout/hProcess11"/>
    <dgm:cxn modelId="{CF0C2044-890B-4472-A86F-BD5BADBA61A1}" type="presParOf" srcId="{C8736199-32AD-4A59-A673-BC2D869D5DBC}" destId="{C2736E3A-93CA-4C27-9194-D583035CB1B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0" name=""/>
      <dsp:cNvGrpSpPr/>
    </dsp:nvGrpSpPr>
    <dsp:grpSpPr/>
    <dsp:sp modelId="{4626B0F9-B37C-491B-8B82-1D2FBA5EEBB0}">
      <dsp:nvSpPr>
        <dsp:cNvPr id="11" name=""/>
        <dsp:cNvSpPr/>
      </dsp:nvSpPr>
      <dsp:spPr>
        <a:xfrm>
          <a:off x="0" y="1264284"/>
          <a:ext cx="21861462" cy="168571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70E20107-9408-46CA-A153-EE1F28DD04B3}">
      <dsp:nvSpPr>
        <dsp:cNvPr id="12" name=""/>
        <dsp:cNvSpPr/>
      </dsp:nvSpPr>
      <dsp:spPr>
        <a:xfrm>
          <a:off x="2770" y="0"/>
          <a:ext cx="3577152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anchor="b" anchorCtr="0">
          <a:noAutofit/>
        </a:bodyPr>
        <a:lstStyle>
          <a:defPPr>
            <a:defRPr kern="1200" smtId="4294967295"/>
          </a:defPPr>
        </a:lstStyle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noProof="0"/>
            <a:t>Bilater</a:t>
          </a:r>
          <a:r>
            <a:rPr lang="cs-CZ" sz="2600" b="1" kern="1200" noProof="0"/>
            <a:t>ální setkání</a:t>
          </a:r>
          <a:r>
            <a:rPr lang="en-US" sz="2600" b="1" kern="1200" noProof="0"/>
            <a:t> </a:t>
          </a:r>
          <a:endParaRPr lang="cs-CZ" sz="2600" b="1" kern="1200" noProof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b="0" kern="1200" noProof="0"/>
            <a:t>Červenec – Září 2019</a:t>
          </a:r>
          <a:endParaRPr lang="en-US" sz="2600" b="0" kern="1200" noProof="0"/>
        </a:p>
      </dsp:txBody>
      <dsp:txXfrm>
        <a:off x="2770" y="0"/>
        <a:ext cx="3577152" cy="1685712"/>
      </dsp:txXfrm>
    </dsp:sp>
    <dsp:sp modelId="{936FDE1D-F9F7-4CB6-8306-46AC994AC9E9}">
      <dsp:nvSpPr>
        <dsp:cNvPr id="13" name=""/>
        <dsp:cNvSpPr/>
      </dsp:nvSpPr>
      <dsp:spPr>
        <a:xfrm>
          <a:off x="1580632" y="1896426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1399D1C6-A9A9-48E6-91A2-B0C9175CFC5C}">
      <dsp:nvSpPr>
        <dsp:cNvPr id="14" name=""/>
        <dsp:cNvSpPr/>
      </dsp:nvSpPr>
      <dsp:spPr>
        <a:xfrm>
          <a:off x="3702293" y="2528568"/>
          <a:ext cx="4519305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anchor="t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1" kern="1200" noProof="0"/>
            <a:t>Otevřená výzva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0" kern="1200" noProof="0"/>
            <a:t>11. prosinec 2019</a:t>
          </a:r>
          <a:endParaRPr lang="en-US" sz="2500" b="0" kern="1200" noProof="0"/>
        </a:p>
      </dsp:txBody>
      <dsp:txXfrm>
        <a:off x="3702293" y="2528568"/>
        <a:ext cx="4519305" cy="1685712"/>
      </dsp:txXfrm>
    </dsp:sp>
    <dsp:sp modelId="{C98F964B-5532-42C9-99DE-5B1683F4933D}">
      <dsp:nvSpPr>
        <dsp:cNvPr id="15" name=""/>
        <dsp:cNvSpPr/>
      </dsp:nvSpPr>
      <dsp:spPr>
        <a:xfrm>
          <a:off x="5751232" y="1919870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692D9FD2-3C69-4E15-A933-BC69A22CCA40}">
      <dsp:nvSpPr>
        <dsp:cNvPr id="16" name=""/>
        <dsp:cNvSpPr/>
      </dsp:nvSpPr>
      <dsp:spPr>
        <a:xfrm>
          <a:off x="8004930" y="0"/>
          <a:ext cx="4619037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anchor="b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1" kern="1200" noProof="0"/>
            <a:t>Podávání žádostí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0" kern="1200" noProof="0"/>
            <a:t>15. leden</a:t>
          </a:r>
          <a:r>
            <a:rPr lang="en-US" sz="2500" b="0" kern="1200" noProof="0"/>
            <a:t> – </a:t>
          </a:r>
          <a:r>
            <a:rPr lang="cs-CZ" sz="2500" b="0" kern="1200" noProof="0"/>
            <a:t>31. březen</a:t>
          </a:r>
          <a:r>
            <a:rPr lang="en-US" sz="2500" b="0" kern="1200" noProof="0"/>
            <a:t> </a:t>
          </a:r>
          <a:r>
            <a:rPr lang="cs-CZ" sz="2500" b="0" kern="1200" noProof="0"/>
            <a:t>2020</a:t>
          </a:r>
          <a:endParaRPr lang="en-US" sz="2500" b="0" kern="1200" noProof="0"/>
        </a:p>
      </dsp:txBody>
      <dsp:txXfrm>
        <a:off x="8004930" y="0"/>
        <a:ext cx="4619037" cy="1685712"/>
      </dsp:txXfrm>
    </dsp:sp>
    <dsp:sp modelId="{3A65B7B0-DEFD-4261-A725-1EFCB27C1FB9}">
      <dsp:nvSpPr>
        <dsp:cNvPr id="17" name=""/>
        <dsp:cNvSpPr/>
      </dsp:nvSpPr>
      <dsp:spPr>
        <a:xfrm>
          <a:off x="10016171" y="1939218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1EA27F95-3447-481D-A0A8-FED307668D0E}">
      <dsp:nvSpPr>
        <dsp:cNvPr id="18" name=""/>
        <dsp:cNvSpPr/>
      </dsp:nvSpPr>
      <dsp:spPr>
        <a:xfrm>
          <a:off x="11763509" y="2528568"/>
          <a:ext cx="2447405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anchor="t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kern="1200" noProof="0"/>
            <a:t>Hodnocení a výběr proj.</a:t>
          </a:r>
          <a:endParaRPr lang="en-US" sz="2500" kern="1200" noProof="0"/>
        </a:p>
      </dsp:txBody>
      <dsp:txXfrm>
        <a:off x="11763509" y="2528568"/>
        <a:ext cx="2447405" cy="1685712"/>
      </dsp:txXfrm>
    </dsp:sp>
    <dsp:sp modelId="{C76B3D55-598F-4FD1-B7BB-8915C049961A}">
      <dsp:nvSpPr>
        <dsp:cNvPr id="19" name=""/>
        <dsp:cNvSpPr/>
      </dsp:nvSpPr>
      <dsp:spPr>
        <a:xfrm>
          <a:off x="12626221" y="1931029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  <dsp:sp modelId="{01E6846A-C9C6-4510-A0BC-AD0D06C2F367}">
      <dsp:nvSpPr>
        <dsp:cNvPr id="20" name=""/>
        <dsp:cNvSpPr/>
      </dsp:nvSpPr>
      <dsp:spPr>
        <a:xfrm>
          <a:off x="15655155" y="0"/>
          <a:ext cx="4017392" cy="168571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anchor="b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b="1" kern="1200" noProof="0"/>
            <a:t>Realizace projektů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kern="1200" noProof="0"/>
            <a:t>Říjen 2020</a:t>
          </a:r>
          <a:endParaRPr lang="en-US" sz="2500" kern="1200" noProof="0"/>
        </a:p>
      </dsp:txBody>
      <dsp:txXfrm>
        <a:off x="15655155" y="0"/>
        <a:ext cx="4017392" cy="1685712"/>
      </dsp:txXfrm>
    </dsp:sp>
    <dsp:sp modelId="{E74F33F3-0F7F-4283-9323-5266B913EC95}">
      <dsp:nvSpPr>
        <dsp:cNvPr id="21" name=""/>
        <dsp:cNvSpPr/>
      </dsp:nvSpPr>
      <dsp:spPr>
        <a:xfrm>
          <a:off x="17453135" y="1896426"/>
          <a:ext cx="421428" cy="421428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/>
        <a:lstStyle>
          <a:defPPr>
            <a:defRPr kern="1200" smtId="4294967295"/>
          </a:defPPr>
        </a:lstStyle>
        <a:p/>
      </dsp:txBody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type="notchedRightArrow" r:blip="">
            <dgm:adjLst/>
          </dgm:shape>
        </dgm:if>
        <dgm:else name="Name6">
          <dgm:shape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type="rect" r:blip="">
                  <dgm:adjLst/>
                </dgm:shape>
                <dgm:presOf axis="desOrSelf" ptType="node"/>
                <dgm:constrLst/>
                <dgm:ruleLst>
                  <dgm:rule type="primFontSz" val="5"/>
                </dgm:ruleLst>
              </dgm:layoutNode>
              <dgm:layoutNode name="circleA">
                <dgm:alg type="sp"/>
                <dgm:shape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type="rect" r:blip="">
                  <dgm:adjLst/>
                </dgm:shape>
                <dgm:presOf axis="desOrSelf" ptType="node"/>
                <dgm:constrLst/>
                <dgm:ruleLst>
                  <dgm:rule type="primFontSz" val="5"/>
                </dgm:ruleLst>
              </dgm:layoutNode>
              <dgm:layoutNode name="circleB">
                <dgm:alg type="sp"/>
                <dgm:shape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718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542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585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585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723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FontTx/>
              <a:buNone/>
            </a:pPr>
            <a:endParaRPr lang="cs-CZ" baseline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39435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13.01.2020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13.01.2020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014" y="1120333"/>
            <a:ext cx="23367088" cy="3703839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14400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013" y="5621939"/>
            <a:ext cx="23367092" cy="4947240"/>
          </a:xfrm>
        </p:spPr>
        <p:txBody>
          <a:bodyPr wrap="square" bIns="93586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3800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914263" indent="0" algn="ctr">
              <a:buNone/>
              <a:defRPr sz="4000"/>
            </a:lvl2pPr>
            <a:lvl3pPr marL="1828526" indent="0" algn="ctr">
              <a:buNone/>
              <a:defRPr sz="3600"/>
            </a:lvl3pPr>
            <a:lvl4pPr marL="2742789" indent="0" algn="ctr">
              <a:buNone/>
              <a:defRPr sz="3200"/>
            </a:lvl4pPr>
            <a:lvl5pPr marL="3657051" indent="0" algn="ctr">
              <a:buNone/>
              <a:defRPr sz="3200"/>
            </a:lvl5pPr>
            <a:lvl6pPr marL="4571314" indent="0" algn="ctr">
              <a:buNone/>
              <a:defRPr sz="3200"/>
            </a:lvl6pPr>
            <a:lvl7pPr marL="5485577" indent="0" algn="ctr">
              <a:buNone/>
              <a:defRPr sz="3200"/>
            </a:lvl7pPr>
            <a:lvl8pPr marL="6399840" indent="0" algn="ctr">
              <a:buNone/>
              <a:defRPr sz="3200"/>
            </a:lvl8pPr>
            <a:lvl9pPr marL="7314103" indent="0" algn="ctr">
              <a:buNone/>
              <a:defRPr sz="32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="" xmlns:a16="http://schemas.microsoft.com/office/drawing/2014/main" id="{0B7114CA-E7B1-014E-B9D2-F639869EB289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="" xmlns:a16="http://schemas.microsoft.com/office/drawing/2014/main" id="{6FAC7694-1C38-0D43-9BD7-93F4D1D1E069}"/>
              </a:ext>
            </a:extLst>
          </p:cNvPr>
          <p:cNvCxnSpPr/>
          <p:nvPr userDrawn="1"/>
        </p:nvCxnSpPr>
        <p:spPr>
          <a:xfrm>
            <a:off x="574241" y="5059093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13242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1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image" Target="../media/image10.png" /><Relationship Id="rId11" Type="http://schemas.openxmlformats.org/officeDocument/2006/relationships/image" Target="../media/image11.png" /><Relationship Id="rId12" Type="http://schemas.openxmlformats.org/officeDocument/2006/relationships/image" Target="../media/image12.png" /><Relationship Id="rId13" Type="http://schemas.openxmlformats.org/officeDocument/2006/relationships/image" Target="../media/image13.png" /><Relationship Id="rId2" Type="http://schemas.openxmlformats.org/officeDocument/2006/relationships/notesSlide" Target="../notesSlides/notesSlide1.xml" /><Relationship Id="rId3" Type="http://schemas.openxmlformats.org/officeDocument/2006/relationships/hyperlink" Target="https://www.npu.cz/cs/npu-a-pamatkova-pece/npu-jako-instituce/sluzby/pamatkove-databaze" TargetMode="External" /><Relationship Id="rId4" Type="http://schemas.openxmlformats.org/officeDocument/2006/relationships/hyperlink" Target="http://www.cesonline.cz/arl-ces/cs/index/" TargetMode="External" /><Relationship Id="rId5" Type="http://schemas.openxmlformats.org/officeDocument/2006/relationships/hyperlink" Target="https://www.mkcr.cz/evidence-knihoven-adresar-knihoven-evidovanych-ministerstvem-kultury-a-souvisejici-informace-341.html" TargetMode="External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image" Target="../media/image21.png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16.png" /><Relationship Id="rId6" Type="http://schemas.openxmlformats.org/officeDocument/2006/relationships/image" Target="../media/image17.png" /><Relationship Id="rId7" Type="http://schemas.openxmlformats.org/officeDocument/2006/relationships/image" Target="../media/image18.png" /><Relationship Id="rId8" Type="http://schemas.openxmlformats.org/officeDocument/2006/relationships/image" Target="../media/image19.png" /><Relationship Id="rId9" Type="http://schemas.openxmlformats.org/officeDocument/2006/relationships/image" Target="../media/image2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2.png" /><Relationship Id="rId4" Type="http://schemas.openxmlformats.org/officeDocument/2006/relationships/image" Target="../media/image2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5.xml" 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Relationship Id="rId7" Type="http://schemas.openxmlformats.org/officeDocument/2006/relationships/diagramColors" Target="../diagrams/colors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7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9.png" /><Relationship Id="rId3" Type="http://schemas.openxmlformats.org/officeDocument/2006/relationships/hyperlink" Target="http://www.eeagrants.cz/" TargetMode="External" /><Relationship Id="rId4" Type="http://schemas.openxmlformats.org/officeDocument/2006/relationships/hyperlink" Target="mailto:fondyehp@mkcr.cz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prstClr val="white"/>
                </a:solidFill>
                <a:latin typeface="Founders Grotesk Regular" pitchFamily="34" charset="-18"/>
              </a:rPr>
              <a:t>Oživujeme.</a:t>
            </a:r>
            <a:br>
              <a:rPr lang="cs-CZ"/>
            </a:br>
            <a:r>
              <a:rPr lang="cs-CZ" b="0">
                <a:latin typeface="Founders Grotesk Regular" pitchFamily="34" charset="-18"/>
              </a:rPr>
              <a:t>Kulturní dědictví.</a:t>
            </a:r>
            <a:br>
              <a:rPr lang="cs-CZ">
                <a:latin typeface="Founders Grotesk Regular" pitchFamily="34" charset="-18"/>
              </a:rPr>
            </a:br>
            <a:endParaRPr lang="cs-CZ" b="0">
              <a:latin typeface="Founders Grotesk Regular" pitchFamily="34" charset="-18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053B2405-00D3-094C-AC27-EB6F2427E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Founders Grotesk Regular" pitchFamily="34" charset="-18"/>
              </a:rPr>
              <a:t>Fondy EHP a Norska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Program Kultura</a:t>
            </a:r>
          </a:p>
          <a:p>
            <a:endParaRPr lang="cs-CZ">
              <a:latin typeface="Founders Grotesk Regular" pitchFamily="34" charset="-18"/>
            </a:endParaRPr>
          </a:p>
          <a:p>
            <a:r>
              <a:rPr lang="cs-CZ" sz="6000" b="1">
                <a:latin typeface="Founders Grotesk Regular" pitchFamily="34" charset="-18"/>
              </a:rPr>
              <a:t>Nové příležitosti a výzvy</a:t>
            </a:r>
            <a:br>
              <a:rPr lang="cs-CZ">
                <a:latin typeface="Founders Grotesk Regular" pitchFamily="34" charset="-18"/>
              </a:rPr>
            </a:br>
            <a:r>
              <a:rPr lang="cs-CZ" smtClean="0">
                <a:latin typeface="Founders Grotesk Regular" pitchFamily="34" charset="-18"/>
              </a:rPr>
              <a:t>www.fondyehp.cz</a:t>
            </a:r>
            <a:endParaRPr lang="cs-CZ">
              <a:latin typeface="Founders Grotesk Regular" pitchFamily="34" charset="-18"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656066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E211AAD4-F482-49F7-8829-3B7599D4D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449" y="1638168"/>
            <a:ext cx="6837571" cy="553997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>
                <a:solidFill>
                  <a:schemeClr val="tx2">
                    <a:lumMod val="90000"/>
                    <a:lumOff val="10000"/>
                  </a:schemeClr>
                </a:solidFill>
              </a:rPr>
              <a:t>1. Revitalizace movitého </a:t>
            </a:r>
            <a:br>
              <a:rPr lang="cs-CZ" sz="720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cs-CZ" sz="7200">
                <a:solidFill>
                  <a:schemeClr val="tx2">
                    <a:lumMod val="90000"/>
                    <a:lumOff val="10000"/>
                  </a:schemeClr>
                </a:solidFill>
              </a:rPr>
              <a:t>a nemovitého kulturního dědictví</a:t>
            </a:r>
          </a:p>
        </p:txBody>
      </p:sp>
      <p:pic>
        <p:nvPicPr>
          <p:cNvPr id="7" name="Zástupný obsah 6">
            <a:extLst>
              <a:ext uri="{FF2B5EF4-FFF2-40B4-BE49-F238E27FC236}">
                <a16:creationId xmlns="" xmlns:a16="http://schemas.microsoft.com/office/drawing/2014/main" id="{A7CAF85D-9C58-4CED-9C03-17C2B8AA18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26931" y="1611691"/>
            <a:ext cx="15160445" cy="1012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43889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Co?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12787" y="4954626"/>
            <a:ext cx="11928075" cy="7356068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200" b="1">
                <a:solidFill>
                  <a:srgbClr val="FF0000"/>
                </a:solidFill>
              </a:rPr>
              <a:t>Předmět podpory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3200" b="1"/>
              <a:t>Movité a </a:t>
            </a:r>
            <a:r>
              <a:rPr lang="en-US" sz="3200" b="1"/>
              <a:t>nemovité „Kulturní památky“ (KP), které jsou evidovány v Ústředním seznamu kulturních památek ČR. </a:t>
            </a:r>
            <a:r>
              <a:rPr lang="cs-CZ" sz="3200" b="1"/>
              <a:t> </a:t>
            </a:r>
          </a:p>
          <a:p>
            <a:pPr marL="0" lvl="0" indent="0">
              <a:buNone/>
            </a:pPr>
            <a:r>
              <a:rPr lang="cs-CZ" sz="2600"/>
              <a:t>    (</a:t>
            </a:r>
            <a:r>
              <a:rPr lang="cs-CZ" sz="2600">
                <a:hlinkClick r:id="rId3"/>
              </a:rPr>
              <a:t>https://www.npu.cz/cs/npu-a-pamatkova-pece/npu-jako-instituce/sluzby/  </a:t>
            </a:r>
          </a:p>
          <a:p>
            <a:pPr marL="0" lvl="0" indent="0">
              <a:buNone/>
            </a:pPr>
            <a:r>
              <a:rPr lang="cs-CZ" sz="2600">
                <a:hlinkClick r:id="rId3"/>
              </a:rPr>
              <a:t>    pamatkove-databaze</a:t>
            </a:r>
            <a:r>
              <a:rPr lang="cs-CZ" sz="2600"/>
              <a:t>)</a:t>
            </a:r>
            <a:endParaRPr lang="cs-CZ" sz="3200"/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3200" b="1"/>
              <a:t>S</a:t>
            </a:r>
            <a:r>
              <a:rPr lang="en-US" sz="3200" b="1"/>
              <a:t>bír</a:t>
            </a:r>
            <a:r>
              <a:rPr lang="cs-CZ" sz="3200" b="1"/>
              <a:t>ky</a:t>
            </a:r>
            <a:r>
              <a:rPr lang="en-US" sz="3200" b="1"/>
              <a:t> evidovan</a:t>
            </a:r>
            <a:r>
              <a:rPr lang="cs-CZ" sz="3200" b="1"/>
              <a:t>é </a:t>
            </a:r>
            <a:r>
              <a:rPr lang="en-US" sz="3200" b="1"/>
              <a:t>v Centrální evidenci sbírek. </a:t>
            </a:r>
            <a:endParaRPr lang="cs-CZ" sz="3200" b="1"/>
          </a:p>
          <a:p>
            <a:pPr marL="0" lvl="0" indent="0">
              <a:buNone/>
            </a:pPr>
            <a:r>
              <a:rPr lang="cs-CZ" sz="2600">
                <a:hlinkClick r:id="rId4"/>
              </a:rPr>
              <a:t>    (http://www.cesonline.cz/arl-ces/cs/index/</a:t>
            </a:r>
            <a:r>
              <a:rPr lang="cs-CZ" sz="2600"/>
              <a:t>)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3200" b="1"/>
              <a:t>U</a:t>
            </a:r>
            <a:r>
              <a:rPr lang="en-US" sz="3200" b="1"/>
              <a:t>nikátní novodobé fondy knihoven evidovaných v evidenci Ministerstva kultury ČR.</a:t>
            </a:r>
            <a:endParaRPr lang="cs-CZ" sz="3200" b="1"/>
          </a:p>
          <a:p>
            <a:pPr marL="0" lvl="0" indent="0">
              <a:buNone/>
            </a:pPr>
            <a:r>
              <a:rPr lang="cs-CZ" sz="3200"/>
              <a:t>    </a:t>
            </a:r>
            <a:r>
              <a:rPr lang="cs-CZ" sz="2600"/>
              <a:t>(</a:t>
            </a:r>
            <a:r>
              <a:rPr lang="cs-CZ" sz="2600">
                <a:hlinkClick r:id="rId5"/>
              </a:rPr>
              <a:t>https://www.mkcr.cz/evidence-knihoven-adresar-knihoven-evidovanych- </a:t>
            </a:r>
          </a:p>
          <a:p>
            <a:pPr marL="0" lvl="0" indent="0">
              <a:buNone/>
            </a:pPr>
            <a:r>
              <a:rPr lang="cs-CZ" sz="2600">
                <a:hlinkClick r:id="rId5"/>
              </a:rPr>
              <a:t>     ministerstvem-kultury-a-souvisejici-informace-341.html</a:t>
            </a:r>
            <a:r>
              <a:rPr lang="cs-CZ" sz="2600"/>
              <a:t>) 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32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412787" y="3260445"/>
            <a:ext cx="1227730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>
                <a:solidFill>
                  <a:schemeClr val="tx2">
                    <a:lumMod val="90000"/>
                    <a:lumOff val="10000"/>
                  </a:schemeClr>
                </a:solidFill>
              </a:rPr>
              <a:t>Movité a nemovité kulturní dědictví</a:t>
            </a:r>
            <a:endParaRPr lang="en-US" sz="440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" name="Plassholder for innhold 3"/>
          <p:cNvSpPr txBox="1"/>
          <p:nvPr/>
        </p:nvSpPr>
        <p:spPr>
          <a:xfrm>
            <a:off x="1412787" y="11831216"/>
            <a:ext cx="12277306" cy="4794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2" name="Zástupný symbol obrázku 1">
            <a:extLst>
              <a:ext uri="{FF2B5EF4-FFF2-40B4-BE49-F238E27FC236}">
                <a16:creationId xmlns="" xmlns:a16="http://schemas.microsoft.com/office/drawing/2014/main" id="{A58D90A4-52FA-4BC1-8A87-797812CE9C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0B2180F1-CF51-453C-976B-D7A16C283F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89010" y="40267"/>
            <a:ext cx="6000750" cy="399097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B9E5EF15-C986-4ED0-BADE-69ED1D07BE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86877" y="3491278"/>
            <a:ext cx="5093948" cy="39674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="" xmlns:a16="http://schemas.microsoft.com/office/drawing/2014/main" id="{64D881D0-D53C-4E4F-AD0B-7C1521C473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17247" y="5477124"/>
            <a:ext cx="5928874" cy="4446656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="" xmlns:a16="http://schemas.microsoft.com/office/drawing/2014/main" id="{3CDB41A3-5A14-4A20-AB9E-94EA167320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277481" y="9902376"/>
            <a:ext cx="5093948" cy="3826673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="" xmlns:a16="http://schemas.microsoft.com/office/drawing/2014/main" id="{87A2B1BE-99CE-4206-B89C-1759F2AD02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260960" y="7120539"/>
            <a:ext cx="4163671" cy="3117187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="" xmlns:a16="http://schemas.microsoft.com/office/drawing/2014/main" id="{589E9AD1-034E-42F6-81F7-20FA023E0D3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5694" b="6142"/>
          <a:stretch>
            <a:fillRect/>
          </a:stretch>
        </p:blipFill>
        <p:spPr>
          <a:xfrm>
            <a:off x="14727351" y="9723857"/>
            <a:ext cx="4559526" cy="4019829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="" xmlns:a16="http://schemas.microsoft.com/office/drawing/2014/main" id="{EA15CE4E-3A8F-489E-81DB-2B9A99C2394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199479" y="40266"/>
            <a:ext cx="4171950" cy="3810000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="" xmlns:a16="http://schemas.microsoft.com/office/drawing/2014/main" id="{7055BB1C-BA58-446A-BCA2-BEFDD6AEF3D9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18919" b="19367"/>
          <a:stretch>
            <a:fillRect/>
          </a:stretch>
        </p:blipFill>
        <p:spPr>
          <a:xfrm>
            <a:off x="14727351" y="3850266"/>
            <a:ext cx="4777889" cy="22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1506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Co?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259561" y="3491278"/>
            <a:ext cx="12932828" cy="5769953"/>
          </a:xfrm>
        </p:spPr>
        <p:txBody>
          <a:bodyPr>
            <a:normAutofit fontScale="70000" lnSpcReduction="2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300" b="1">
                <a:solidFill>
                  <a:schemeClr val="tx1"/>
                </a:solidFill>
              </a:rPr>
              <a:t>Hlavní aktivity - nepovinná bilaterální spolupráce:</a:t>
            </a:r>
          </a:p>
          <a:p>
            <a:pPr lvl="0"/>
            <a:r>
              <a:rPr lang="cs-CZ" sz="3300" b="1"/>
              <a:t>stavební a nestavební úpravy </a:t>
            </a:r>
            <a:r>
              <a:rPr lang="cs-CZ" sz="3300"/>
              <a:t>a </a:t>
            </a:r>
            <a:r>
              <a:rPr lang="cs-CZ" sz="3300" b="1"/>
              <a:t>opravy</a:t>
            </a:r>
            <a:r>
              <a:rPr lang="cs-CZ" sz="3300"/>
              <a:t> nemovitých kulturních památek spočívající zejména v provádění konzervační obnovy, restituci starších stavů, korektivní obnově, udržovacích a stabilizačních opravách a </a:t>
            </a:r>
            <a:r>
              <a:rPr lang="cs-CZ" sz="3300" b="1"/>
              <a:t>restaurování</a:t>
            </a:r>
            <a:r>
              <a:rPr lang="cs-CZ" sz="3300"/>
              <a:t>, </a:t>
            </a:r>
            <a:r>
              <a:rPr lang="cs-CZ" sz="3300" b="1"/>
              <a:t>prezentace</a:t>
            </a:r>
            <a:r>
              <a:rPr lang="cs-CZ" sz="3300"/>
              <a:t> a </a:t>
            </a:r>
            <a:r>
              <a:rPr lang="cs-CZ" sz="3300" b="1"/>
              <a:t>zpřístupnění</a:t>
            </a:r>
            <a:r>
              <a:rPr lang="cs-CZ" sz="3300"/>
              <a:t> široké veřejnosti a transformaci pro vhodné využívání kulturního dědictví, </a:t>
            </a:r>
          </a:p>
          <a:p>
            <a:pPr lvl="0"/>
            <a:r>
              <a:rPr lang="cs-CZ" sz="3300"/>
              <a:t>úpravy pro </a:t>
            </a:r>
            <a:r>
              <a:rPr lang="cs-CZ" sz="3300" b="1"/>
              <a:t>nové využití </a:t>
            </a:r>
            <a:r>
              <a:rPr lang="cs-CZ" sz="3300"/>
              <a:t>nemovitého kulturního dědictví,</a:t>
            </a:r>
          </a:p>
          <a:p>
            <a:r>
              <a:rPr lang="cs-CZ" sz="3300"/>
              <a:t>vytváření optimálního prostředí pro </a:t>
            </a:r>
            <a:r>
              <a:rPr lang="cs-CZ" sz="3300" b="1"/>
              <a:t>uložení</a:t>
            </a:r>
            <a:r>
              <a:rPr lang="cs-CZ" sz="3300"/>
              <a:t> a zajištění péče o movité kulturní památky, sbírky a knihovní fondy (zahrnující nezbytná stavební a zejména technická opatření), </a:t>
            </a:r>
            <a:r>
              <a:rPr lang="cs-CZ" sz="3300" b="1"/>
              <a:t>restaurování </a:t>
            </a:r>
            <a:r>
              <a:rPr lang="cs-CZ" sz="3300"/>
              <a:t>a další umělecká a technická opatření zajišťující jejich dlouhodobé uchování, veškeré činnosti směřující k jejich </a:t>
            </a:r>
            <a:r>
              <a:rPr lang="cs-CZ" sz="3300" b="1"/>
              <a:t>zpřístupnění</a:t>
            </a:r>
            <a:r>
              <a:rPr lang="cs-CZ" sz="3300"/>
              <a:t> a dalšímu využití (např. </a:t>
            </a:r>
            <a:r>
              <a:rPr lang="cs-CZ" sz="3300" b="1"/>
              <a:t>inovativními formami presentace</a:t>
            </a:r>
            <a:r>
              <a:rPr lang="cs-CZ" sz="3300"/>
              <a:t>, </a:t>
            </a:r>
            <a:r>
              <a:rPr lang="cs-CZ" sz="3300" b="1"/>
              <a:t>digitalizací</a:t>
            </a:r>
            <a:r>
              <a:rPr lang="cs-CZ" sz="3300"/>
              <a:t>, atd.), </a:t>
            </a:r>
          </a:p>
          <a:p>
            <a:r>
              <a:rPr lang="cs-CZ" sz="3300" b="1"/>
              <a:t>povinné zpřístupnění </a:t>
            </a:r>
            <a:r>
              <a:rPr lang="cs-CZ" sz="3300"/>
              <a:t>kulturního dědictví (v maximální možné míře) a jeho prezentace jako nedílná součást projektu (pozn.: dlouhodobé adekvátní využití vhodnou formou bude po ukončení projektu vyžadováno min. po stanovenou dobu udržitelnosti),</a:t>
            </a:r>
          </a:p>
          <a:p>
            <a:r>
              <a:rPr lang="cs-CZ" sz="3300"/>
              <a:t>povinné zpracování a realizace </a:t>
            </a:r>
            <a:r>
              <a:rPr lang="cs-CZ" sz="3300" b="1"/>
              <a:t>podnikatelských strategií </a:t>
            </a:r>
            <a:r>
              <a:rPr lang="cs-CZ" sz="3300"/>
              <a:t>jako nedílná součást projektu.</a:t>
            </a:r>
            <a:endParaRPr lang="cs-CZ" sz="32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259560" y="2630802"/>
            <a:ext cx="1227730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rgbClr val="FF0000"/>
                </a:solidFill>
              </a:rPr>
              <a:t>Podpořené aktivity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441722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1259560" y="9292117"/>
            <a:ext cx="12932828" cy="3299932"/>
          </a:xfrm>
          <a:prstGeom prst="rect">
            <a:avLst/>
          </a:prstGeom>
        </p:spPr>
        <p:txBody>
          <a:bodyPr vert="horz" lIns="0" tIns="0" rIns="0" bIns="0" rtlCol="0">
            <a:normAutofit fontScale="77500" lnSpcReduction="20000"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b="1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b="1">
                <a:solidFill>
                  <a:schemeClr val="tx1"/>
                </a:solidFill>
              </a:rPr>
              <a:t>Doplňkové aktivity - nepovinná bilaterální spolupráce:</a:t>
            </a:r>
          </a:p>
          <a:p>
            <a:r>
              <a:rPr lang="cs-CZ"/>
              <a:t>tvůrčí dílny, odborné kurzy/školení, konference nebo semináře zaměřené na obnovu a údržbu kulturního dědictví,</a:t>
            </a:r>
          </a:p>
          <a:p>
            <a:r>
              <a:rPr lang="cs-CZ"/>
              <a:t> tvůrčí dílny, odborné kurzy/školení, konference nebo semináře zaměřené na revitalizaci kulturního dědictví, jeho využití, management, sociální inkluzi, zapojení místních obyvatel a práci s publikem,</a:t>
            </a:r>
          </a:p>
          <a:p>
            <a:r>
              <a:rPr lang="cs-CZ"/>
              <a:t>krátkodobé aktivity (např. kulturní akce, komunitní setkání nové kreativní aktivity).</a:t>
            </a:r>
          </a:p>
          <a:p>
            <a:endParaRPr lang="cs-CZ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2" name="Zástupný symbol obrázku 1">
            <a:extLst>
              <a:ext uri="{FF2B5EF4-FFF2-40B4-BE49-F238E27FC236}">
                <a16:creationId xmlns="" xmlns:a16="http://schemas.microsoft.com/office/drawing/2014/main" id="{A58D90A4-52FA-4BC1-8A87-797812CE9C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B92120E4-439B-4D35-99A8-FCC6D2BC2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5853" y="0"/>
            <a:ext cx="4474972" cy="335203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3FCAFF13-0F85-4E4F-B714-ABCE27EB9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9010" y="0"/>
            <a:ext cx="5367451" cy="5367451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="" xmlns:a16="http://schemas.microsoft.com/office/drawing/2014/main" id="{85FBCDC5-71D6-43F3-AC73-AC2E84D2D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89010" y="5367451"/>
            <a:ext cx="4731586" cy="3359426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="" xmlns:a16="http://schemas.microsoft.com/office/drawing/2014/main" id="{A9787730-4CF5-4D77-8421-9560C5C828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89010" y="10354986"/>
            <a:ext cx="5016129" cy="3359426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="" xmlns:a16="http://schemas.microsoft.com/office/drawing/2014/main" id="{A8C4C588-9DA2-41C5-A7C0-643D09A940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70363" y="9804091"/>
            <a:ext cx="5610462" cy="3910322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="" xmlns:a16="http://schemas.microsoft.com/office/drawing/2014/main" id="{C04286A6-1141-42C5-9870-4DB769A4FE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80075" y="6444665"/>
            <a:ext cx="6000750" cy="3371850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="" xmlns:a16="http://schemas.microsoft.com/office/drawing/2014/main" id="{0E5A6AF5-64A3-4C81-9228-8E0602A4A2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52766" y="3170142"/>
            <a:ext cx="5028059" cy="3352039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="" xmlns:a16="http://schemas.microsoft.com/office/drawing/2014/main" id="{DA6CC63D-EF22-4918-9758-D17F24F230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89010" y="8063154"/>
            <a:ext cx="4234964" cy="282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9337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Co?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12786" y="4243755"/>
            <a:ext cx="11928075" cy="297766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defTabSz="1828252">
              <a:spcBef>
                <a:spcPct val="0"/>
              </a:spcBef>
            </a:pPr>
            <a:r>
              <a:rPr lang="cs-CZ" sz="3200">
                <a:solidFill>
                  <a:prstClr val="black"/>
                </a:solidFill>
              </a:rPr>
              <a:t>kulturního dědictví menšin (včetně německého, romského a židovského),</a:t>
            </a:r>
          </a:p>
          <a:p>
            <a:pPr defTabSz="1828252">
              <a:spcBef>
                <a:spcPct val="0"/>
              </a:spcBef>
            </a:pPr>
            <a:r>
              <a:rPr lang="cs-CZ" sz="3200">
                <a:solidFill>
                  <a:prstClr val="black"/>
                </a:solidFill>
              </a:rPr>
              <a:t>aktivity zaměřené na sociální začleňování menšin a zranitelných skupin,</a:t>
            </a:r>
          </a:p>
          <a:p>
            <a:pPr defTabSz="1828252">
              <a:spcBef>
                <a:spcPct val="0"/>
              </a:spcBef>
            </a:pPr>
            <a:r>
              <a:rPr lang="cs-CZ" sz="3200">
                <a:solidFill>
                  <a:prstClr val="black"/>
                </a:solidFill>
              </a:rPr>
              <a:t>aktivity zaměřené na místní rozvoj,</a:t>
            </a:r>
          </a:p>
          <a:p>
            <a:pPr defTabSz="1828252">
              <a:spcBef>
                <a:spcPct val="0"/>
              </a:spcBef>
            </a:pPr>
            <a:r>
              <a:rPr lang="cs-CZ" sz="3200">
                <a:solidFill>
                  <a:prstClr val="black"/>
                </a:solidFill>
              </a:rPr>
              <a:t>bilaterální spolupráce s partnery z donorských států</a:t>
            </a:r>
            <a:endParaRPr lang="en-GB" sz="3599">
              <a:solidFill>
                <a:prstClr val="black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32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412787" y="3260445"/>
            <a:ext cx="12277305" cy="67710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400">
                <a:solidFill>
                  <a:schemeClr val="tx2">
                    <a:lumMod val="90000"/>
                    <a:lumOff val="10000"/>
                  </a:schemeClr>
                </a:solidFill>
              </a:rPr>
              <a:t>Průřezové zaměření</a:t>
            </a:r>
            <a:endParaRPr lang="en-US" sz="440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543728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1412787" y="11831216"/>
            <a:ext cx="12277306" cy="4794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2644A175-4CFE-4C72-86D7-3285DF8DE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9837" y="188513"/>
            <a:ext cx="9690988" cy="643378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BC319FA8-0C62-4ABD-B16C-DF796373E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9837" y="6622297"/>
            <a:ext cx="9690988" cy="646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60124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Zástupný objekt grafu 8">
            <a:extLst>
              <a:ext uri="{FF2B5EF4-FFF2-40B4-BE49-F238E27FC236}">
                <a16:creationId xmlns="" xmlns:a16="http://schemas.microsoft.com/office/drawing/2014/main" id="{05426BBC-E2C2-4414-8932-A670DF77A4EC}"/>
              </a:ext>
            </a:extLst>
          </p:cNvPr>
          <p:cNvPicPr>
            <a:picLocks noGrp="1" noChangeAspect="1"/>
          </p:cNvPicPr>
          <p:nvPr>
            <p:ph type="chart" sz="quarter" idx="11"/>
          </p:nvPr>
        </p:nvPicPr>
        <p:blipFill>
          <a:blip r:embed="rId2"/>
          <a:srcRect l="28092" r="35676"/>
          <a:stretch>
            <a:fillRect/>
          </a:stretch>
        </p:blipFill>
        <p:spPr>
          <a:xfrm>
            <a:off x="18754531" y="2151528"/>
            <a:ext cx="5007055" cy="10351533"/>
          </a:xfrm>
          <a:prstGeom prst="rect">
            <a:avLst/>
          </a:prstGeom>
        </p:spPr>
      </p:pic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59559" y="651960"/>
            <a:ext cx="401067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Kdo?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7" name="Zástupný symbol pro obsah 5"/>
          <p:cNvGraphicFramePr/>
          <p:nvPr>
            <p:extLst>
              <p:ext uri="{D42A27DB-BD31-4B8C-83A1-F6EECF244321}">
                <p14:modId xmlns:p14="http://schemas.microsoft.com/office/powerpoint/2010/main" val="3494531027"/>
              </p:ext>
            </p:extLst>
          </p:nvPr>
        </p:nvGraphicFramePr>
        <p:xfrm>
          <a:off x="1259559" y="2151528"/>
          <a:ext cx="17196391" cy="314341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1963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37571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baseline="0" noProof="0"/>
                        <a:t>Žadatelé – pouze z ČR, pouze právnické osoby  </a:t>
                      </a:r>
                      <a:endParaRPr lang="en-US" noProof="0"/>
                    </a:p>
                  </a:txBody>
                  <a:tcPr marL="282879" marR="28287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0216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b="1" noProof="0"/>
                        <a:t>Subjekty vlastnící/provozující kulturní dědictví: </a:t>
                      </a:r>
                    </a:p>
                  </a:txBody>
                  <a:tcPr marL="282879" marR="282879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9755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noProof="0"/>
                        <a:t>a) </a:t>
                      </a:r>
                      <a:r>
                        <a:rPr lang="cs-CZ" sz="2800" noProof="0"/>
                        <a:t>j</a:t>
                      </a:r>
                      <a:r>
                        <a:rPr lang="en-US" sz="2800" noProof="0"/>
                        <a:t>akákoliv veřejná či soukromá, zisková či nezisková organizace/ subjekt včetně nestátních (nevládních) neziskových organizací, zřízených jako právnická osoba v České republice,</a:t>
                      </a:r>
                    </a:p>
                  </a:txBody>
                  <a:tcPr marL="282879" marR="282879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075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z="2800" noProof="0"/>
                        <a:t>b) mezinárodní organizace/subjekt či její agentura působící v České republice.</a:t>
                      </a:r>
                    </a:p>
                  </a:txBody>
                  <a:tcPr marL="282879" marR="282879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Zástupný symbol pro obsah 5"/>
          <p:cNvGraphicFramePr/>
          <p:nvPr>
            <p:extLst>
              <p:ext uri="{D42A27DB-BD31-4B8C-83A1-F6EECF244321}">
                <p14:modId xmlns:p14="http://schemas.microsoft.com/office/powerpoint/2010/main" val="67674191"/>
              </p:ext>
            </p:extLst>
          </p:nvPr>
        </p:nvGraphicFramePr>
        <p:xfrm>
          <a:off x="1259557" y="9353634"/>
          <a:ext cx="17196391" cy="2750442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71963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018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noProof="0"/>
                        <a:t>Partne</a:t>
                      </a:r>
                      <a:r>
                        <a:rPr lang="cs-CZ" noProof="0"/>
                        <a:t>ři – ČR (právnické osoby)</a:t>
                      </a:r>
                      <a:endParaRPr lang="en-US" noProof="0"/>
                    </a:p>
                  </a:txBody>
                  <a:tcPr marL="282879" marR="282879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18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514350" indent="-514350">
                        <a:buAutoNum type="alphaLcParenR"/>
                      </a:pPr>
                      <a:r>
                        <a:rPr lang="cs-CZ" sz="2800" baseline="0" noProof="0"/>
                        <a:t>jakákoliv veřejná či soukromá, zisková či nezisková organizace/subjekt, stejně jako nestátní (nevládní) nezisková organizace zřízená jako právnická osoba v České republice,</a:t>
                      </a:r>
                    </a:p>
                  </a:txBody>
                  <a:tcPr marL="282879" marR="282879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5570374"/>
                  </a:ext>
                </a:extLst>
              </a:tr>
              <a:tr h="6018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1828526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cs-CZ" sz="2800" b="0" noProof="0"/>
                        <a:t>b) mezinárodní organizace/subjekt či její/jeho agentura působící v České republice.</a:t>
                      </a:r>
                      <a:endParaRPr lang="en-US" sz="2800" b="0" noProof="0"/>
                    </a:p>
                  </a:txBody>
                  <a:tcPr marL="282879" marR="282879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1854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US" sz="2800" b="1" noProof="0"/>
                    </a:p>
                  </a:txBody>
                  <a:tcPr marL="282879" marR="282879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Tabulka 2">
            <a:extLst>
              <a:ext uri="{FF2B5EF4-FFF2-40B4-BE49-F238E27FC236}">
                <a16:creationId xmlns="" xmlns:a16="http://schemas.microsoft.com/office/drawing/2014/main" id="{32CA4BD9-DDEA-475E-8F45-09601B3B7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81413"/>
              </p:ext>
            </p:extLst>
          </p:nvPr>
        </p:nvGraphicFramePr>
        <p:xfrm>
          <a:off x="1259558" y="5593293"/>
          <a:ext cx="17196391" cy="333075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196391">
                  <a:extLst>
                    <a:ext uri="{9D8B030D-6E8A-4147-A177-3AD203B41FA5}">
                      <a16:colId xmlns="" xmlns:a16="http://schemas.microsoft.com/office/drawing/2014/main" val="1343304893"/>
                    </a:ext>
                  </a:extLst>
                </a:gridCol>
              </a:tblGrid>
              <a:tr h="737571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noProof="0"/>
                        <a:t>Partne</a:t>
                      </a:r>
                      <a:r>
                        <a:rPr lang="cs-CZ" noProof="0"/>
                        <a:t>ři – Island, Lichtenštejnsko, Norsko (právnické a fyzické osoby)</a:t>
                      </a:r>
                      <a:endParaRPr lang="en-US" noProof="0"/>
                    </a:p>
                  </a:txBody>
                  <a:tcPr marL="282879" marR="28287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12547484"/>
                  </a:ext>
                </a:extLst>
              </a:tr>
              <a:tr h="610216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800" baseline="0" noProof="0"/>
                        <a:t>a) jakákoliv veřejná či soukromá, zisková či nezisková organizace/subjekt, stejně jako nestátní (nevládní) nezisková organizace zřízená jako právnická osoba v některém z donorských států,</a:t>
                      </a:r>
                      <a:endParaRPr lang="en-US" sz="2800" b="1" noProof="0"/>
                    </a:p>
                  </a:txBody>
                  <a:tcPr marL="282879" marR="28287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95175190"/>
                  </a:ext>
                </a:extLst>
              </a:tr>
              <a:tr h="79755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800" noProof="0"/>
                        <a:t>b) mezinárodní organizace/subjekt či její/jeho agentura působící v některém z donorských států,</a:t>
                      </a:r>
                      <a:endParaRPr lang="en-US" sz="2800" noProof="0"/>
                    </a:p>
                  </a:txBody>
                  <a:tcPr marL="282879" marR="282879"/>
                </a:tc>
                <a:extLst>
                  <a:ext uri="{0D108BD9-81ED-4DB2-BD59-A6C34878D82A}">
                    <a16:rowId xmlns="" xmlns:a16="http://schemas.microsoft.com/office/drawing/2014/main" val="2465150621"/>
                  </a:ext>
                </a:extLst>
              </a:tr>
              <a:tr h="85075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z="2800" b="0" noProof="0"/>
                        <a:t>c) </a:t>
                      </a:r>
                      <a:r>
                        <a:rPr lang="cs-CZ" sz="2800" noProof="0"/>
                        <a:t>samostatně výdělečně činné fyzické osoby, které mají trvalé bydliště v některém z donorských států. </a:t>
                      </a:r>
                      <a:endParaRPr lang="en-US" sz="2800" b="0" noProof="0"/>
                    </a:p>
                  </a:txBody>
                  <a:tcPr marL="282879" marR="28287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0809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Kolik?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412787" y="4088921"/>
            <a:ext cx="12277305" cy="8915261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Grant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: CZK </a:t>
            </a:r>
            <a:r>
              <a:rPr lang="cs-CZ" sz="3200">
                <a:solidFill>
                  <a:srgbClr val="FF0000"/>
                </a:solidFill>
              </a:rPr>
              <a:t>5.140.000 – 38.550.000  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(EUR 200.000 – 1.500.000)</a:t>
            </a:r>
          </a:p>
          <a:p>
            <a:pPr lvl="0"/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Alokace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: CZK </a:t>
            </a:r>
            <a:r>
              <a:rPr lang="cs-CZ" sz="3200">
                <a:solidFill>
                  <a:schemeClr val="tx1"/>
                </a:solidFill>
              </a:rPr>
              <a:t>482.250.000   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(EUR 18.764.705) (min. 13 proj.)</a:t>
            </a:r>
          </a:p>
          <a:p>
            <a:pPr lvl="0"/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Spolufinancování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:  10 % nebo 40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% z celkových způs. výdajů</a:t>
            </a:r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r>
              <a:rPr lang="cs-CZ" sz="3200" u="sng">
                <a:solidFill>
                  <a:srgbClr val="1E1E1C">
                    <a:lumMod val="90000"/>
                    <a:lumOff val="10000"/>
                  </a:srgbClr>
                </a:solidFill>
              </a:rPr>
              <a:t>Maximální celkové způsobilé </a:t>
            </a:r>
            <a:r>
              <a:rPr lang="cs-CZ" sz="3200" u="sng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výdaje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: </a:t>
            </a:r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CZK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42.833.333 </a:t>
            </a:r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pPr lvl="0"/>
            <a:r>
              <a:rPr lang="cs-CZ" sz="3200">
                <a:solidFill>
                  <a:srgbClr val="1E1E1C">
                    <a:lumMod val="90000"/>
                    <a:lumOff val="10000"/>
                  </a:srgbClr>
                </a:solidFill>
              </a:rPr>
              <a:t>                                                       nebo CZK </a:t>
            </a:r>
            <a:r>
              <a:rPr lang="cs-CZ" sz="3200" smtClean="0">
                <a:solidFill>
                  <a:srgbClr val="1E1E1C">
                    <a:lumMod val="90000"/>
                    <a:lumOff val="10000"/>
                  </a:srgbClr>
                </a:solidFill>
              </a:rPr>
              <a:t>64.250.000</a:t>
            </a:r>
            <a:endParaRPr lang="cs-CZ" sz="3200">
              <a:solidFill>
                <a:srgbClr val="1E1E1C">
                  <a:lumMod val="90000"/>
                  <a:lumOff val="10000"/>
                </a:srgbClr>
              </a:solidFill>
            </a:endParaRPr>
          </a:p>
          <a:p>
            <a:r>
              <a:rPr lang="cs-CZ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I</a:t>
            </a:r>
            <a:r>
              <a:rPr lang="nb-NO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nvestiční </a:t>
            </a:r>
            <a:r>
              <a:rPr lang="cs-CZ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prostředky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:  </a:t>
            </a:r>
            <a:r>
              <a:rPr lang="nb-NO" sz="3200">
                <a:solidFill>
                  <a:schemeClr val="tx2">
                    <a:lumMod val="90000"/>
                    <a:lumOff val="10000"/>
                  </a:schemeClr>
                </a:solidFill>
              </a:rPr>
              <a:t>max. 85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nb-NO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%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z celkových způs. výdajů</a:t>
            </a:r>
            <a:r>
              <a:rPr lang="nb-NO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endParaRPr lang="cs-CZ" sz="320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cs-CZ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N</a:t>
            </a:r>
            <a:r>
              <a:rPr lang="nb-NO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einvestiční </a:t>
            </a:r>
            <a:r>
              <a:rPr lang="cs-CZ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prostředky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:  </a:t>
            </a:r>
            <a:r>
              <a:rPr lang="nb-NO" sz="3200">
                <a:solidFill>
                  <a:schemeClr val="tx2">
                    <a:lumMod val="90000"/>
                    <a:lumOff val="10000"/>
                  </a:schemeClr>
                </a:solidFill>
              </a:rPr>
              <a:t>min. 15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nb-NO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%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z celkových způs. výdajů</a:t>
            </a:r>
            <a:endParaRPr lang="cs-CZ" sz="320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cs-CZ" sz="320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cs-CZ" sz="3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Záloha</a:t>
            </a:r>
            <a:r>
              <a:rPr lang="cs-CZ" sz="3200">
                <a:solidFill>
                  <a:schemeClr val="tx2">
                    <a:lumMod val="90000"/>
                    <a:lumOff val="10000"/>
                  </a:schemeClr>
                </a:solidFill>
              </a:rPr>
              <a:t>: 60 % nebo 70 </a:t>
            </a:r>
            <a:r>
              <a:rPr lang="cs-CZ" sz="320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% z grantu</a:t>
            </a:r>
            <a:endParaRPr lang="nb-NO" sz="320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en-US" sz="440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4932025" y="12883416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solidFill>
                  <a:schemeClr val="bg1"/>
                </a:solidFill>
              </a:rPr>
              <a:t>19th Jihlava International Documentary Film Festival (large poster exhibition about Thor Heyerdahl in the foyer of the Cinema DKO</a:t>
            </a:r>
            <a:r>
              <a:rPr lang="cs-CZ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543728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1412787" y="11831216"/>
            <a:ext cx="12277306" cy="4794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pic>
        <p:nvPicPr>
          <p:cNvPr id="1026" name="Picture 2" descr="\\print\usr_data\jan.hrdlicka\Plocha\31_3_2014-640x4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31693" y="3640348"/>
            <a:ext cx="9824476" cy="640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71544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Kdy?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99028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>
                <a:solidFill>
                  <a:schemeClr val="tx2">
                    <a:lumMod val="90000"/>
                    <a:lumOff val="10000"/>
                  </a:schemeClr>
                </a:solidFill>
              </a:rPr>
              <a:t>Otevřená výzva - Revitalizace movitého a nemovitého kulturního dědictví</a:t>
            </a:r>
          </a:p>
          <a:p>
            <a:endParaRPr lang="cs-CZ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cs-CZ">
                <a:solidFill>
                  <a:schemeClr val="tx2">
                    <a:lumMod val="90000"/>
                    <a:lumOff val="10000"/>
                  </a:schemeClr>
                </a:solidFill>
              </a:rPr>
              <a:t>Časový plán v roce </a:t>
            </a:r>
            <a:r>
              <a:rPr lang="en-US">
                <a:solidFill>
                  <a:schemeClr val="tx2">
                    <a:lumMod val="90000"/>
                    <a:lumOff val="10000"/>
                  </a:schemeClr>
                </a:solidFill>
              </a:rPr>
              <a:t>2019</a:t>
            </a:r>
            <a:r>
              <a:rPr lang="cs-CZ">
                <a:solidFill>
                  <a:schemeClr val="tx2">
                    <a:lumMod val="90000"/>
                    <a:lumOff val="10000"/>
                  </a:schemeClr>
                </a:solidFill>
              </a:rPr>
              <a:t>-2020</a:t>
            </a:r>
            <a:r>
              <a:rPr lang="en-US">
                <a:solidFill>
                  <a:schemeClr val="tx2">
                    <a:lumMod val="90000"/>
                    <a:lumOff val="10000"/>
                  </a:schemeClr>
                </a:solidFill>
              </a:rPr>
              <a:t>:</a:t>
            </a:r>
          </a:p>
        </p:txBody>
      </p:sp>
      <p:graphicFrame>
        <p:nvGraphicFramePr>
          <p:cNvPr id="9" name="Zástupný symbol pro obsah 7"/>
          <p:cNvGraphicFramePr/>
          <p:nvPr>
            <p:extLst>
              <p:ext uri="{D42A27DB-BD31-4B8C-83A1-F6EECF244321}">
                <p14:modId xmlns:p14="http://schemas.microsoft.com/office/powerpoint/2010/main" val="329013151"/>
              </p:ext>
            </p:extLst>
          </p:nvPr>
        </p:nvGraphicFramePr>
        <p:xfrm>
          <a:off x="803276" y="5304856"/>
          <a:ext cx="21861462" cy="4214281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70F65298-F5A9-4A40-863A-4ED544D70FF4}"/>
              </a:ext>
            </a:extLst>
          </p:cNvPr>
          <p:cNvSpPr/>
          <p:nvPr/>
        </p:nvSpPr>
        <p:spPr>
          <a:xfrm>
            <a:off x="21043209" y="9664294"/>
            <a:ext cx="2786340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3600" b="1"/>
              <a:t>Dokončení</a:t>
            </a:r>
          </a:p>
          <a:p>
            <a:pPr algn="ctr"/>
            <a:r>
              <a:rPr lang="cs-CZ" sz="2800"/>
              <a:t>30. duben 2024</a:t>
            </a:r>
            <a:r>
              <a:rPr lang="en-US" sz="2800"/>
              <a:t> 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3591564538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E211AAD4-F482-49F7-8829-3B7599D4D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449" y="766075"/>
            <a:ext cx="6837571" cy="443198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>
                <a:solidFill>
                  <a:schemeClr val="tx2">
                    <a:lumMod val="90000"/>
                    <a:lumOff val="10000"/>
                  </a:schemeClr>
                </a:solidFill>
              </a:rPr>
              <a:t>2. Inovativní využití kulturního dědictví </a:t>
            </a:r>
          </a:p>
        </p:txBody>
      </p:sp>
      <p:pic>
        <p:nvPicPr>
          <p:cNvPr id="13" name="Zástupný obsah 12">
            <a:extLst>
              <a:ext uri="{FF2B5EF4-FFF2-40B4-BE49-F238E27FC236}">
                <a16:creationId xmlns="" xmlns:a16="http://schemas.microsoft.com/office/drawing/2014/main" id="{52A3280B-A2A7-460B-8D6F-C28F8432DE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31020" y="1144872"/>
            <a:ext cx="15721608" cy="1048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3542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260387" y="1082005"/>
            <a:ext cx="12277305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Co?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12787" y="3326558"/>
            <a:ext cx="11928075" cy="226335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200" b="1">
                <a:solidFill>
                  <a:srgbClr val="FF0000"/>
                </a:solidFill>
              </a:rPr>
              <a:t>Předmět podpory</a:t>
            </a:r>
          </a:p>
          <a:p>
            <a:pPr marL="0" lvl="0" indent="0">
              <a:buNone/>
            </a:pPr>
            <a:r>
              <a:rPr lang="cs-CZ" sz="3200"/>
              <a:t>– dtto jako v 1. Otevřené výzvě - Revitalizace movitého a nemovitého kulturního dědictví</a:t>
            </a:r>
          </a:p>
          <a:p>
            <a:pPr marL="0" lvl="0" indent="0">
              <a:buNone/>
            </a:pPr>
            <a:endParaRPr lang="cs-CZ" sz="3200"/>
          </a:p>
          <a:p>
            <a:pPr>
              <a:buFont typeface="Wingdings" panose="05000000000000000000" pitchFamily="2" charset="2"/>
              <a:buChar char="§"/>
            </a:pPr>
            <a:endParaRPr lang="cs-CZ" sz="32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/>
          </a:p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1412787" y="2462100"/>
            <a:ext cx="1227730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solidFill>
                  <a:schemeClr val="tx2">
                    <a:lumMod val="90000"/>
                    <a:lumOff val="10000"/>
                  </a:schemeClr>
                </a:solidFill>
              </a:rPr>
              <a:t>Movité a nemovité kulturní dědictví</a:t>
            </a:r>
            <a:endParaRPr lang="en-US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1" name="Plassholder for innhold 3"/>
          <p:cNvSpPr txBox="1"/>
          <p:nvPr/>
        </p:nvSpPr>
        <p:spPr>
          <a:xfrm>
            <a:off x="1412787" y="11543728"/>
            <a:ext cx="12277306" cy="1150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/>
          </a:p>
          <a:p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13" name="Plassholder for innhold 3"/>
          <p:cNvSpPr txBox="1"/>
          <p:nvPr/>
        </p:nvSpPr>
        <p:spPr>
          <a:xfrm>
            <a:off x="1412787" y="11831216"/>
            <a:ext cx="12277306" cy="4794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b="1"/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sp>
        <p:nvSpPr>
          <p:cNvPr id="20" name="Plassholder for innhold 3">
            <a:extLst>
              <a:ext uri="{FF2B5EF4-FFF2-40B4-BE49-F238E27FC236}">
                <a16:creationId xmlns="" xmlns:a16="http://schemas.microsoft.com/office/drawing/2014/main" id="{D27A8145-5D33-4A90-935A-111E4FE38EE5}"/>
              </a:ext>
            </a:extLst>
          </p:cNvPr>
          <p:cNvSpPr txBox="1"/>
          <p:nvPr/>
        </p:nvSpPr>
        <p:spPr>
          <a:xfrm>
            <a:off x="1260386" y="5480484"/>
            <a:ext cx="11928075" cy="42717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3200" b="1">
                <a:solidFill>
                  <a:srgbClr val="FF0000"/>
                </a:solidFill>
              </a:rPr>
              <a:t>Podpořené aktivity - neinvestiční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3200"/>
              <a:t>dlouhodobé adekvátní využití a krátkodobé (např. formou nových kreativních uměleckých aktivit).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/>
              <a:t>tvůrčí dílny, odborné kurzy, konference nebo semináře zaměřené na restaurování a revitalizaci kulturního dědictví, jeho využití a práci s publikem jako žádaná součást projektu.</a:t>
            </a:r>
            <a:endParaRPr lang="cs-CZ" sz="3200"/>
          </a:p>
          <a:p>
            <a:pPr>
              <a:buFont typeface="Wingdings" panose="05000000000000000000" pitchFamily="2" charset="2"/>
              <a:buChar char="§"/>
            </a:pPr>
            <a:endParaRPr lang="cs-CZ" sz="3200">
              <a:solidFill>
                <a:schemeClr val="tx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/>
          </a:p>
          <a:p>
            <a:endParaRPr lang="en-GB"/>
          </a:p>
        </p:txBody>
      </p:sp>
      <p:pic>
        <p:nvPicPr>
          <p:cNvPr id="21" name="Obrázek 20">
            <a:extLst>
              <a:ext uri="{FF2B5EF4-FFF2-40B4-BE49-F238E27FC236}">
                <a16:creationId xmlns="" xmlns:a16="http://schemas.microsoft.com/office/drawing/2014/main" id="{E20576AB-8248-43BD-82D4-1A168DE683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50" t="20166" r="31556" b="24142"/>
          <a:stretch>
            <a:fillRect/>
          </a:stretch>
        </p:blipFill>
        <p:spPr>
          <a:xfrm>
            <a:off x="13883951" y="2858691"/>
            <a:ext cx="10133045" cy="799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8954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59559" y="1393832"/>
            <a:ext cx="401067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Kdo?</a:t>
            </a:r>
            <a:endParaRPr lang="en-GB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19F0BE5A-72BD-4DC2-8193-A9C8CD5415B6}"/>
              </a:ext>
            </a:extLst>
          </p:cNvPr>
          <p:cNvSpPr/>
          <p:nvPr/>
        </p:nvSpPr>
        <p:spPr>
          <a:xfrm>
            <a:off x="1259559" y="9816012"/>
            <a:ext cx="2492990" cy="120032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r>
              <a:rPr lang="cs-CZ" sz="7200" b="1" u="sng">
                <a:solidFill>
                  <a:srgbClr val="1E1E1C">
                    <a:lumMod val="90000"/>
                    <a:lumOff val="10000"/>
                  </a:srgbClr>
                </a:solidFill>
                <a:ea typeface="+mj-ea"/>
                <a:cs typeface="+mj-cs"/>
              </a:rPr>
              <a:t>Kdy?</a:t>
            </a:r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="" xmlns:a16="http://schemas.microsoft.com/office/drawing/2014/main" id="{3F4F76DF-05E9-4743-BF79-E8A7F29F8B61}"/>
              </a:ext>
            </a:extLst>
          </p:cNvPr>
          <p:cNvSpPr/>
          <p:nvPr/>
        </p:nvSpPr>
        <p:spPr>
          <a:xfrm>
            <a:off x="1259559" y="2646972"/>
            <a:ext cx="13538792" cy="206210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cs-CZ" sz="3200" b="1"/>
              <a:t>Oprávnění žadatelé z ČR, partneři z donorských států a partneři z ČR </a:t>
            </a:r>
            <a:r>
              <a:rPr lang="cs-CZ" sz="3200"/>
              <a:t>– dtto jako </a:t>
            </a:r>
          </a:p>
          <a:p>
            <a:r>
              <a:rPr lang="cs-CZ" sz="3200"/>
              <a:t>v 1. Otevřené výzvě - Revitalizace movitého a nemovitého kulturního dědictví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="" xmlns:a16="http://schemas.microsoft.com/office/drawing/2014/main" id="{90CD108B-353A-48FD-B5C6-20F77C6DCC0C}"/>
              </a:ext>
            </a:extLst>
          </p:cNvPr>
          <p:cNvSpPr/>
          <p:nvPr/>
        </p:nvSpPr>
        <p:spPr>
          <a:xfrm>
            <a:off x="1259558" y="11344587"/>
            <a:ext cx="5783956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r>
              <a:rPr lang="cs-CZ" sz="3200" b="1"/>
              <a:t>Cca ve 2. polovině roku 2020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="" xmlns:a16="http://schemas.microsoft.com/office/drawing/2014/main" id="{2CB3D72C-C2D3-40E0-A565-8B6FA7072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0464" y="4954783"/>
            <a:ext cx="10069359" cy="6712906"/>
          </a:xfrm>
          <a:prstGeom prst="rect">
            <a:avLst/>
          </a:prstGeom>
        </p:spPr>
      </p:pic>
      <p:sp>
        <p:nvSpPr>
          <p:cNvPr id="13" name="Obdélník 12">
            <a:extLst>
              <a:ext uri="{FF2B5EF4-FFF2-40B4-BE49-F238E27FC236}">
                <a16:creationId xmlns="" xmlns:a16="http://schemas.microsoft.com/office/drawing/2014/main" id="{19F0BE5A-72BD-4DC2-8193-A9C8CD5415B6}"/>
              </a:ext>
            </a:extLst>
          </p:cNvPr>
          <p:cNvSpPr/>
          <p:nvPr/>
        </p:nvSpPr>
        <p:spPr>
          <a:xfrm>
            <a:off x="1347341" y="5944317"/>
            <a:ext cx="3005951" cy="120032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r>
              <a:rPr lang="cs-CZ" sz="7200" b="1" u="sng">
                <a:solidFill>
                  <a:srgbClr val="1E1E1C">
                    <a:lumMod val="90000"/>
                    <a:lumOff val="10000"/>
                  </a:srgbClr>
                </a:solidFill>
                <a:ea typeface="+mj-ea"/>
                <a:cs typeface="+mj-cs"/>
              </a:rPr>
              <a:t>Kolik?</a:t>
            </a:r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="" xmlns:a16="http://schemas.microsoft.com/office/drawing/2014/main" id="{90CD108B-353A-48FD-B5C6-20F77C6DCC0C}"/>
              </a:ext>
            </a:extLst>
          </p:cNvPr>
          <p:cNvSpPr/>
          <p:nvPr/>
        </p:nvSpPr>
        <p:spPr>
          <a:xfrm>
            <a:off x="1347341" y="7434265"/>
            <a:ext cx="11364008" cy="156966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r>
              <a:rPr lang="fr-FR" sz="3200" b="1" u="sng"/>
              <a:t>Grant</a:t>
            </a:r>
            <a:r>
              <a:rPr lang="fr-FR" sz="3200" b="1"/>
              <a:t>: CZK </a:t>
            </a:r>
            <a:r>
              <a:rPr lang="cs-CZ" sz="3200" b="1"/>
              <a:t>1</a:t>
            </a:r>
            <a:r>
              <a:rPr lang="fr-FR" sz="3200" b="1"/>
              <a:t>.</a:t>
            </a:r>
            <a:r>
              <a:rPr lang="cs-CZ" sz="3200" b="1"/>
              <a:t>285</a:t>
            </a:r>
            <a:r>
              <a:rPr lang="fr-FR" sz="3200" b="1"/>
              <a:t>.000 – </a:t>
            </a:r>
            <a:r>
              <a:rPr lang="cs-CZ" sz="3200" b="1"/>
              <a:t>6</a:t>
            </a:r>
            <a:r>
              <a:rPr lang="fr-FR" sz="3200" b="1"/>
              <a:t>.</a:t>
            </a:r>
            <a:r>
              <a:rPr lang="cs-CZ" sz="3200" b="1"/>
              <a:t>425</a:t>
            </a:r>
            <a:r>
              <a:rPr lang="fr-FR" sz="3200" b="1"/>
              <a:t>.000   (EUR </a:t>
            </a:r>
            <a:r>
              <a:rPr lang="cs-CZ" sz="3200" b="1"/>
              <a:t>5</a:t>
            </a:r>
            <a:r>
              <a:rPr lang="fr-FR" sz="3200" b="1"/>
              <a:t>0.000 – </a:t>
            </a:r>
            <a:r>
              <a:rPr lang="cs-CZ" sz="3200" b="1"/>
              <a:t>25</a:t>
            </a:r>
            <a:r>
              <a:rPr lang="fr-FR" sz="3200" b="1"/>
              <a:t>0.000)</a:t>
            </a:r>
          </a:p>
          <a:p>
            <a:endParaRPr lang="fr-FR" sz="3200" b="1"/>
          </a:p>
          <a:p>
            <a:r>
              <a:rPr lang="fr-FR" sz="3200" b="1" u="sng"/>
              <a:t>Alokace</a:t>
            </a:r>
            <a:r>
              <a:rPr lang="fr-FR" sz="3200" b="1"/>
              <a:t>: CZK </a:t>
            </a:r>
            <a:r>
              <a:rPr lang="cs-CZ" sz="3200" b="1"/>
              <a:t>78</a:t>
            </a:r>
            <a:r>
              <a:rPr lang="fr-FR" sz="3200" b="1"/>
              <a:t>.</a:t>
            </a:r>
            <a:r>
              <a:rPr lang="cs-CZ" sz="3200" b="1"/>
              <a:t>914</a:t>
            </a:r>
            <a:r>
              <a:rPr lang="fr-FR" sz="3200" b="1"/>
              <a:t>.</a:t>
            </a:r>
            <a:r>
              <a:rPr lang="cs-CZ" sz="3200" b="1"/>
              <a:t>137</a:t>
            </a:r>
            <a:r>
              <a:rPr lang="fr-FR" sz="3200" b="1"/>
              <a:t>    (EUR </a:t>
            </a:r>
            <a:r>
              <a:rPr lang="cs-CZ" sz="3200" b="1"/>
              <a:t>3</a:t>
            </a:r>
            <a:r>
              <a:rPr lang="fr-FR" sz="3200" b="1"/>
              <a:t>.</a:t>
            </a:r>
            <a:r>
              <a:rPr lang="cs-CZ" sz="3200" b="1"/>
              <a:t>070</a:t>
            </a:r>
            <a:r>
              <a:rPr lang="fr-FR" sz="3200" b="1"/>
              <a:t>.</a:t>
            </a:r>
            <a:r>
              <a:rPr lang="cs-CZ" sz="3200" b="1"/>
              <a:t>000</a:t>
            </a:r>
            <a:r>
              <a:rPr lang="fr-FR" sz="3200" b="1"/>
              <a:t>) </a:t>
            </a:r>
            <a:endParaRPr lang="cs-CZ" sz="3200" b="1"/>
          </a:p>
        </p:txBody>
      </p:sp>
    </p:spTree>
    <p:extLst>
      <p:ext uri="{BB962C8B-B14F-4D97-AF65-F5344CB8AC3E}">
        <p14:creationId xmlns:p14="http://schemas.microsoft.com/office/powerpoint/2010/main" val="290456030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objekt grafu 4">
            <a:extLst>
              <a:ext uri="{FF2B5EF4-FFF2-40B4-BE49-F238E27FC236}">
                <a16:creationId xmlns="" xmlns:a16="http://schemas.microsoft.com/office/drawing/2014/main" id="{37B16695-1582-4BE4-88B7-AE21B147A1F2}"/>
              </a:ext>
            </a:extLst>
          </p:cNvPr>
          <p:cNvPicPr>
            <a:picLocks noGrp="1" noChangeAspect="1"/>
          </p:cNvPicPr>
          <p:nvPr>
            <p:ph type="chart" sz="quarter" idx="11"/>
          </p:nvPr>
        </p:nvPicPr>
        <p:blipFill>
          <a:blip r:embed="rId2"/>
          <a:srcRect l="49166" t="28102" r="37114" b="51364"/>
          <a:stretch>
            <a:fillRect/>
          </a:stretch>
        </p:blipFill>
        <p:spPr>
          <a:xfrm rot="10800000">
            <a:off x="11345565" y="2942061"/>
            <a:ext cx="4828625" cy="406478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7B22C643-0F42-43DE-B56D-0B1D9BAAADF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260386" y="2239347"/>
            <a:ext cx="7808969" cy="10040181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endParaRPr lang="cs-CZ" sz="4800">
              <a:hlinkClick r:id="rId3"/>
            </a:endParaRPr>
          </a:p>
          <a:p>
            <a:endParaRPr lang="cs-CZ" sz="4800">
              <a:hlinkClick r:id="rId3"/>
            </a:endParaRPr>
          </a:p>
          <a:p>
            <a:r>
              <a:rPr lang="cs-CZ" sz="4800">
                <a:hlinkClick r:id="rId3"/>
              </a:rPr>
              <a:t>www.fondyehp.cz</a:t>
            </a:r>
            <a:endParaRPr lang="cs-CZ" sz="4800"/>
          </a:p>
          <a:p>
            <a:r>
              <a:rPr lang="cs-CZ" sz="4800">
                <a:hlinkClick r:id="rId4"/>
              </a:rPr>
              <a:t>fondyehp@mkcr.cz</a:t>
            </a:r>
            <a:endParaRPr lang="cs-CZ" sz="4800"/>
          </a:p>
          <a:p>
            <a:endParaRPr lang="cs-CZ" sz="4800"/>
          </a:p>
          <a:p>
            <a:pPr marL="0" indent="0">
              <a:buNone/>
            </a:pPr>
            <a:endParaRPr lang="cs-CZ" sz="4800"/>
          </a:p>
        </p:txBody>
      </p:sp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76BD3635-C6F0-47C0-96C1-A630DDF308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9560" y="597160"/>
            <a:ext cx="579438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Informace</a:t>
            </a:r>
          </a:p>
        </p:txBody>
      </p:sp>
    </p:spTree>
    <p:extLst>
      <p:ext uri="{BB962C8B-B14F-4D97-AF65-F5344CB8AC3E}">
        <p14:creationId xmlns:p14="http://schemas.microsoft.com/office/powerpoint/2010/main" val="380758999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2020-01-14T10:32:48.911</cp:lastPrinted>
  <dcterms:created xsi:type="dcterms:W3CDTF">2020-01-14T10:32:48Z</dcterms:created>
  <dcterms:modified xsi:type="dcterms:W3CDTF">2020-01-14T10:32:48Z</dcterms:modified>
</cp:coreProperties>
</file>