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wdp" ContentType="image/vnd.ms-photo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saveSubsetFonts="1" autoCompressPictures="0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318" r:id="rId4"/>
    <p:sldId id="309" r:id="rId5"/>
    <p:sldId id="286" r:id="rId6"/>
    <p:sldId id="297" r:id="rId7"/>
    <p:sldId id="298" r:id="rId8"/>
    <p:sldId id="319" r:id="rId9"/>
    <p:sldId id="302" r:id="rId10"/>
    <p:sldId id="299" r:id="rId11"/>
    <p:sldId id="300" r:id="rId12"/>
    <p:sldId id="301" r:id="rId13"/>
  </p:sldIdLst>
  <p:sldSz cx="24380825" cy="13714412"/>
  <p:notesSz cx="6858000" cy="9144000"/>
  <p:custDataLst>
    <p:tags r:id="rId14"/>
  </p:custDataLst>
  <p:defaultTextStyle>
    <a:defPPr>
      <a:defRPr lang="en-US"/>
    </a:defPPr>
    <a:lvl1pPr marL="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 pos="76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3C74"/>
    <a:srgbClr val="003096"/>
    <a:srgbClr val="3EAF79"/>
    <a:srgbClr val="D8222C"/>
    <a:srgbClr val="FF0016"/>
    <a:srgbClr val="20D1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76" autoAdjust="0"/>
    <p:restoredTop sz="78927" autoAdjust="0"/>
  </p:normalViewPr>
  <p:slideViewPr>
    <p:cSldViewPr snapToGrid="0">
      <p:cViewPr varScale="1">
        <p:scale>
          <a:sx n="46" d="100"/>
          <a:sy n="46" d="100"/>
        </p:scale>
        <p:origin x="1026" y="36"/>
      </p:cViewPr>
      <p:guideLst>
        <p:guide orient="horz" pos="4319"/>
        <p:guide pos="767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2" d="100"/>
          <a:sy n="52" d="100"/>
        </p:scale>
        <p:origin x="2680" y="60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tags" Target="tags/tag7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notesMaster" Target="notesMasters/notesMaster1.xml" /><Relationship Id="rId3" Type="http://schemas.openxmlformats.org/officeDocument/2006/relationships/handoutMaster" Target="handoutMasters/handout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diagrams/colors1.xml><?xml version="1.0" encoding="utf-8"?>
<dgm:colorsDef xmlns:a="http://schemas.openxmlformats.org/drawingml/2006/main" xmlns:dgm="http://schemas.openxmlformats.org/drawingml/2006/diagram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a="http://schemas.openxmlformats.org/drawingml/2006/main" xmlns:dgm="http://schemas.openxmlformats.org/drawingml/2006/diagram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a="http://schemas.openxmlformats.org/drawingml/2006/main" xmlns:r="http://schemas.openxmlformats.org/officeDocument/2006/relationships" xmlns:dgm="http://schemas.openxmlformats.org/drawingml/2006/diagram">
  <dgm:ptLst>
    <dgm:pt modelId="{ED00968E-9102-45E2-9C24-D2DDA0C8F530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A39CFEED-12C9-49BF-987D-D530DA25216C}" type="parTrans" cxnId="{ED2A26A7-A171-4B57-B199-65E8C38323FF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3CEE195F-11A3-4054-82CC-67BC0BCFE9E4}">
      <dgm:prSet phldrT="[Text]" custT="1"/>
      <dgm:spPr/>
      <dgm:t>
        <a:bodyPr/>
        <a:lstStyle>
          <a:defPPr>
            <a:defRPr kern="1200" smtId="4294967295"/>
          </a:defPPr>
        </a:lstStyle>
        <a:p>
          <a:endParaRPr lang="cs-CZ" sz="2200"/>
        </a:p>
      </dgm:t>
    </dgm:pt>
    <dgm:pt modelId="{750A1AA7-5506-461D-A50F-A4DFBE8E9886}" type="parTrans" cxnId="{E0829AA7-44CF-40D4-B003-038C2FB47DFC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C1D18936-BABA-422C-955B-BDAC786D8F90}">
      <dgm:prSet/>
      <dgm:spPr/>
      <dgm:t>
        <a:bodyPr/>
        <a:lstStyle>
          <a:defPPr>
            <a:defRPr kern="1200" smtId="4294967295"/>
          </a:defPPr>
        </a:lstStyle>
        <a:p>
          <a:r>
            <a:rPr lang="cs-CZ" smtClean="0"/>
            <a:t> Posouzení formálních náležitostí a oprávněnosti</a:t>
          </a:r>
          <a:endParaRPr lang="cs-CZ"/>
        </a:p>
      </dgm:t>
    </dgm:pt>
    <dgm:pt modelId="{72C2BA02-D636-4BA4-B7F8-5B964A01CD91}" type="sibTrans" cxnId="{E0829AA7-44CF-40D4-B003-038C2FB47DFC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EADA5486-6ED6-4CCB-BE16-B02859EF41CB}" type="sibTrans" cxnId="{ED2A26A7-A171-4B57-B199-65E8C38323FF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59244D3C-C8AF-401D-8219-A8F90549F0B4}" type="parTrans" cxnId="{CAF1267C-F835-4B21-8394-740FAE57CDBB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2A2A569F-616A-4572-ADD5-2F5573D7EBBE}">
      <dgm:prSet phldrT="[Text]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EE89B44C-8F57-4B75-8594-EDCB144049C1}" type="parTrans" cxnId="{07A5AA1D-6CB2-4960-9918-FFFC0416128D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F35BC4CC-151E-4900-9123-2AC896678E86}">
      <dgm:prSet phldrT="[Text]"/>
      <dgm:spPr/>
      <dgm:t>
        <a:bodyPr/>
        <a:lstStyle>
          <a:defPPr>
            <a:defRPr kern="1200" smtId="4294967295"/>
          </a:defPPr>
        </a:lstStyle>
        <a:p>
          <a:pPr marL="0" marR="0" indent="0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defRPr/>
          </a:pPr>
          <a:r>
            <a:rPr lang="cs-CZ" smtClean="0"/>
            <a:t> Hodnocení kvality</a:t>
          </a:r>
        </a:p>
      </dgm:t>
    </dgm:pt>
    <dgm:pt modelId="{AE4F5CDD-17D6-419A-86D6-B5A193556227}" type="sibTrans" cxnId="{07A5AA1D-6CB2-4960-9918-FFFC0416128D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E6ED514A-B904-4F3B-8021-182EDB89C1BD}" type="sibTrans" cxnId="{CAF1267C-F835-4B21-8394-740FAE57CDBB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977A2D3C-97BC-46D5-8619-B941173E6362}" type="parTrans" cxnId="{09F0E4E5-3376-4D25-A9AE-F555DEA0E05A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498F24B7-46BC-45E5-892A-799B4DB6E422}">
      <dgm:prSet phldrT="[Text]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680DEB51-4966-4132-8141-45ECAE8DB4A7}" type="parTrans" cxnId="{A23B360B-B1B6-412F-A5AC-04575D89DF6E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B7F69B4D-E7E9-42BC-A5F4-0D2857ADED92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smtClean="0"/>
            <a:t> Hodnoticí komise</a:t>
          </a:r>
          <a:endParaRPr lang="cs-CZ"/>
        </a:p>
      </dgm:t>
    </dgm:pt>
    <dgm:pt modelId="{29F50DE4-7E2E-4807-917E-108FF9ED11F7}" type="sibTrans" cxnId="{A23B360B-B1B6-412F-A5AC-04575D89DF6E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87F24638-4AD6-46B9-AFAF-9B179AC14D75}" type="sibTrans" cxnId="{09F0E4E5-3376-4D25-A9AE-F555DEA0E05A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48CFFD6E-191F-4D4C-93CA-568EDD6D88EF}" type="parTrans" cxnId="{2FB8F023-AC29-4C7F-BE61-95664CB6457D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0BC330A0-AF9D-41A5-AF3A-4A46B6F952DA}">
      <dgm:prSet phldrT="[Text]"/>
      <dgm:spPr/>
      <dgm:t>
        <a:bodyPr/>
        <a:lstStyle>
          <a:defPPr>
            <a:defRPr kern="1200" smtId="4294967295"/>
          </a:defPPr>
        </a:lstStyle>
        <a:p>
          <a:pPr algn="ctr"/>
          <a:endParaRPr lang="cs-CZ"/>
        </a:p>
      </dgm:t>
    </dgm:pt>
    <dgm:pt modelId="{0A8C2DC1-04B7-4C42-8228-9780AB95A72C}" type="parTrans" cxnId="{3CD8B7FC-CE14-4698-BFB1-F64BC3BFC7CE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EE5786CF-4642-42E1-8C38-CB81D7FCF7B9}">
      <dgm:prSet/>
      <dgm:spPr/>
      <dgm:t>
        <a:bodyPr/>
        <a:lstStyle>
          <a:defPPr>
            <a:defRPr kern="1200" smtId="4294967295"/>
          </a:defPPr>
        </a:lstStyle>
        <a:p>
          <a:pPr marL="0" marR="0" indent="0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defRPr/>
          </a:pPr>
          <a:r>
            <a:rPr lang="cs-CZ" smtClean="0"/>
            <a:t> Verifikace</a:t>
          </a:r>
        </a:p>
      </dgm:t>
    </dgm:pt>
    <dgm:pt modelId="{DD38BB92-AFC8-47C6-BE77-28A76CA177BC}" type="sibTrans" cxnId="{3CD8B7FC-CE14-4698-BFB1-F64BC3BFC7CE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2B87BE84-DD1E-4C87-855C-60FD20120799}" type="sibTrans" cxnId="{2FB8F023-AC29-4C7F-BE61-95664CB6457D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AD504F4A-8BC3-43E0-BE9B-856CE54F812B}" type="parTrans" cxnId="{80842CCF-BEC3-4DA1-B772-A6D3BDD051E9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D7C1F8F0-7CBF-44DC-B6DF-A2B65929F7C9}">
      <dgm:prSet phldrT="[Text]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723F0F02-FE21-451B-B572-6965E6216F8F}" type="parTrans" cxnId="{0F8B3091-B6F8-4E3C-90B8-1ACC3012DAD5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F941CE64-3990-4432-81BE-42FF81D9B02D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smtClean="0"/>
            <a:t> Schválení / neschválení grantu </a:t>
          </a:r>
          <a:endParaRPr lang="cs-CZ"/>
        </a:p>
      </dgm:t>
    </dgm:pt>
    <dgm:pt modelId="{7169EBEE-E6A2-417E-8F88-3D6838CA83C1}" type="sibTrans" cxnId="{0F8B3091-B6F8-4E3C-90B8-1ACC3012DAD5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12BCC0BA-5FDC-4552-AAF3-770176E82703}" type="sibTrans" cxnId="{80842CCF-BEC3-4DA1-B772-A6D3BDD051E9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42D2B3BC-AE6B-4E05-A0FD-7D03995CE5ED}" type="pres">
      <dgm:prSet presAssocID="{ED00968E-9102-45E2-9C24-D2DDA0C8F530}" presName="linearFlow">
        <dgm:presLayoutVars>
          <dgm:dir/>
          <dgm:animLvl val="lvl"/>
          <dgm:resizeHandles val="exact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8C07B9FB-E4C3-474E-AB3B-168DD649B2A3}" type="pres">
      <dgm:prSet presAssocID="{3CEE195F-11A3-4054-82CC-67BC0BCFE9E4}" presName="composite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5858C394-1A9D-4155-BD39-1E55D6AC5AF0}" type="pres">
      <dgm:prSet presAssocID="{3CEE195F-11A3-4054-82CC-67BC0BCFE9E4}" presName="parentText" presStyleLbl="alignNode1" presStyleCnt="5">
        <dgm:presLayoutVars>
          <dgm:chMax val="1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1D503DCD-36E5-4FA4-B022-741D60DC079F}" type="pres">
      <dgm:prSet presAssocID="{3CEE195F-11A3-4054-82CC-67BC0BCFE9E4}" presName="descendantText" presStyleLbl="alignAcc1" presStyleCnt="5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B2957C83-604E-4584-8388-3129824C4024}" type="pres">
      <dgm:prSet presAssocID="{EADA5486-6ED6-4CCB-BE16-B02859EF41CB}" presName="sp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F7428478-B9EE-4E20-AB2C-6C8D6B060605}" type="pres">
      <dgm:prSet presAssocID="{2A2A569F-616A-4572-ADD5-2F5573D7EBBE}" presName="composite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F5CE3802-A06D-4596-8A56-1DBD92A75EDE}" type="pres">
      <dgm:prSet presAssocID="{2A2A569F-616A-4572-ADD5-2F5573D7EBBE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3E897CEB-5F43-4C12-B0E0-EDA00FED8A77}" type="pres">
      <dgm:prSet presAssocID="{2A2A569F-616A-4572-ADD5-2F5573D7EBBE}" presName="descendantText" presStyleLbl="alignAcc1" presStyleIdx="1" presStyleCnt="5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3710197C-1FAC-4D82-B391-ECFA5D7991B5}" type="pres">
      <dgm:prSet presAssocID="{E6ED514A-B904-4F3B-8021-182EDB89C1BD}" presName="sp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FCF97FC5-F33A-4FD9-BE21-F692B3C9BD95}" type="pres">
      <dgm:prSet presAssocID="{498F24B7-46BC-45E5-892A-799B4DB6E422}" presName="composite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B542AB5F-18E5-4778-840D-49C8488E2B3F}" type="pres">
      <dgm:prSet presAssocID="{498F24B7-46BC-45E5-892A-799B4DB6E422}" presName="parentText" presStyleLbl="alignNode1" presStyleIdx="2" presStyleCnt="5">
        <dgm:presLayoutVars>
          <dgm:chMax val="1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CCAF5CC5-D641-4009-811B-AE48CF9C7F04}" type="pres">
      <dgm:prSet presAssocID="{498F24B7-46BC-45E5-892A-799B4DB6E422}" presName="descendantText" presStyleLbl="alignAcc1" presStyleIdx="2" presStyleCnt="5" custScaleY="105466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93F7C425-56C3-43A2-903E-49A3D05F4ACF}" type="pres">
      <dgm:prSet presAssocID="{87F24638-4AD6-46B9-AFAF-9B179AC14D75}" presName="sp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BE1D9A18-7E0B-4E9C-8F4D-0B7CC549144E}" type="pres">
      <dgm:prSet presAssocID="{0BC330A0-AF9D-41A5-AF3A-4A46B6F952DA}" presName="composite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818B10AD-63BF-4214-A581-1FD9D261F90C}" type="pres">
      <dgm:prSet presAssocID="{0BC330A0-AF9D-41A5-AF3A-4A46B6F952DA}" presName="parentText" presStyleLbl="alignNode1" presStyleIdx="3" presStyleCnt="5">
        <dgm:presLayoutVars>
          <dgm:chMax val="1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BC5336DC-A7BE-4A31-BA98-5C015DED03EF}" type="pres">
      <dgm:prSet presAssocID="{0BC330A0-AF9D-41A5-AF3A-4A46B6F952DA}" presName="descendantText" presStyleLbl="alignAcc1" presStyleIdx="3" presStyleCnt="5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BDB1C5DC-4DB5-4AE7-B82F-E48616FF07C1}" type="pres">
      <dgm:prSet presAssocID="{2B87BE84-DD1E-4C87-855C-60FD20120799}" presName="sp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91B9E144-A85F-4CB6-B7AB-AD3A19AC1EFD}" type="pres">
      <dgm:prSet presAssocID="{D7C1F8F0-7CBF-44DC-B6DF-A2B65929F7C9}" presName="composite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2BD19B93-1427-4864-B232-50F760FE1B04}" type="pres">
      <dgm:prSet presAssocID="{D7C1F8F0-7CBF-44DC-B6DF-A2B65929F7C9}" presName="parentText" presStyleLbl="alignNode1" presStyleIdx="4" presStyleCnt="5">
        <dgm:presLayoutVars>
          <dgm:chMax val="1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E2CB2D45-2A3E-43F5-925F-78F95C6E780C}" type="pres">
      <dgm:prSet presAssocID="{D7C1F8F0-7CBF-44DC-B6DF-A2B65929F7C9}" presName="descendantText" presStyleLbl="alignAcc1" presStyleIdx="4" presStyleCnt="5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</dgm:ptLst>
  <dgm:cxnLst>
    <dgm:cxn modelId="{ED2A26A7-A171-4B57-B199-65E8C38323FF}" srcId="{ED00968E-9102-45E2-9C24-D2DDA0C8F530}" destId="{3CEE195F-11A3-4054-82CC-67BC0BCFE9E4}" srcOrd="0" destOrd="0" parTransId="{A39CFEED-12C9-49BF-987D-D530DA25216C}" sibTransId="{EADA5486-6ED6-4CCB-BE16-B02859EF41CB}"/>
    <dgm:cxn modelId="{E0829AA7-44CF-40D4-B003-038C2FB47DFC}" srcId="{3CEE195F-11A3-4054-82CC-67BC0BCFE9E4}" destId="{C1D18936-BABA-422C-955B-BDAC786D8F90}" srcOrd="0" destOrd="0" parTransId="{750A1AA7-5506-461D-A50F-A4DFBE8E9886}" sibTransId="{72C2BA02-D636-4BA4-B7F8-5B964A01CD91}"/>
    <dgm:cxn modelId="{CAF1267C-F835-4B21-8394-740FAE57CDBB}" srcId="{ED00968E-9102-45E2-9C24-D2DDA0C8F530}" destId="{2A2A569F-616A-4572-ADD5-2F5573D7EBBE}" srcOrd="1" destOrd="0" parTransId="{59244D3C-C8AF-401D-8219-A8F90549F0B4}" sibTransId="{E6ED514A-B904-4F3B-8021-182EDB89C1BD}"/>
    <dgm:cxn modelId="{07A5AA1D-6CB2-4960-9918-FFFC0416128D}" srcId="{2A2A569F-616A-4572-ADD5-2F5573D7EBBE}" destId="{F35BC4CC-151E-4900-9123-2AC896678E86}" srcOrd="0" destOrd="0" parTransId="{EE89B44C-8F57-4B75-8594-EDCB144049C1}" sibTransId="{AE4F5CDD-17D6-419A-86D6-B5A193556227}"/>
    <dgm:cxn modelId="{09F0E4E5-3376-4D25-A9AE-F555DEA0E05A}" srcId="{ED00968E-9102-45E2-9C24-D2DDA0C8F530}" destId="{498F24B7-46BC-45E5-892A-799B4DB6E422}" srcOrd="2" destOrd="0" parTransId="{977A2D3C-97BC-46D5-8619-B941173E6362}" sibTransId="{87F24638-4AD6-46B9-AFAF-9B179AC14D75}"/>
    <dgm:cxn modelId="{A23B360B-B1B6-412F-A5AC-04575D89DF6E}" srcId="{498F24B7-46BC-45E5-892A-799B4DB6E422}" destId="{B7F69B4D-E7E9-42BC-A5F4-0D2857ADED92}" srcOrd="0" destOrd="0" parTransId="{680DEB51-4966-4132-8141-45ECAE8DB4A7}" sibTransId="{29F50DE4-7E2E-4807-917E-108FF9ED11F7}"/>
    <dgm:cxn modelId="{2FB8F023-AC29-4C7F-BE61-95664CB6457D}" srcId="{ED00968E-9102-45E2-9C24-D2DDA0C8F530}" destId="{0BC330A0-AF9D-41A5-AF3A-4A46B6F952DA}" srcOrd="3" destOrd="0" parTransId="{48CFFD6E-191F-4D4C-93CA-568EDD6D88EF}" sibTransId="{2B87BE84-DD1E-4C87-855C-60FD20120799}"/>
    <dgm:cxn modelId="{3CD8B7FC-CE14-4698-BFB1-F64BC3BFC7CE}" srcId="{0BC330A0-AF9D-41A5-AF3A-4A46B6F952DA}" destId="{EE5786CF-4642-42E1-8C38-CB81D7FCF7B9}" srcOrd="0" destOrd="0" parTransId="{0A8C2DC1-04B7-4C42-8228-9780AB95A72C}" sibTransId="{DD38BB92-AFC8-47C6-BE77-28A76CA177BC}"/>
    <dgm:cxn modelId="{80842CCF-BEC3-4DA1-B772-A6D3BDD051E9}" srcId="{ED00968E-9102-45E2-9C24-D2DDA0C8F530}" destId="{D7C1F8F0-7CBF-44DC-B6DF-A2B65929F7C9}" srcOrd="4" destOrd="0" parTransId="{AD504F4A-8BC3-43E0-BE9B-856CE54F812B}" sibTransId="{12BCC0BA-5FDC-4552-AAF3-770176E82703}"/>
    <dgm:cxn modelId="{0F8B3091-B6F8-4E3C-90B8-1ACC3012DAD5}" srcId="{D7C1F8F0-7CBF-44DC-B6DF-A2B65929F7C9}" destId="{F941CE64-3990-4432-81BE-42FF81D9B02D}" srcOrd="0" destOrd="0" parTransId="{723F0F02-FE21-451B-B572-6965E6216F8F}" sibTransId="{7169EBEE-E6A2-417E-8F88-3D6838CA83C1}"/>
    <dgm:cxn modelId="{875CE7CD-6B09-4075-8E3F-06CEF306AFB0}" type="presOf" srcId="{ED00968E-9102-45E2-9C24-D2DDA0C8F530}" destId="{42D2B3BC-AE6B-4E05-A0FD-7D03995CE5ED}" srcOrd="0" destOrd="0" presId="urn:microsoft.com/office/officeart/2005/8/layout/chevron2"/>
    <dgm:cxn modelId="{39DABA89-7F69-4EFB-91BC-D045546EC1FD}" type="presParOf" srcId="{42D2B3BC-AE6B-4E05-A0FD-7D03995CE5ED}" destId="{8C07B9FB-E4C3-474E-AB3B-168DD649B2A3}" srcOrd="0" destOrd="0" presId="urn:microsoft.com/office/officeart/2005/8/layout/chevron2"/>
    <dgm:cxn modelId="{034DF596-8380-489F-A034-B4834802FB81}" type="presParOf" srcId="{8C07B9FB-E4C3-474E-AB3B-168DD649B2A3}" destId="{5858C394-1A9D-4155-BD39-1E55D6AC5AF0}" srcOrd="0" destOrd="0" presId="urn:microsoft.com/office/officeart/2005/8/layout/chevron2"/>
    <dgm:cxn modelId="{5D10B265-C350-456B-8B08-76BF9B02B358}" type="presOf" srcId="{3CEE195F-11A3-4054-82CC-67BC0BCFE9E4}" destId="{5858C394-1A9D-4155-BD39-1E55D6AC5AF0}" srcOrd="0" destOrd="0" presId="urn:microsoft.com/office/officeart/2005/8/layout/chevron2"/>
    <dgm:cxn modelId="{D72CA8F3-45C9-4C10-BBA6-B4F3D16C7716}" type="presParOf" srcId="{8C07B9FB-E4C3-474E-AB3B-168DD649B2A3}" destId="{1D503DCD-36E5-4FA4-B022-741D60DC079F}" srcOrd="1" destOrd="0" presId="urn:microsoft.com/office/officeart/2005/8/layout/chevron2"/>
    <dgm:cxn modelId="{BAD15804-DBDF-4E2C-8D9E-461A684445F9}" type="presOf" srcId="{C1D18936-BABA-422C-955B-BDAC786D8F90}" destId="{1D503DCD-36E5-4FA4-B022-741D60DC079F}" srcOrd="0" destOrd="0" presId="urn:microsoft.com/office/officeart/2005/8/layout/chevron2"/>
    <dgm:cxn modelId="{23B83A2E-C295-4242-9CAA-2CE06CADF2F4}" type="presParOf" srcId="{42D2B3BC-AE6B-4E05-A0FD-7D03995CE5ED}" destId="{B2957C83-604E-4584-8388-3129824C4024}" srcOrd="1" destOrd="0" presId="urn:microsoft.com/office/officeart/2005/8/layout/chevron2"/>
    <dgm:cxn modelId="{D764E721-436D-4314-A21C-F33CDC673DCD}" type="presParOf" srcId="{42D2B3BC-AE6B-4E05-A0FD-7D03995CE5ED}" destId="{F7428478-B9EE-4E20-AB2C-6C8D6B060605}" srcOrd="2" destOrd="0" presId="urn:microsoft.com/office/officeart/2005/8/layout/chevron2"/>
    <dgm:cxn modelId="{F6AF3151-2015-4B9D-AB1D-AF283CECB249}" type="presParOf" srcId="{F7428478-B9EE-4E20-AB2C-6C8D6B060605}" destId="{F5CE3802-A06D-4596-8A56-1DBD92A75EDE}" srcOrd="0" destOrd="0" presId="urn:microsoft.com/office/officeart/2005/8/layout/chevron2"/>
    <dgm:cxn modelId="{E84960AC-EAA8-4A22-8C0D-8ECD8A11119A}" type="presOf" srcId="{2A2A569F-616A-4572-ADD5-2F5573D7EBBE}" destId="{F5CE3802-A06D-4596-8A56-1DBD92A75EDE}" srcOrd="0" destOrd="0" presId="urn:microsoft.com/office/officeart/2005/8/layout/chevron2"/>
    <dgm:cxn modelId="{5B89DD55-0070-4725-A5B3-923D0ECC14AA}" type="presParOf" srcId="{F7428478-B9EE-4E20-AB2C-6C8D6B060605}" destId="{3E897CEB-5F43-4C12-B0E0-EDA00FED8A77}" srcOrd="1" destOrd="0" presId="urn:microsoft.com/office/officeart/2005/8/layout/chevron2"/>
    <dgm:cxn modelId="{F33773F8-78C2-4375-996E-23CABEFA22EA}" type="presOf" srcId="{F35BC4CC-151E-4900-9123-2AC896678E86}" destId="{3E897CEB-5F43-4C12-B0E0-EDA00FED8A77}" srcOrd="0" destOrd="0" presId="urn:microsoft.com/office/officeart/2005/8/layout/chevron2"/>
    <dgm:cxn modelId="{8E663ABE-AEA6-4B39-BB40-0C9865AE5625}" type="presParOf" srcId="{42D2B3BC-AE6B-4E05-A0FD-7D03995CE5ED}" destId="{3710197C-1FAC-4D82-B391-ECFA5D7991B5}" srcOrd="3" destOrd="0" presId="urn:microsoft.com/office/officeart/2005/8/layout/chevron2"/>
    <dgm:cxn modelId="{F6FE8F92-0577-424B-9B4E-0410C9CE7034}" type="presParOf" srcId="{42D2B3BC-AE6B-4E05-A0FD-7D03995CE5ED}" destId="{FCF97FC5-F33A-4FD9-BE21-F692B3C9BD95}" srcOrd="4" destOrd="0" presId="urn:microsoft.com/office/officeart/2005/8/layout/chevron2"/>
    <dgm:cxn modelId="{356871A9-8771-457F-87FC-C4EBD6D0283E}" type="presParOf" srcId="{FCF97FC5-F33A-4FD9-BE21-F692B3C9BD95}" destId="{B542AB5F-18E5-4778-840D-49C8488E2B3F}" srcOrd="0" destOrd="0" presId="urn:microsoft.com/office/officeart/2005/8/layout/chevron2"/>
    <dgm:cxn modelId="{2E7EF7A8-77D4-4EDA-A7D0-C2F29229FBB3}" type="presOf" srcId="{498F24B7-46BC-45E5-892A-799B4DB6E422}" destId="{B542AB5F-18E5-4778-840D-49C8488E2B3F}" srcOrd="0" destOrd="0" presId="urn:microsoft.com/office/officeart/2005/8/layout/chevron2"/>
    <dgm:cxn modelId="{AFCDE69F-1B3E-4267-85FF-95B49655F0BC}" type="presParOf" srcId="{FCF97FC5-F33A-4FD9-BE21-F692B3C9BD95}" destId="{CCAF5CC5-D641-4009-811B-AE48CF9C7F04}" srcOrd="1" destOrd="0" presId="urn:microsoft.com/office/officeart/2005/8/layout/chevron2"/>
    <dgm:cxn modelId="{58B40066-2282-4625-A427-0071D8D4B275}" type="presOf" srcId="{B7F69B4D-E7E9-42BC-A5F4-0D2857ADED92}" destId="{CCAF5CC5-D641-4009-811B-AE48CF9C7F04}" srcOrd="0" destOrd="0" presId="urn:microsoft.com/office/officeart/2005/8/layout/chevron2"/>
    <dgm:cxn modelId="{1B78CD6A-5F69-4071-899D-2A6B6D39069B}" type="presParOf" srcId="{42D2B3BC-AE6B-4E05-A0FD-7D03995CE5ED}" destId="{93F7C425-56C3-43A2-903E-49A3D05F4ACF}" srcOrd="5" destOrd="0" presId="urn:microsoft.com/office/officeart/2005/8/layout/chevron2"/>
    <dgm:cxn modelId="{AABFC06D-FDF6-41BB-962B-7319138DF53F}" type="presParOf" srcId="{42D2B3BC-AE6B-4E05-A0FD-7D03995CE5ED}" destId="{BE1D9A18-7E0B-4E9C-8F4D-0B7CC549144E}" srcOrd="6" destOrd="0" presId="urn:microsoft.com/office/officeart/2005/8/layout/chevron2"/>
    <dgm:cxn modelId="{D7D683B3-F5A3-4086-8465-6BD870ACBA7C}" type="presParOf" srcId="{BE1D9A18-7E0B-4E9C-8F4D-0B7CC549144E}" destId="{818B10AD-63BF-4214-A581-1FD9D261F90C}" srcOrd="0" destOrd="0" presId="urn:microsoft.com/office/officeart/2005/8/layout/chevron2"/>
    <dgm:cxn modelId="{268721F7-5658-4A1B-93D7-51DABB7EBFD5}" type="presOf" srcId="{0BC330A0-AF9D-41A5-AF3A-4A46B6F952DA}" destId="{818B10AD-63BF-4214-A581-1FD9D261F90C}" srcOrd="0" destOrd="0" presId="urn:microsoft.com/office/officeart/2005/8/layout/chevron2"/>
    <dgm:cxn modelId="{C856F0EE-B061-48B2-AE61-404243D74F8B}" type="presParOf" srcId="{BE1D9A18-7E0B-4E9C-8F4D-0B7CC549144E}" destId="{BC5336DC-A7BE-4A31-BA98-5C015DED03EF}" srcOrd="1" destOrd="0" presId="urn:microsoft.com/office/officeart/2005/8/layout/chevron2"/>
    <dgm:cxn modelId="{513FDF76-25D4-40CF-AECF-CCDDEB0056ED}" type="presOf" srcId="{EE5786CF-4642-42E1-8C38-CB81D7FCF7B9}" destId="{BC5336DC-A7BE-4A31-BA98-5C015DED03EF}" srcOrd="0" destOrd="0" presId="urn:microsoft.com/office/officeart/2005/8/layout/chevron2"/>
    <dgm:cxn modelId="{97AB0ADC-685D-4502-960D-0B31804D77A0}" type="presParOf" srcId="{42D2B3BC-AE6B-4E05-A0FD-7D03995CE5ED}" destId="{BDB1C5DC-4DB5-4AE7-B82F-E48616FF07C1}" srcOrd="7" destOrd="0" presId="urn:microsoft.com/office/officeart/2005/8/layout/chevron2"/>
    <dgm:cxn modelId="{31C41BE3-3658-4B66-90CA-CD1DD39D126E}" type="presParOf" srcId="{42D2B3BC-AE6B-4E05-A0FD-7D03995CE5ED}" destId="{91B9E144-A85F-4CB6-B7AB-AD3A19AC1EFD}" srcOrd="8" destOrd="0" presId="urn:microsoft.com/office/officeart/2005/8/layout/chevron2"/>
    <dgm:cxn modelId="{4E803DF7-AAA8-42F6-8CC2-3923BC998C0F}" type="presParOf" srcId="{91B9E144-A85F-4CB6-B7AB-AD3A19AC1EFD}" destId="{2BD19B93-1427-4864-B232-50F760FE1B04}" srcOrd="0" destOrd="0" presId="urn:microsoft.com/office/officeart/2005/8/layout/chevron2"/>
    <dgm:cxn modelId="{5FA4E72D-B052-4D3B-872E-A19BBF5EA2F7}" type="presOf" srcId="{D7C1F8F0-7CBF-44DC-B6DF-A2B65929F7C9}" destId="{2BD19B93-1427-4864-B232-50F760FE1B04}" srcOrd="0" destOrd="0" presId="urn:microsoft.com/office/officeart/2005/8/layout/chevron2"/>
    <dgm:cxn modelId="{4C8E6118-5557-4608-A1F3-ED4EC62B9381}" type="presParOf" srcId="{91B9E144-A85F-4CB6-B7AB-AD3A19AC1EFD}" destId="{E2CB2D45-2A3E-43F5-925F-78F95C6E780C}" srcOrd="1" destOrd="0" presId="urn:microsoft.com/office/officeart/2005/8/layout/chevron2"/>
    <dgm:cxn modelId="{5A2FE733-13EA-45A7-851C-6D174A89748E}" type="presOf" srcId="{F941CE64-3990-4432-81BE-42FF81D9B02D}" destId="{E2CB2D45-2A3E-43F5-925F-78F95C6E780C}" srcOrd="0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3" minVer="http://schemas.openxmlformats.org/drawingml/2006/main"/>
    </a:ext>
  </dgm:extLst>
</dgm:dataModel>
</file>

<file path=ppt/diagrams/data2.xml><?xml version="1.0" encoding="utf-8"?>
<dgm:dataModel xmlns:a="http://schemas.openxmlformats.org/drawingml/2006/main" xmlns:r="http://schemas.openxmlformats.org/officeDocument/2006/relationships" xmlns:dgm="http://schemas.openxmlformats.org/drawingml/2006/diagram">
  <dgm:ptLst>
    <dgm:pt modelId="{568064B0-5BB0-49FD-851C-4163576DB9D3}" type="doc">
      <dgm:prSet loTypeId="urn:microsoft.com/office/officeart/2005/8/layout/architecture+Icon" loCatId="officeonline" qsTypeId="urn:microsoft.com/office/officeart/2005/8/quickstyle/simple1" qsCatId="simple" csTypeId="urn:microsoft.com/office/officeart/2005/8/colors/colorful4" csCatId="colorful" phldr="1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388B0A23-3576-4D40-ABD1-D7DD2AEDF5C7}" type="parTrans" cxnId="{D1F37705-9860-4D50-A1BF-1A4827790155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0849CBC9-FF2C-4535-A83E-300F0DDC327E}">
      <dgm:prSet phldrT="[Text]" custT="1"/>
      <dgm:spPr/>
      <dgm:t>
        <a:bodyPr/>
        <a:lstStyle>
          <a:defPPr>
            <a:defRPr kern="1200" smtId="4294967295"/>
          </a:defPPr>
        </a:lstStyle>
        <a:p>
          <a:pPr algn="ctr"/>
          <a:r>
            <a:rPr lang="cs-CZ" sz="6500" smtClean="0"/>
            <a:t>Verifikace procesu hodnocení</a:t>
          </a:r>
        </a:p>
        <a:p>
          <a:pPr algn="ctr"/>
          <a:r>
            <a:rPr lang="cs-CZ" sz="4800" smtClean="0"/>
            <a:t>(soulad s Nařízením, Dohodou o programu, podmínkami výzvy)</a:t>
          </a:r>
          <a:endParaRPr lang="cs-CZ" sz="4800"/>
        </a:p>
      </dgm:t>
    </dgm:pt>
    <dgm:pt modelId="{135BB8DB-78B0-4EF4-B79C-3E19C5230FC5}" type="parTrans" cxnId="{666E7112-4E95-43D6-95BA-64E08BD03C60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0B099434-0A51-4F9E-8678-5297104A5E19}">
      <dgm:prSet phldrT="[Text]" custT="1"/>
      <dgm:spPr>
        <a:solidFill>
          <a:srgbClr val="00B050"/>
        </a:solidFill>
      </dgm:spPr>
      <dgm:t>
        <a:bodyPr/>
        <a:lstStyle>
          <a:defPPr>
            <a:defRPr kern="1200" smtId="4294967295"/>
          </a:defPPr>
        </a:lstStyle>
        <a:p>
          <a:r>
            <a:rPr lang="cs-CZ" sz="5400" smtClean="0"/>
            <a:t>Verifikace projektů doporučených k udělení grantu</a:t>
          </a:r>
          <a:endParaRPr lang="cs-CZ" sz="5400"/>
        </a:p>
      </dgm:t>
    </dgm:pt>
    <dgm:pt modelId="{52C7E73A-BACF-409A-9F06-0068CC6C0695}" type="parTrans" cxnId="{D281C80E-909A-4C9B-9BB2-B00E8AE44E91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987021A8-4F81-4812-8046-0AD8E3026E8B}">
      <dgm:prSet phldrT="[Text]"/>
      <dgm:spPr>
        <a:solidFill>
          <a:srgbClr val="3EAF79"/>
        </a:solidFill>
      </dgm:spPr>
      <dgm:t>
        <a:bodyPr/>
        <a:lstStyle>
          <a:defPPr>
            <a:defRPr kern="1200" smtId="4294967295"/>
          </a:defPPr>
        </a:lstStyle>
        <a:p>
          <a:r>
            <a:rPr lang="cs-CZ" smtClean="0"/>
            <a:t>Úprava žádosti (doporučení HK)</a:t>
          </a:r>
          <a:endParaRPr lang="cs-CZ"/>
        </a:p>
      </dgm:t>
    </dgm:pt>
    <dgm:pt modelId="{CB56C40C-B5A3-4FC1-B628-FCA8F3642362}" type="sibTrans" cxnId="{D281C80E-909A-4C9B-9BB2-B00E8AE44E91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7682EDC3-EE39-4F6A-8289-C55D71FF6F69}" type="parTrans" cxnId="{C8041023-A155-4D71-BC4C-20BF1341290F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CAA912A4-D5D5-4064-8F31-C7E597BAB5BC}">
      <dgm:prSet/>
      <dgm:spPr>
        <a:solidFill>
          <a:srgbClr val="3EAF79"/>
        </a:solidFill>
      </dgm:spPr>
      <dgm:t>
        <a:bodyPr/>
        <a:lstStyle>
          <a:defPPr>
            <a:defRPr kern="1200" smtId="4294967295"/>
          </a:defPPr>
        </a:lstStyle>
        <a:p>
          <a:r>
            <a:rPr lang="cs-CZ" smtClean="0"/>
            <a:t>Akceptace podmínek pro schválení grantu</a:t>
          </a:r>
          <a:endParaRPr lang="cs-CZ"/>
        </a:p>
      </dgm:t>
    </dgm:pt>
    <dgm:pt modelId="{15029A1B-AA4B-45F5-AEC3-4CD99CF0A42B}" type="sibTrans" cxnId="{C8041023-A155-4D71-BC4C-20BF1341290F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88B63AB5-3E90-4EF7-B665-215D9357708B}" type="parTrans" cxnId="{5E43EBC1-F1B3-4A5C-87CF-1870C5CDDDC8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F6051E99-112A-47DD-A0A4-558687343124}">
      <dgm:prSet phldrT="[Text]"/>
      <dgm:spPr>
        <a:solidFill>
          <a:srgbClr val="3EAF79"/>
        </a:solidFill>
      </dgm:spPr>
      <dgm:t>
        <a:bodyPr/>
        <a:lstStyle>
          <a:defPPr>
            <a:defRPr kern="1200" smtId="4294967295"/>
          </a:defPPr>
        </a:lstStyle>
        <a:p>
          <a:r>
            <a:rPr lang="cs-CZ" smtClean="0"/>
            <a:t>Doložení podkladů (seznam plánovaných zakázek, identifikace bankovního účtu…) </a:t>
          </a:r>
          <a:endParaRPr lang="cs-CZ"/>
        </a:p>
      </dgm:t>
    </dgm:pt>
    <dgm:pt modelId="{25FD50F0-B228-4867-BB8C-2EEA781F2DCF}" type="sibTrans" cxnId="{5E43EBC1-F1B3-4A5C-87CF-1870C5CDDDC8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25B979AD-51EB-4CD1-BB47-89C9CF4DCA1E}" type="sibTrans" cxnId="{666E7112-4E95-43D6-95BA-64E08BD03C60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4A009F21-AE95-4838-A9A3-E92C297EF323}" type="parTrans" cxnId="{6D18F2DF-7FB9-47ED-B2C6-A48DC2093073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984B2860-813D-43E0-8140-7600F21D3620}">
      <dgm:prSet phldrT="[Text]"/>
      <dgm:spPr>
        <a:solidFill>
          <a:srgbClr val="FFC000"/>
        </a:solidFill>
      </dgm:spPr>
      <dgm:t>
        <a:bodyPr/>
        <a:lstStyle>
          <a:defPPr>
            <a:defRPr kern="1200" smtId="4294967295"/>
          </a:defPPr>
        </a:lstStyle>
        <a:p>
          <a:r>
            <a:rPr lang="cs-CZ" smtClean="0"/>
            <a:t>Žádosti, které nebyly doporučeny k podpoře</a:t>
          </a:r>
          <a:endParaRPr lang="cs-CZ"/>
        </a:p>
      </dgm:t>
    </dgm:pt>
    <dgm:pt modelId="{3D6EDEFC-10BF-4713-8A87-B746D527CEED}" type="sibTrans" cxnId="{6D18F2DF-7FB9-47ED-B2C6-A48DC2093073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C69741DA-B956-4F93-9718-2FC7D9699149}" type="sibTrans" cxnId="{D1F37705-9860-4D50-A1BF-1A4827790155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AC4739AE-FC2C-40EC-B5C6-73F87E4FBCDD}" type="pres">
      <dgm:prSet presAssocID="{568064B0-5BB0-49FD-851C-4163576DB9D3}" presName="Name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82EDBA61-E95C-4EC6-83DB-751F7C23666D}" type="pres">
      <dgm:prSet presAssocID="{0849CBC9-FF2C-4535-A83E-300F0DDC327E}" presName="vertOne"/>
      <dgm:spPr/>
      <dgm:t>
        <a:bodyPr/>
        <a:lstStyle>
          <a:defPPr>
            <a:defRPr kern="1200" smtId="4294967295"/>
          </a:defPPr>
        </a:lstStyle>
        <a:p/>
      </dgm:t>
    </dgm:pt>
    <dgm:pt modelId="{4ECE180C-0874-4C87-A223-E6FF6F8F1ACA}" type="pres">
      <dgm:prSet presAssocID="{0849CBC9-FF2C-4535-A83E-300F0DDC327E}" presName="txOne" presStyleLbl="node0" presStyleCnt="1" custLinFactY="-200000" custLinFactNeighborX="-423" custLinFactNeighborY="-201741">
        <dgm:presLayoutVars>
          <dgm:chPref val="3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22021193-6754-49C8-9341-78D4D84456A3}" type="pres">
      <dgm:prSet presAssocID="{0849CBC9-FF2C-4535-A83E-300F0DDC327E}" presName="parTransOne"/>
      <dgm:spPr/>
      <dgm:t>
        <a:bodyPr/>
        <a:lstStyle>
          <a:defPPr>
            <a:defRPr kern="1200" smtId="4294967295"/>
          </a:defPPr>
        </a:lstStyle>
        <a:p/>
      </dgm:t>
    </dgm:pt>
    <dgm:pt modelId="{FB7CDA83-CF59-4ACE-9444-E244C4998AB5}" type="pres">
      <dgm:prSet presAssocID="{0849CBC9-FF2C-4535-A83E-300F0DDC327E}" presName="horzOne"/>
      <dgm:spPr/>
      <dgm:t>
        <a:bodyPr/>
        <a:lstStyle>
          <a:defPPr>
            <a:defRPr kern="1200" smtId="4294967295"/>
          </a:defPPr>
        </a:lstStyle>
        <a:p/>
      </dgm:t>
    </dgm:pt>
    <dgm:pt modelId="{88BBA5AC-494C-4617-B864-04A831FA4D5C}" type="pres">
      <dgm:prSet presAssocID="{0B099434-0A51-4F9E-8678-5297104A5E19}" presName="vertTwo"/>
      <dgm:spPr/>
      <dgm:t>
        <a:bodyPr/>
        <a:lstStyle>
          <a:defPPr>
            <a:defRPr kern="1200" smtId="4294967295"/>
          </a:defPPr>
        </a:lstStyle>
        <a:p/>
      </dgm:t>
    </dgm:pt>
    <dgm:pt modelId="{9EB271F5-4A2A-4FD9-9951-EA0EDBD13A87}" type="pres">
      <dgm:prSet presAssocID="{0B099434-0A51-4F9E-8678-5297104A5E19}" presName="txTwo" presStyleLbl="node2" presStyleCnt="2" custLinFactNeighborX="-122" custLinFactNeighborY="-27707">
        <dgm:presLayoutVars>
          <dgm:chPref val="3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7C4708C0-C72D-472D-8CD6-F1F23FC4EBC8}" type="pres">
      <dgm:prSet presAssocID="{0B099434-0A51-4F9E-8678-5297104A5E19}" presName="parTransTwo"/>
      <dgm:spPr/>
      <dgm:t>
        <a:bodyPr/>
        <a:lstStyle>
          <a:defPPr>
            <a:defRPr kern="1200" smtId="4294967295"/>
          </a:defPPr>
        </a:lstStyle>
        <a:p/>
      </dgm:t>
    </dgm:pt>
    <dgm:pt modelId="{85C23B3F-35E8-46D1-A83E-EFE9C00E1549}" type="pres">
      <dgm:prSet presAssocID="{0B099434-0A51-4F9E-8678-5297104A5E19}" presName="horzTwo"/>
      <dgm:spPr/>
      <dgm:t>
        <a:bodyPr/>
        <a:lstStyle>
          <a:defPPr>
            <a:defRPr kern="1200" smtId="4294967295"/>
          </a:defPPr>
        </a:lstStyle>
        <a:p/>
      </dgm:t>
    </dgm:pt>
    <dgm:pt modelId="{5C34FF42-24B6-48F8-B642-C75573D0A7BA}" type="pres">
      <dgm:prSet presAssocID="{987021A8-4F81-4812-8046-0AD8E3026E8B}" presName="vertThree"/>
      <dgm:spPr/>
      <dgm:t>
        <a:bodyPr/>
        <a:lstStyle>
          <a:defPPr>
            <a:defRPr kern="1200" smtId="4294967295"/>
          </a:defPPr>
        </a:lstStyle>
        <a:p/>
      </dgm:t>
    </dgm:pt>
    <dgm:pt modelId="{52CCFD73-D265-4177-9137-44F5BDDB041A}" type="pres">
      <dgm:prSet presAssocID="{987021A8-4F81-4812-8046-0AD8E3026E8B}" presName="txThree" presStyleLbl="node3" presStyleCnt="3" custLinFactY="100000" custLinFactNeighborX="-1034" custLinFactNeighborY="120952">
        <dgm:presLayoutVars>
          <dgm:chPref val="3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7583CC9D-349C-49F8-8498-714D3E34FE22}" type="pres">
      <dgm:prSet presAssocID="{987021A8-4F81-4812-8046-0AD8E3026E8B}" presName="horzThree"/>
      <dgm:spPr/>
      <dgm:t>
        <a:bodyPr/>
        <a:lstStyle>
          <a:defPPr>
            <a:defRPr kern="1200" smtId="4294967295"/>
          </a:defPPr>
        </a:lstStyle>
        <a:p/>
      </dgm:t>
    </dgm:pt>
    <dgm:pt modelId="{121C0807-06FA-489F-B046-12C573593CF4}" type="pres">
      <dgm:prSet presAssocID="{CB56C40C-B5A3-4FC1-B628-FCA8F3642362}" presName="sibSpaceThree"/>
      <dgm:spPr/>
      <dgm:t>
        <a:bodyPr/>
        <a:lstStyle>
          <a:defPPr>
            <a:defRPr kern="1200" smtId="4294967295"/>
          </a:defPPr>
        </a:lstStyle>
        <a:p/>
      </dgm:t>
    </dgm:pt>
    <dgm:pt modelId="{43F796A1-DA97-4DDF-BFC4-761CCD878F55}" type="pres">
      <dgm:prSet presAssocID="{CAA912A4-D5D5-4064-8F31-C7E597BAB5BC}" presName="vertThree"/>
      <dgm:spPr/>
      <dgm:t>
        <a:bodyPr/>
        <a:lstStyle>
          <a:defPPr>
            <a:defRPr kern="1200" smtId="4294967295"/>
          </a:defPPr>
        </a:lstStyle>
        <a:p/>
      </dgm:t>
    </dgm:pt>
    <dgm:pt modelId="{AC089983-2236-47FB-8F8B-7320D24D67EB}" type="pres">
      <dgm:prSet presAssocID="{CAA912A4-D5D5-4064-8F31-C7E597BAB5BC}" presName="txThree" presStyleLbl="node3" presStyleIdx="1" presStyleCnt="3" custLinFactY="100000" custLinFactNeighborX="-304" custLinFactNeighborY="119700">
        <dgm:presLayoutVars>
          <dgm:chPref val="3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CF613381-BE70-49A6-A6E1-BE3E04C72863}" type="pres">
      <dgm:prSet presAssocID="{CAA912A4-D5D5-4064-8F31-C7E597BAB5BC}" presName="horzThree"/>
      <dgm:spPr/>
      <dgm:t>
        <a:bodyPr/>
        <a:lstStyle>
          <a:defPPr>
            <a:defRPr kern="1200" smtId="4294967295"/>
          </a:defPPr>
        </a:lstStyle>
        <a:p/>
      </dgm:t>
    </dgm:pt>
    <dgm:pt modelId="{CF7CA19A-E646-4DB9-B222-CDED013FD78B}" type="pres">
      <dgm:prSet presAssocID="{15029A1B-AA4B-45F5-AEC3-4CD99CF0A42B}" presName="sibSpaceThree"/>
      <dgm:spPr/>
      <dgm:t>
        <a:bodyPr/>
        <a:lstStyle>
          <a:defPPr>
            <a:defRPr kern="1200" smtId="4294967295"/>
          </a:defPPr>
        </a:lstStyle>
        <a:p/>
      </dgm:t>
    </dgm:pt>
    <dgm:pt modelId="{23A91F55-AFA3-4543-B93B-D8F32681813D}" type="pres">
      <dgm:prSet presAssocID="{F6051E99-112A-47DD-A0A4-558687343124}" presName="vertThree"/>
      <dgm:spPr/>
      <dgm:t>
        <a:bodyPr/>
        <a:lstStyle>
          <a:defPPr>
            <a:defRPr kern="1200" smtId="4294967295"/>
          </a:defPPr>
        </a:lstStyle>
        <a:p/>
      </dgm:t>
    </dgm:pt>
    <dgm:pt modelId="{8B870241-F984-410A-972D-9BD2953BE7F9}" type="pres">
      <dgm:prSet presAssocID="{F6051E99-112A-47DD-A0A4-558687343124}" presName="txThree" presStyleLbl="node3" presStyleIdx="2" presStyleCnt="3" custLinFactY="100000" custLinFactNeighborX="-1338" custLinFactNeighborY="119700">
        <dgm:presLayoutVars>
          <dgm:chPref val="3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B85023E3-CA3C-47F1-A91E-C967E1FCD87D}" type="pres">
      <dgm:prSet presAssocID="{F6051E99-112A-47DD-A0A4-558687343124}" presName="horzThree"/>
      <dgm:spPr/>
      <dgm:t>
        <a:bodyPr/>
        <a:lstStyle>
          <a:defPPr>
            <a:defRPr kern="1200" smtId="4294967295"/>
          </a:defPPr>
        </a:lstStyle>
        <a:p/>
      </dgm:t>
    </dgm:pt>
    <dgm:pt modelId="{2813CFA4-A8B8-4A70-B168-907800AD30F4}" type="pres">
      <dgm:prSet presAssocID="{25B979AD-51EB-4CD1-BB47-89C9CF4DCA1E}" presName="sibSpaceTwo"/>
      <dgm:spPr/>
      <dgm:t>
        <a:bodyPr/>
        <a:lstStyle>
          <a:defPPr>
            <a:defRPr kern="1200" smtId="4294967295"/>
          </a:defPPr>
        </a:lstStyle>
        <a:p/>
      </dgm:t>
    </dgm:pt>
    <dgm:pt modelId="{F93CC46D-3EBF-4FD4-BED6-3522D1A4D9D6}" type="pres">
      <dgm:prSet presAssocID="{984B2860-813D-43E0-8140-7600F21D3620}" presName="vertTwo"/>
      <dgm:spPr/>
      <dgm:t>
        <a:bodyPr/>
        <a:lstStyle>
          <a:defPPr>
            <a:defRPr kern="1200" smtId="4294967295"/>
          </a:defPPr>
        </a:lstStyle>
        <a:p/>
      </dgm:t>
    </dgm:pt>
    <dgm:pt modelId="{CC5B8DE3-1927-464E-8943-99CBB4D8435C}" type="pres">
      <dgm:prSet presAssocID="{984B2860-813D-43E0-8140-7600F21D3620}" presName="txTwo" presStyleLbl="node2" presStyleIdx="1" presStyleCnt="2" custScaleX="50853" custScaleY="211558" custLinFactY="7455" custLinFactNeighborX="51" custLinFactNeighborY="100000">
        <dgm:presLayoutVars>
          <dgm:chPref val="3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DEC9121A-92C6-4658-8FA3-F26958E9EC71}" type="pres">
      <dgm:prSet presAssocID="{984B2860-813D-43E0-8140-7600F21D3620}" presName="horzTwo"/>
      <dgm:spPr/>
      <dgm:t>
        <a:bodyPr/>
        <a:lstStyle>
          <a:defPPr>
            <a:defRPr kern="1200" smtId="4294967295"/>
          </a:defPPr>
        </a:lstStyle>
        <a:p/>
      </dgm:t>
    </dgm:pt>
  </dgm:ptLst>
  <dgm:cxnLst>
    <dgm:cxn modelId="{D1F37705-9860-4D50-A1BF-1A4827790155}" srcId="{568064B0-5BB0-49FD-851C-4163576DB9D3}" destId="{0849CBC9-FF2C-4535-A83E-300F0DDC327E}" srcOrd="0" destOrd="0" parTransId="{388B0A23-3576-4D40-ABD1-D7DD2AEDF5C7}" sibTransId="{C69741DA-B956-4F93-9718-2FC7D9699149}"/>
    <dgm:cxn modelId="{666E7112-4E95-43D6-95BA-64E08BD03C60}" srcId="{0849CBC9-FF2C-4535-A83E-300F0DDC327E}" destId="{0B099434-0A51-4F9E-8678-5297104A5E19}" srcOrd="0" destOrd="0" parTransId="{135BB8DB-78B0-4EF4-B79C-3E19C5230FC5}" sibTransId="{25B979AD-51EB-4CD1-BB47-89C9CF4DCA1E}"/>
    <dgm:cxn modelId="{D281C80E-909A-4C9B-9BB2-B00E8AE44E91}" srcId="{0B099434-0A51-4F9E-8678-5297104A5E19}" destId="{987021A8-4F81-4812-8046-0AD8E3026E8B}" srcOrd="0" destOrd="0" parTransId="{52C7E73A-BACF-409A-9F06-0068CC6C0695}" sibTransId="{CB56C40C-B5A3-4FC1-B628-FCA8F3642362}"/>
    <dgm:cxn modelId="{C8041023-A155-4D71-BC4C-20BF1341290F}" srcId="{0B099434-0A51-4F9E-8678-5297104A5E19}" destId="{CAA912A4-D5D5-4064-8F31-C7E597BAB5BC}" srcOrd="1" destOrd="0" parTransId="{7682EDC3-EE39-4F6A-8289-C55D71FF6F69}" sibTransId="{15029A1B-AA4B-45F5-AEC3-4CD99CF0A42B}"/>
    <dgm:cxn modelId="{5E43EBC1-F1B3-4A5C-87CF-1870C5CDDDC8}" srcId="{0B099434-0A51-4F9E-8678-5297104A5E19}" destId="{F6051E99-112A-47DD-A0A4-558687343124}" srcOrd="2" destOrd="0" parTransId="{88B63AB5-3E90-4EF7-B665-215D9357708B}" sibTransId="{25FD50F0-B228-4867-BB8C-2EEA781F2DCF}"/>
    <dgm:cxn modelId="{6D18F2DF-7FB9-47ED-B2C6-A48DC2093073}" srcId="{0849CBC9-FF2C-4535-A83E-300F0DDC327E}" destId="{984B2860-813D-43E0-8140-7600F21D3620}" srcOrd="1" destOrd="0" parTransId="{4A009F21-AE95-4838-A9A3-E92C297EF323}" sibTransId="{3D6EDEFC-10BF-4713-8A87-B746D527CEED}"/>
    <dgm:cxn modelId="{49A9CC90-DB91-43E4-AAF3-4CB770D81726}" type="presOf" srcId="{568064B0-5BB0-49FD-851C-4163576DB9D3}" destId="{AC4739AE-FC2C-40EC-B5C6-73F87E4FBCDD}" srcOrd="0" destOrd="0" presId="urn:microsoft.com/office/officeart/2005/8/layout/architecture+Icon"/>
    <dgm:cxn modelId="{303B5E65-389F-4A33-B426-3B6F92941A54}" type="presParOf" srcId="{AC4739AE-FC2C-40EC-B5C6-73F87E4FBCDD}" destId="{82EDBA61-E95C-4EC6-83DB-751F7C23666D}" srcOrd="0" destOrd="0" presId="urn:microsoft.com/office/officeart/2005/8/layout/architecture+Icon"/>
    <dgm:cxn modelId="{6741F857-B4FD-4048-95B0-1BF297F39738}" type="presParOf" srcId="{82EDBA61-E95C-4EC6-83DB-751F7C23666D}" destId="{4ECE180C-0874-4C87-A223-E6FF6F8F1ACA}" srcOrd="0" destOrd="0" presId="urn:microsoft.com/office/officeart/2005/8/layout/architecture+Icon"/>
    <dgm:cxn modelId="{79EB73CD-4611-4259-A25E-62867BC342F8}" type="presOf" srcId="{0849CBC9-FF2C-4535-A83E-300F0DDC327E}" destId="{4ECE180C-0874-4C87-A223-E6FF6F8F1ACA}" srcOrd="0" destOrd="0" presId="urn:microsoft.com/office/officeart/2005/8/layout/architecture+Icon"/>
    <dgm:cxn modelId="{EF75CA2E-461D-4F78-B828-7245091A73E9}" type="presParOf" srcId="{82EDBA61-E95C-4EC6-83DB-751F7C23666D}" destId="{22021193-6754-49C8-9341-78D4D84456A3}" srcOrd="1" destOrd="0" presId="urn:microsoft.com/office/officeart/2005/8/layout/architecture+Icon"/>
    <dgm:cxn modelId="{5EB228AA-9E85-4C02-A2BB-173EF47B218F}" type="presParOf" srcId="{82EDBA61-E95C-4EC6-83DB-751F7C23666D}" destId="{FB7CDA83-CF59-4ACE-9444-E244C4998AB5}" srcOrd="2" destOrd="0" presId="urn:microsoft.com/office/officeart/2005/8/layout/architecture+Icon"/>
    <dgm:cxn modelId="{B58000D5-1A9A-470D-B0DA-501931E1E1BE}" type="presParOf" srcId="{FB7CDA83-CF59-4ACE-9444-E244C4998AB5}" destId="{88BBA5AC-494C-4617-B864-04A831FA4D5C}" srcOrd="0" destOrd="0" presId="urn:microsoft.com/office/officeart/2005/8/layout/architecture+Icon"/>
    <dgm:cxn modelId="{4177C085-98A5-48E8-BD05-EFA64638ECEE}" type="presParOf" srcId="{88BBA5AC-494C-4617-B864-04A831FA4D5C}" destId="{9EB271F5-4A2A-4FD9-9951-EA0EDBD13A87}" srcOrd="0" destOrd="0" presId="urn:microsoft.com/office/officeart/2005/8/layout/architecture+Icon"/>
    <dgm:cxn modelId="{7D8EBB4C-DF06-43EA-BE7F-DF707D9A5F80}" type="presOf" srcId="{0B099434-0A51-4F9E-8678-5297104A5E19}" destId="{9EB271F5-4A2A-4FD9-9951-EA0EDBD13A87}" srcOrd="0" destOrd="0" presId="urn:microsoft.com/office/officeart/2005/8/layout/architecture+Icon"/>
    <dgm:cxn modelId="{91082D22-A457-4243-A5E6-9D2525D7B713}" type="presParOf" srcId="{88BBA5AC-494C-4617-B864-04A831FA4D5C}" destId="{7C4708C0-C72D-472D-8CD6-F1F23FC4EBC8}" srcOrd="1" destOrd="0" presId="urn:microsoft.com/office/officeart/2005/8/layout/architecture+Icon"/>
    <dgm:cxn modelId="{C952879B-04DA-435C-B139-86977B8D5AE1}" type="presParOf" srcId="{88BBA5AC-494C-4617-B864-04A831FA4D5C}" destId="{85C23B3F-35E8-46D1-A83E-EFE9C00E1549}" srcOrd="2" destOrd="0" presId="urn:microsoft.com/office/officeart/2005/8/layout/architecture+Icon"/>
    <dgm:cxn modelId="{6A423BA0-E4C8-42A1-A008-7BF5DF1F30FC}" type="presParOf" srcId="{85C23B3F-35E8-46D1-A83E-EFE9C00E1549}" destId="{5C34FF42-24B6-48F8-B642-C75573D0A7BA}" srcOrd="0" destOrd="0" presId="urn:microsoft.com/office/officeart/2005/8/layout/architecture+Icon"/>
    <dgm:cxn modelId="{B4C166F0-EE77-4A61-9407-C343944FF3EC}" type="presParOf" srcId="{5C34FF42-24B6-48F8-B642-C75573D0A7BA}" destId="{52CCFD73-D265-4177-9137-44F5BDDB041A}" srcOrd="0" destOrd="0" presId="urn:microsoft.com/office/officeart/2005/8/layout/architecture+Icon"/>
    <dgm:cxn modelId="{85B10542-6ADE-498A-9F54-C25B9C1D6D7E}" type="presOf" srcId="{987021A8-4F81-4812-8046-0AD8E3026E8B}" destId="{52CCFD73-D265-4177-9137-44F5BDDB041A}" srcOrd="0" destOrd="0" presId="urn:microsoft.com/office/officeart/2005/8/layout/architecture+Icon"/>
    <dgm:cxn modelId="{F66451FB-0D68-4619-8958-B037B3EECF96}" type="presParOf" srcId="{5C34FF42-24B6-48F8-B642-C75573D0A7BA}" destId="{7583CC9D-349C-49F8-8498-714D3E34FE22}" srcOrd="1" destOrd="0" presId="urn:microsoft.com/office/officeart/2005/8/layout/architecture+Icon"/>
    <dgm:cxn modelId="{3C2981D7-15A2-4227-80CD-70F0A96E4B44}" type="presParOf" srcId="{85C23B3F-35E8-46D1-A83E-EFE9C00E1549}" destId="{121C0807-06FA-489F-B046-12C573593CF4}" srcOrd="1" destOrd="0" presId="urn:microsoft.com/office/officeart/2005/8/layout/architecture+Icon"/>
    <dgm:cxn modelId="{CBE33DA3-3470-4FF8-A36F-678BCA409B2D}" type="presParOf" srcId="{85C23B3F-35E8-46D1-A83E-EFE9C00E1549}" destId="{43F796A1-DA97-4DDF-BFC4-761CCD878F55}" srcOrd="2" destOrd="0" presId="urn:microsoft.com/office/officeart/2005/8/layout/architecture+Icon"/>
    <dgm:cxn modelId="{E56139FF-B9AA-407A-ACB9-A19C8245FF05}" type="presParOf" srcId="{43F796A1-DA97-4DDF-BFC4-761CCD878F55}" destId="{AC089983-2236-47FB-8F8B-7320D24D67EB}" srcOrd="0" destOrd="0" presId="urn:microsoft.com/office/officeart/2005/8/layout/architecture+Icon"/>
    <dgm:cxn modelId="{3C4FF6AF-F7FE-42D6-80FC-B4D683F56455}" type="presOf" srcId="{CAA912A4-D5D5-4064-8F31-C7E597BAB5BC}" destId="{AC089983-2236-47FB-8F8B-7320D24D67EB}" srcOrd="0" destOrd="0" presId="urn:microsoft.com/office/officeart/2005/8/layout/architecture+Icon"/>
    <dgm:cxn modelId="{A1ACFD41-341B-42DA-ADED-9AFFDAB70F3E}" type="presParOf" srcId="{43F796A1-DA97-4DDF-BFC4-761CCD878F55}" destId="{CF613381-BE70-49A6-A6E1-BE3E04C72863}" srcOrd="1" destOrd="0" presId="urn:microsoft.com/office/officeart/2005/8/layout/architecture+Icon"/>
    <dgm:cxn modelId="{B4B9CF33-485E-4F64-92D4-BAA0D8900620}" type="presParOf" srcId="{85C23B3F-35E8-46D1-A83E-EFE9C00E1549}" destId="{CF7CA19A-E646-4DB9-B222-CDED013FD78B}" srcOrd="3" destOrd="0" presId="urn:microsoft.com/office/officeart/2005/8/layout/architecture+Icon"/>
    <dgm:cxn modelId="{FCCA6126-F083-473B-A06B-896FC96FDC58}" type="presParOf" srcId="{85C23B3F-35E8-46D1-A83E-EFE9C00E1549}" destId="{23A91F55-AFA3-4543-B93B-D8F32681813D}" srcOrd="4" destOrd="0" presId="urn:microsoft.com/office/officeart/2005/8/layout/architecture+Icon"/>
    <dgm:cxn modelId="{1F40F5D7-21CC-4421-9044-B181E1BF3F55}" type="presParOf" srcId="{23A91F55-AFA3-4543-B93B-D8F32681813D}" destId="{8B870241-F984-410A-972D-9BD2953BE7F9}" srcOrd="0" destOrd="0" presId="urn:microsoft.com/office/officeart/2005/8/layout/architecture+Icon"/>
    <dgm:cxn modelId="{D66CB85A-2C8D-4B87-BEFC-EC6CC7297A5E}" type="presOf" srcId="{F6051E99-112A-47DD-A0A4-558687343124}" destId="{8B870241-F984-410A-972D-9BD2953BE7F9}" srcOrd="0" destOrd="0" presId="urn:microsoft.com/office/officeart/2005/8/layout/architecture+Icon"/>
    <dgm:cxn modelId="{D90E7281-C516-4062-B0D3-88A31C2B35D4}" type="presParOf" srcId="{23A91F55-AFA3-4543-B93B-D8F32681813D}" destId="{B85023E3-CA3C-47F1-A91E-C967E1FCD87D}" srcOrd="1" destOrd="0" presId="urn:microsoft.com/office/officeart/2005/8/layout/architecture+Icon"/>
    <dgm:cxn modelId="{6CA13DBE-779A-49CF-96D2-690D50B2313D}" type="presParOf" srcId="{FB7CDA83-CF59-4ACE-9444-E244C4998AB5}" destId="{2813CFA4-A8B8-4A70-B168-907800AD30F4}" srcOrd="1" destOrd="0" presId="urn:microsoft.com/office/officeart/2005/8/layout/architecture+Icon"/>
    <dgm:cxn modelId="{03009585-B759-4FCF-B0DE-A0D1B0DCB35F}" type="presParOf" srcId="{FB7CDA83-CF59-4ACE-9444-E244C4998AB5}" destId="{F93CC46D-3EBF-4FD4-BED6-3522D1A4D9D6}" srcOrd="2" destOrd="0" presId="urn:microsoft.com/office/officeart/2005/8/layout/architecture+Icon"/>
    <dgm:cxn modelId="{F1CC7B63-7235-46EB-B42F-4BA60E3BBAE6}" type="presParOf" srcId="{F93CC46D-3EBF-4FD4-BED6-3522D1A4D9D6}" destId="{CC5B8DE3-1927-464E-8943-99CBB4D8435C}" srcOrd="0" destOrd="0" presId="urn:microsoft.com/office/officeart/2005/8/layout/architecture+Icon"/>
    <dgm:cxn modelId="{9B77070F-FA5B-4B14-8FFF-7FCB4AF8023E}" type="presOf" srcId="{984B2860-813D-43E0-8140-7600F21D3620}" destId="{CC5B8DE3-1927-464E-8943-99CBB4D8435C}" srcOrd="0" destOrd="0" presId="urn:microsoft.com/office/officeart/2005/8/layout/architecture+Icon"/>
    <dgm:cxn modelId="{C7F49320-37C8-4CC4-ABE1-5582CE221D6D}" type="presParOf" srcId="{F93CC46D-3EBF-4FD4-BED6-3522D1A4D9D6}" destId="{DEC9121A-92C6-4658-8FA3-F26958E9EC71}" srcOrd="1" destOrd="0" presId="urn:microsoft.com/office/officeart/2005/8/layout/architecture+Icon"/>
  </dgm:cxnLst>
  <dgm:bg/>
  <dgm:whole/>
  <dgm:extLst>
    <a:ext uri="http://schemas.microsoft.com/office/drawing/2008/diagram">
      <dsp:dataModelExt xmlns:dsp="http://schemas.microsoft.com/office/drawing/2008/diagram" relId="rId3" minVer="http://schemas.openxmlformats.org/drawingml/2006/main"/>
    </a:ext>
  </dgm:extLst>
</dgm:dataModel>
</file>

<file path=ppt/diagrams/drawing1.xml><?xml version="1.0" encoding="utf-8"?>
<dsp:drawing xmlns:a="http://schemas.openxmlformats.org/drawingml/2006/main" xmlns:r="http://schemas.openxmlformats.org/officeDocument/2006/relationships" xmlns:dsp="http://schemas.microsoft.com/office/drawing/2008/diagram">
  <dsp:spTree>
    <dsp:nvGrpSpPr>
      <dsp:cNvPr id="11" name=""/>
      <dsp:cNvGrpSpPr/>
    </dsp:nvGrpSpPr>
    <dsp:grpSpPr/>
    <dsp:sp modelId="{5858C394-1A9D-4155-BD39-1E55D6AC5AF0}">
      <dsp:nvSpPr>
        <dsp:cNvPr id="12" name=""/>
        <dsp:cNvSpPr/>
      </dsp:nvSpPr>
      <dsp:spPr>
        <a:xfrm rot="5400000">
          <a:off x="-305762" y="308839"/>
          <a:ext cx="2038419" cy="142689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anchor="ctr" anchorCtr="0">
          <a:noAutofit/>
        </a:bodyPr>
        <a:lstStyle>
          <a:defPPr>
            <a:defRPr kern="1200" smtId="4294967295"/>
          </a:defPPr>
        </a:lstStyle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2200" kern="1200"/>
        </a:p>
      </dsp:txBody>
      <dsp:txXfrm rot="-5400000">
        <a:off x="2" y="716523"/>
        <a:ext cx="1426893" cy="611526"/>
      </dsp:txXfrm>
    </dsp:sp>
    <dsp:sp modelId="{1D503DCD-36E5-4FA4-B022-741D60DC079F}">
      <dsp:nvSpPr>
        <dsp:cNvPr id="13" name=""/>
        <dsp:cNvSpPr/>
      </dsp:nvSpPr>
      <dsp:spPr>
        <a:xfrm rot="5400000">
          <a:off x="10981691" y="-9551721"/>
          <a:ext cx="1324972" cy="2043457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2280" tIns="41275" rIns="41275" bIns="41275" anchor="ctr" anchorCtr="0">
          <a:noAutofit/>
        </a:bodyPr>
        <a:lstStyle>
          <a:defPPr>
            <a:defRPr kern="1200" smtId="4294967295"/>
          </a:defPPr>
        </a:lstStyle>
        <a:p>
          <a:pPr marL="285750" lvl="1" indent="-285750" algn="l" defTabSz="2889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6500" kern="1200" smtClean="0"/>
            <a:t> Posouzení formálních náležitostí a oprávněnosti</a:t>
          </a:r>
          <a:endParaRPr lang="cs-CZ" sz="6500" kern="1200"/>
        </a:p>
      </dsp:txBody>
      <dsp:txXfrm rot="16200000">
        <a:off x="1426891" y="67757"/>
        <a:ext cx="20369890" cy="1195612"/>
      </dsp:txXfrm>
    </dsp:sp>
    <dsp:sp modelId="{F5CE3802-A06D-4596-8A56-1DBD92A75EDE}">
      <dsp:nvSpPr>
        <dsp:cNvPr id="14" name=""/>
        <dsp:cNvSpPr/>
      </dsp:nvSpPr>
      <dsp:spPr>
        <a:xfrm rot="5400000">
          <a:off x="-305762" y="2235702"/>
          <a:ext cx="2038419" cy="142689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anchor="ctr" anchorCtr="0">
          <a:noAutofit/>
        </a:bodyPr>
        <a:lstStyle>
          <a:defPPr>
            <a:defRPr kern="1200" smtId="4294967295"/>
          </a:defPPr>
        </a:lstStyle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4200" kern="1200"/>
        </a:p>
      </dsp:txBody>
      <dsp:txXfrm rot="-5400000">
        <a:off x="2" y="2643386"/>
        <a:ext cx="1426893" cy="611526"/>
      </dsp:txXfrm>
    </dsp:sp>
    <dsp:sp modelId="{3E897CEB-5F43-4C12-B0E0-EDA00FED8A77}">
      <dsp:nvSpPr>
        <dsp:cNvPr id="15" name=""/>
        <dsp:cNvSpPr/>
      </dsp:nvSpPr>
      <dsp:spPr>
        <a:xfrm rot="5400000">
          <a:off x="10981691" y="-7624858"/>
          <a:ext cx="1324972" cy="2043457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2280" tIns="41275" rIns="41275" bIns="41275" anchor="ctr" anchorCtr="0">
          <a:noAutofit/>
        </a:bodyPr>
        <a:lstStyle>
          <a:defPPr>
            <a:defRPr kern="1200" smtId="4294967295"/>
          </a:defPPr>
        </a:lstStyle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Char char="•"/>
            <a:defRPr/>
          </a:pPr>
          <a:r>
            <a:rPr lang="cs-CZ" sz="6500" kern="1200" smtClean="0"/>
            <a:t> Hodnocení kvality</a:t>
          </a:r>
        </a:p>
      </dsp:txBody>
      <dsp:txXfrm rot="16200000">
        <a:off x="1426892" y="1994620"/>
        <a:ext cx="20369890" cy="1195612"/>
      </dsp:txXfrm>
    </dsp:sp>
    <dsp:sp modelId="{B542AB5F-18E5-4778-840D-49C8488E2B3F}">
      <dsp:nvSpPr>
        <dsp:cNvPr id="16" name=""/>
        <dsp:cNvSpPr/>
      </dsp:nvSpPr>
      <dsp:spPr>
        <a:xfrm rot="5400000">
          <a:off x="-305762" y="4198777"/>
          <a:ext cx="2038419" cy="142689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anchor="ctr" anchorCtr="0">
          <a:noAutofit/>
        </a:bodyPr>
        <a:lstStyle>
          <a:defPPr>
            <a:defRPr kern="1200" smtId="4294967295"/>
          </a:defPPr>
        </a:lstStyle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4200" kern="1200"/>
        </a:p>
      </dsp:txBody>
      <dsp:txXfrm rot="-5400000">
        <a:off x="2" y="4606461"/>
        <a:ext cx="1426893" cy="611526"/>
      </dsp:txXfrm>
    </dsp:sp>
    <dsp:sp modelId="{CCAF5CC5-D641-4009-811B-AE48CF9C7F04}">
      <dsp:nvSpPr>
        <dsp:cNvPr id="17" name=""/>
        <dsp:cNvSpPr/>
      </dsp:nvSpPr>
      <dsp:spPr>
        <a:xfrm rot="5400000">
          <a:off x="10945480" y="-5661784"/>
          <a:ext cx="1397395" cy="2043457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2280" tIns="41275" rIns="41275" bIns="41275" anchor="ctr" anchorCtr="0">
          <a:noAutofit/>
        </a:bodyPr>
        <a:lstStyle>
          <a:defPPr>
            <a:defRPr kern="1200" smtId="4294967295"/>
          </a:defPPr>
        </a:lstStyle>
        <a:p>
          <a:pPr marL="285750" lvl="1" indent="-285750" algn="l" defTabSz="2889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6500" kern="1200" smtClean="0"/>
            <a:t> Hodnoticí komise</a:t>
          </a:r>
          <a:endParaRPr lang="cs-CZ" sz="6500" kern="1200"/>
        </a:p>
      </dsp:txBody>
      <dsp:txXfrm rot="16200000">
        <a:off x="1426891" y="3925018"/>
        <a:ext cx="20366355" cy="1260965"/>
      </dsp:txXfrm>
    </dsp:sp>
    <dsp:sp modelId="{818B10AD-63BF-4214-A581-1FD9D261F90C}">
      <dsp:nvSpPr>
        <dsp:cNvPr id="18" name=""/>
        <dsp:cNvSpPr/>
      </dsp:nvSpPr>
      <dsp:spPr>
        <a:xfrm rot="5400000">
          <a:off x="-305762" y="6125639"/>
          <a:ext cx="2038419" cy="142689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anchor="ctr" anchorCtr="0">
          <a:noAutofit/>
        </a:bodyPr>
        <a:lstStyle>
          <a:defPPr>
            <a:defRPr kern="1200" smtId="4294967295"/>
          </a:defPPr>
        </a:lstStyle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4200" kern="1200"/>
        </a:p>
      </dsp:txBody>
      <dsp:txXfrm rot="-5400000">
        <a:off x="2" y="6533323"/>
        <a:ext cx="1426893" cy="611526"/>
      </dsp:txXfrm>
    </dsp:sp>
    <dsp:sp modelId="{BC5336DC-A7BE-4A31-BA98-5C015DED03EF}">
      <dsp:nvSpPr>
        <dsp:cNvPr id="19" name=""/>
        <dsp:cNvSpPr/>
      </dsp:nvSpPr>
      <dsp:spPr>
        <a:xfrm rot="5400000">
          <a:off x="10981691" y="-3734921"/>
          <a:ext cx="1324972" cy="2043457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2280" tIns="41275" rIns="41275" bIns="41275" anchor="ctr" anchorCtr="0">
          <a:noAutofit/>
        </a:bodyPr>
        <a:lstStyle>
          <a:defPPr>
            <a:defRPr kern="1200" smtId="4294967295"/>
          </a:defPPr>
        </a:lstStyle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Char char="•"/>
            <a:defRPr/>
          </a:pPr>
          <a:r>
            <a:rPr lang="cs-CZ" sz="6500" kern="1200" smtClean="0"/>
            <a:t> Verifikace</a:t>
          </a:r>
        </a:p>
      </dsp:txBody>
      <dsp:txXfrm rot="16200000">
        <a:off x="1426891" y="5884557"/>
        <a:ext cx="20369890" cy="1195612"/>
      </dsp:txXfrm>
    </dsp:sp>
    <dsp:sp modelId="{2BD19B93-1427-4864-B232-50F760FE1B04}">
      <dsp:nvSpPr>
        <dsp:cNvPr id="20" name=""/>
        <dsp:cNvSpPr/>
      </dsp:nvSpPr>
      <dsp:spPr>
        <a:xfrm rot="5400000">
          <a:off x="-305762" y="8052502"/>
          <a:ext cx="2038419" cy="142689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anchor="ctr" anchorCtr="0">
          <a:noAutofit/>
        </a:bodyPr>
        <a:lstStyle>
          <a:defPPr>
            <a:defRPr kern="1200" smtId="4294967295"/>
          </a:defPPr>
        </a:lstStyle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4200" kern="1200"/>
        </a:p>
      </dsp:txBody>
      <dsp:txXfrm rot="-5400000">
        <a:off x="2" y="8460186"/>
        <a:ext cx="1426893" cy="611526"/>
      </dsp:txXfrm>
    </dsp:sp>
    <dsp:sp modelId="{E2CB2D45-2A3E-43F5-925F-78F95C6E780C}">
      <dsp:nvSpPr>
        <dsp:cNvPr id="21" name=""/>
        <dsp:cNvSpPr/>
      </dsp:nvSpPr>
      <dsp:spPr>
        <a:xfrm rot="5400000">
          <a:off x="10981691" y="-1808058"/>
          <a:ext cx="1324972" cy="2043457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2280" tIns="41275" rIns="41275" bIns="41275" anchor="ctr" anchorCtr="0">
          <a:noAutofit/>
        </a:bodyPr>
        <a:lstStyle>
          <a:defPPr>
            <a:defRPr kern="1200" smtId="4294967295"/>
          </a:defPPr>
        </a:lstStyle>
        <a:p>
          <a:pPr marL="285750" lvl="1" indent="-285750" algn="l" defTabSz="2889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6500" kern="1200" smtClean="0"/>
            <a:t> Schválení / neschválení grantu </a:t>
          </a:r>
          <a:endParaRPr lang="cs-CZ" sz="6500" kern="1200"/>
        </a:p>
      </dsp:txBody>
      <dsp:txXfrm rot="16200000">
        <a:off x="1426890" y="7811420"/>
        <a:ext cx="20369890" cy="1195612"/>
      </dsp:txXfrm>
    </dsp:sp>
  </dsp:spTree>
</dsp:drawing>
</file>

<file path=ppt/diagrams/drawing2.xml><?xml version="1.0" encoding="utf-8"?>
<dsp:drawing xmlns:a="http://schemas.openxmlformats.org/drawingml/2006/main" xmlns:r="http://schemas.openxmlformats.org/officeDocument/2006/relationships" xmlns:dsp="http://schemas.microsoft.com/office/drawing/2008/diagram">
  <dsp:spTree>
    <dsp:nvGrpSpPr>
      <dsp:cNvPr id="6" name=""/>
      <dsp:cNvGrpSpPr/>
    </dsp:nvGrpSpPr>
    <dsp:grpSpPr/>
    <dsp:sp modelId="{4ECE180C-0874-4C87-A223-E6FF6F8F1ACA}">
      <dsp:nvSpPr>
        <dsp:cNvPr id="7" name=""/>
        <dsp:cNvSpPr/>
      </dsp:nvSpPr>
      <dsp:spPr>
        <a:xfrm>
          <a:off x="0" y="0"/>
          <a:ext cx="22280304" cy="298138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anchor="ctr" anchorCtr="0">
          <a:noAutofit/>
        </a:bodyPr>
        <a:lstStyle>
          <a:defPPr>
            <a:defRPr kern="1200" smtId="4294967295"/>
          </a:defPPr>
        </a:lstStyle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6500" kern="1200" smtClean="0"/>
            <a:t>Verifikace procesu hodnocení</a:t>
          </a:r>
        </a:p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4800" kern="1200" smtClean="0"/>
            <a:t>(soulad s Nařízením, Dohodou o programu, podmínkami výzvy)</a:t>
          </a:r>
          <a:endParaRPr lang="cs-CZ" sz="4800" kern="1200"/>
        </a:p>
      </dsp:txBody>
      <dsp:txXfrm>
        <a:off x="87322" y="87322"/>
        <a:ext cx="22105660" cy="2806739"/>
      </dsp:txXfrm>
    </dsp:sp>
    <dsp:sp modelId="{9EB271F5-4A2A-4FD9-9951-EA0EDBD13A87}">
      <dsp:nvSpPr>
        <dsp:cNvPr id="8" name=""/>
        <dsp:cNvSpPr/>
      </dsp:nvSpPr>
      <dsp:spPr>
        <a:xfrm>
          <a:off x="0" y="3264656"/>
          <a:ext cx="18652999" cy="2981382"/>
        </a:xfrm>
        <a:prstGeom prst="roundRect">
          <a:avLst>
            <a:gd name="adj" fmla="val 10000"/>
          </a:avLst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anchor="ctr" anchorCtr="0">
          <a:noAutofit/>
        </a:bodyPr>
        <a:lstStyle>
          <a:defPPr>
            <a:defRPr kern="1200" smtId="4294967295"/>
          </a:defPPr>
        </a:lstStyle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5400" kern="1200" smtClean="0"/>
            <a:t>Verifikace projektů doporučených k udělení grantu</a:t>
          </a:r>
          <a:endParaRPr lang="cs-CZ" sz="5400" kern="1200"/>
        </a:p>
      </dsp:txBody>
      <dsp:txXfrm>
        <a:off x="87322" y="3351978"/>
        <a:ext cx="18478356" cy="2806739"/>
      </dsp:txXfrm>
    </dsp:sp>
    <dsp:sp modelId="{52CCFD73-D265-4177-9137-44F5BDDB041A}">
      <dsp:nvSpPr>
        <dsp:cNvPr id="9" name=""/>
        <dsp:cNvSpPr/>
      </dsp:nvSpPr>
      <dsp:spPr>
        <a:xfrm>
          <a:off x="0" y="6594086"/>
          <a:ext cx="6048314" cy="2981382"/>
        </a:xfrm>
        <a:prstGeom prst="roundRect">
          <a:avLst>
            <a:gd name="adj" fmla="val 10000"/>
          </a:avLst>
        </a:prstGeom>
        <a:solidFill>
          <a:srgbClr val="3EAF7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anchor="ctr" anchorCtr="0">
          <a:noAutofit/>
        </a:bodyPr>
        <a:lstStyle>
          <a:defPPr>
            <a:defRPr kern="1200" smtId="4294967295"/>
          </a:defPPr>
        </a:lstStyle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900" kern="1200" smtClean="0"/>
            <a:t>Úprava žádosti (doporučení HK)</a:t>
          </a:r>
          <a:endParaRPr lang="cs-CZ" sz="3900" kern="1200"/>
        </a:p>
      </dsp:txBody>
      <dsp:txXfrm>
        <a:off x="87322" y="6681408"/>
        <a:ext cx="5873671" cy="2806739"/>
      </dsp:txXfrm>
    </dsp:sp>
    <dsp:sp modelId="{AC089983-2236-47FB-8F8B-7320D24D67EB}">
      <dsp:nvSpPr>
        <dsp:cNvPr id="10" name=""/>
        <dsp:cNvSpPr/>
      </dsp:nvSpPr>
      <dsp:spPr>
        <a:xfrm>
          <a:off x="6306643" y="6556759"/>
          <a:ext cx="6048314" cy="2981382"/>
        </a:xfrm>
        <a:prstGeom prst="roundRect">
          <a:avLst>
            <a:gd name="adj" fmla="val 10000"/>
          </a:avLst>
        </a:prstGeom>
        <a:solidFill>
          <a:srgbClr val="3EAF7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anchor="ctr" anchorCtr="0">
          <a:noAutofit/>
        </a:bodyPr>
        <a:lstStyle>
          <a:defPPr>
            <a:defRPr kern="1200" smtId="4294967295"/>
          </a:defPPr>
        </a:lstStyle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900" kern="1200" smtClean="0"/>
            <a:t>Akceptace podmínek pro schválení grantu</a:t>
          </a:r>
          <a:endParaRPr lang="cs-CZ" sz="3900" kern="1200"/>
        </a:p>
      </dsp:txBody>
      <dsp:txXfrm>
        <a:off x="6393965" y="6644081"/>
        <a:ext cx="5873671" cy="2806739"/>
      </dsp:txXfrm>
    </dsp:sp>
    <dsp:sp modelId="{8B870241-F984-410A-972D-9BD2953BE7F9}">
      <dsp:nvSpPr>
        <dsp:cNvPr id="11" name=""/>
        <dsp:cNvSpPr/>
      </dsp:nvSpPr>
      <dsp:spPr>
        <a:xfrm>
          <a:off x="12546447" y="6556759"/>
          <a:ext cx="6048314" cy="2981382"/>
        </a:xfrm>
        <a:prstGeom prst="roundRect">
          <a:avLst>
            <a:gd name="adj" fmla="val 10000"/>
          </a:avLst>
        </a:prstGeom>
        <a:solidFill>
          <a:srgbClr val="3EAF7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anchor="ctr" anchorCtr="0">
          <a:noAutofit/>
        </a:bodyPr>
        <a:lstStyle>
          <a:defPPr>
            <a:defRPr kern="1200" smtId="4294967295"/>
          </a:defPPr>
        </a:lstStyle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900" kern="1200" smtClean="0"/>
            <a:t>Doložení podkladů (seznam plánovaných zakázek, identifikace bankovního účtu…) </a:t>
          </a:r>
          <a:endParaRPr lang="cs-CZ" sz="3900" kern="1200"/>
        </a:p>
      </dsp:txBody>
      <dsp:txXfrm>
        <a:off x="12633769" y="6644081"/>
        <a:ext cx="5873671" cy="2806739"/>
      </dsp:txXfrm>
    </dsp:sp>
    <dsp:sp modelId="{CC5B8DE3-1927-464E-8943-99CBB4D8435C}">
      <dsp:nvSpPr>
        <dsp:cNvPr id="12" name=""/>
        <dsp:cNvSpPr/>
      </dsp:nvSpPr>
      <dsp:spPr>
        <a:xfrm>
          <a:off x="19186830" y="3248345"/>
          <a:ext cx="3075749" cy="6307353"/>
        </a:xfrm>
        <a:prstGeom prst="roundRect">
          <a:avLst>
            <a:gd name="adj" fmla="val 10000"/>
          </a:avLst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anchor="ctr" anchorCtr="0">
          <a:noAutofit/>
        </a:bodyPr>
        <a:lstStyle>
          <a:defPPr>
            <a:defRPr kern="1200" smtId="4294967295"/>
          </a:defPPr>
        </a:lstStyle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900" kern="1200" smtClean="0"/>
            <a:t>Žádosti, které nebyly doporučeny k podpoře</a:t>
          </a:r>
          <a:endParaRPr lang="cs-CZ" sz="3900" kern="1200"/>
        </a:p>
      </dsp:txBody>
      <dsp:txXfrm>
        <a:off x="19276917" y="3338431"/>
        <a:ext cx="2895578" cy="6127182"/>
      </dsp:txXfrm>
    </dsp:sp>
  </dsp:spTree>
</dsp:drawing>
</file>

<file path=ppt/diagrams/layout1.xml><?xml version="1.0" encoding="utf-8"?>
<dgm:layoutDef xmlns:a="http://schemas.openxmlformats.org/drawingml/2006/main" xmlns:r="http://schemas.openxmlformats.org/officeDocument/2006/relationships" xmlns:dgm="http://schemas.openxmlformats.org/drawingml/2006/diagram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/>
            <dgm:rule type="primFontSz" val="24"/>
            <dgm:rule type="h" val="110"/>
            <dgm:rule type="primFontSz" val="18"/>
            <dgm:rule type="h" val="INF"/>
            <dgm:rule type="primFontSz" val="5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/>
          </dgm:ruleLst>
        </dgm:layoutNode>
      </dgm:layoutNode>
      <dgm:forEach name="Name10" axis="followSib" ptType="sibTrans" cnt="1">
        <dgm:layoutNode name="sp">
          <dgm:alg type="sp"/>
          <dgm:shape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a="http://schemas.openxmlformats.org/drawingml/2006/main" xmlns:r="http://schemas.openxmlformats.org/officeDocument/2006/relationships" xmlns:dgm="http://schemas.openxmlformats.org/drawingml/2006/diagram" uniqueId="urn:microsoft.com/office/officeart/2005/8/layout/architecture+Icon">
  <dgm:title val="Rozložení Architektura"/>
  <dgm:desc val="Používejte k zobrazení hierarchických stavů budovaných odspoda nahoru. Toto rozložení je vhodné k zobrazení architektonických komponent nebo objektů budovaných na jiných objektech."/>
  <dgm:catLst>
    <dgm:cat type="hierarchy" pri="4500"/>
    <dgm:cat type="list" pri="24500"/>
    <dgm:cat type="relationship" pri="10500"/>
    <dgm:cat type="officeonline" pri="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b"/>
        </dgm:alg>
      </dgm:if>
      <dgm:else name="Name3">
        <dgm:alg type="lin">
          <dgm:param type="linDir" val="fromR"/>
          <dgm:param type="nodeVertAlign" val="b"/>
        </dgm:alg>
      </dgm:else>
    </dgm:choose>
    <dgm:shape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B"/>
        </dgm:alg>
        <dgm:shape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b"/>
              </dgm:alg>
            </dgm:if>
            <dgm:else name="Name10">
              <dgm:alg type="lin">
                <dgm:param type="linDir" val="fromR"/>
                <dgm:param type="nodeVertAlign" val="b"/>
              </dgm:alg>
            </dgm:else>
          </dgm:choose>
          <dgm:shape r:blip="">
            <dgm:adjLst/>
          </dgm:shape>
          <dgm:presOf/>
          <dgm:constrLst/>
          <dgm:ruleLst>
            <dgm:rule type="w" val="INF"/>
          </dgm:ruleLst>
          <dgm:forEach name="Name11" axis="ch" ptType="node">
            <dgm:layoutNode name="vertTwo">
              <dgm:alg type="lin">
                <dgm:param type="linDir" val="fromB"/>
              </dgm:alg>
              <dgm:shape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b"/>
                    </dgm:alg>
                  </dgm:if>
                  <dgm:else name="Name17">
                    <dgm:alg type="lin">
                      <dgm:param type="linDir" val="fromR"/>
                      <dgm:param type="nodeVertAlign" val="b"/>
                    </dgm:alg>
                  </dgm:else>
                </dgm:choose>
                <dgm:shape r:blip="">
                  <dgm:adjLst/>
                </dgm:shape>
                <dgm:presOf/>
                <dgm:constrLst/>
                <dgm:ruleLst>
                  <dgm:rule type="w" val="INF"/>
                </dgm:ruleLst>
                <dgm:forEach name="Name18" axis="ch" ptType="node">
                  <dgm:layoutNode name="vertThree">
                    <dgm:alg type="lin">
                      <dgm:param type="linDir" val="fromB"/>
                    </dgm:alg>
                    <dgm:shape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b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b"/>
                          </dgm:alg>
                        </dgm:else>
                      </dgm:choose>
                      <dgm:shape r:blip="">
                        <dgm:adjLst/>
                      </dgm:shape>
                      <dgm:presOf/>
                      <dgm:constrLst/>
                      <dgm:ruleLst>
                        <dgm:rule type="w" val="INF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B"/>
                          </dgm:alg>
                          <dgm:shape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b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b"/>
                                </dgm:alg>
                              </dgm:else>
                            </dgm:choose>
                            <dgm:shape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a="http://schemas.openxmlformats.org/drawingml/2006/main" xmlns:dgm="http://schemas.openxmlformats.org/drawingml/2006/diagram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a="http://schemas.openxmlformats.org/drawingml/2006/main" xmlns:dgm="http://schemas.openxmlformats.org/drawingml/2006/diagram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71D2BC0F-7084-4C9F-B157-046C3CBDF955}" type="datetimeFigureOut">
              <a:rPr lang="en-GB" smtClean="0"/>
              <a:t>21/02/2022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23D7DFC9-24E8-442D-BDAD-54B920CFC1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00018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B6A57144-1CBB-4515-B696-16F63A0D6277}" type="datetimeFigureOut">
              <a:rPr lang="en-GB" smtClean="0"/>
              <a:t>21/02/2022</a:t>
            </a:fld>
            <a:endParaRPr lang="en-GB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F9DA259D-87B2-48A8-8896-0559A1CBD7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460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69337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0" marR="0" lvl="0" indent="0" algn="l" defTabSz="182825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cs-CZ" sz="2400" kern="120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17503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0" indent="0" algn="just">
              <a:buNone/>
            </a:pPr>
            <a:r>
              <a:rPr lang="cs-CZ" sz="2400" smtClean="0"/>
              <a:t>V případě zjištění nedostatků (např. úplnost a čitelnost) bude žadatel o těchto skutečnostech informován a vyzván prostřednictvím IS CEDR k provedení úprav </a:t>
            </a:r>
            <a:r>
              <a:rPr lang="cs-CZ" sz="2400" b="1" u="sng" smtClean="0">
                <a:solidFill>
                  <a:srgbClr val="FF0000"/>
                </a:solidFill>
              </a:rPr>
              <a:t>příloh žádosti</a:t>
            </a:r>
            <a:r>
              <a:rPr lang="cs-CZ" sz="2400" smtClean="0"/>
              <a:t>. </a:t>
            </a:r>
            <a:r>
              <a:rPr lang="cs-CZ" sz="2400" b="1" u="sng" smtClean="0">
                <a:solidFill>
                  <a:srgbClr val="FF0000"/>
                </a:solidFill>
              </a:rPr>
              <a:t>Ze strany žadatele bude možné provést doplnění</a:t>
            </a:r>
            <a:r>
              <a:rPr lang="cs-CZ" sz="2400" smtClean="0"/>
              <a:t>, aniž by tím došlo ke zvýšení kvality žádosti. Vlastní žádost po předložení již doplňovat nelze.</a:t>
            </a:r>
          </a:p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83286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32743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0" marR="0" lvl="0" indent="0" algn="l" defTabSz="182825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cs-CZ" sz="24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HRMGSD - Kritérium 5.1 je eliminačním kritériem.</a:t>
            </a:r>
            <a:r>
              <a:rPr lang="cs-CZ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Pokud žadatel nemá v rámci své organizace definovány standardy odpovídající požadavkům uvedeným v dokumentu Minimální standardů práce s původci a původkyněmi násilí v blízkých vztazích v ČR, bude za kritérium 5.1 uděleno 0 bodů a žádost o grant bude vyloučena z dalšího hodnocení. </a:t>
            </a:r>
          </a:p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6976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0" marR="0" lvl="0" indent="0" algn="l" defTabSz="182825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cs-CZ" sz="24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HRMGSD - Kritérium 5.1 je eliminačním kritériem.</a:t>
            </a:r>
            <a:r>
              <a:rPr lang="cs-CZ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Pokud žadatel nemá v rámci své organizace definovány standardy odpovídající požadavkům uvedeným v dokumentu Minimální standardů práce s původci a původkyněmi násilí v blízkých vztazích v ČR, bude za kritérium 5.1 uděleno 0 bodů a žádost o grant bude vyloučena z dalšího hodnocení. </a:t>
            </a:r>
          </a:p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70885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571500" indent="-571500">
              <a:buFont typeface="Wingdings" panose="05000000000000000000" pitchFamily="2" charset="2"/>
              <a:buChar char="Ø"/>
            </a:pPr>
            <a:r>
              <a:rPr lang="cs-CZ" sz="2400" b="0" smtClean="0">
                <a:solidFill>
                  <a:schemeClr val="tx1"/>
                </a:solidFill>
                <a:latin typeface="Founders Grotesk Text Regular" panose="020b0503030202060204" pitchFamily="34" charset="-18"/>
              </a:rPr>
              <a:t>Výběr z konkrétních bodových hodnocení u kritérií, kde je stanovena tato možnost (body se přidělují v souladu s definovanou škálou). </a:t>
            </a:r>
          </a:p>
          <a:p>
            <a:r>
              <a:rPr lang="cs-CZ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Externí hodnotitel ohodnotí splnění každého kritéria známkou 0 – 5 za využití níže uvedené stupnice (s výjimkou kritéria 2.4 a 5.1, u kterého se zadává příslušný počet bodů). Výsledný počet bodů za každé kritérium je poté přepočítán procentní sazbou z maximálního počtu bodů, které lze za dané kritérium získat. </a:t>
            </a:r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36774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Skládá se z odborníků,</a:t>
            </a:r>
            <a:r>
              <a:rPr lang="cs-CZ" baseline="0" smtClean="0"/>
              <a:t> jiných než EH. </a:t>
            </a:r>
          </a:p>
          <a:p>
            <a:r>
              <a:rPr lang="cs-CZ" baseline="0" smtClean="0"/>
              <a:t>Mohou navrhnout podmínky či doporučení. </a:t>
            </a:r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87831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95923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Zahájení projektů 6-7</a:t>
            </a:r>
            <a:r>
              <a:rPr lang="cs-CZ" baseline="0" smtClean="0"/>
              <a:t> měsíců od ukončení příjmu žádostí. </a:t>
            </a:r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1525213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1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>
                <a:solidFill>
                  <a:srgbClr val="0F3C74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dk2"/>
                </a:solidFill>
              </a:defRPr>
            </a:lvl1pPr>
          </a:lstStyle>
          <a:p>
            <a:fld id="{D5906656-A9BE-4917-BFD7-16C60DDEE872}" type="datetime1">
              <a:rPr lang="nb-NO" smtClean="0"/>
              <a:t>21.02.2022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11" name="Bilde 19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157" y="684923"/>
            <a:ext cx="2386994" cy="1673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559389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lysbilde med bakgrunnsbil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bg1"/>
                </a:solidFill>
              </a:defRPr>
            </a:lvl1pPr>
          </a:lstStyle>
          <a:p>
            <a:fld id="{35900153-C3D1-4B62-A437-E57CAB8AEB13}" type="datetime1">
              <a:rPr lang="nb-NO" smtClean="0"/>
              <a:t>21.02.2022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157" y="679210"/>
            <a:ext cx="2386994" cy="1674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77482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F3C74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579462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 og innhold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D8222C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D8222C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428218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, innhold og bil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F3C74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8700516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, innhold og bilde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D8222C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D8222C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741281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bil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60386" y="1167476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736841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bilde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334217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Stort bil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2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3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4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8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0" name="Line 14"/>
          <p:cNvSpPr>
            <a:spLocks noChangeShapeType="1"/>
          </p:cNvSpPr>
          <p:nvPr userDrawn="1"/>
        </p:nvSpPr>
        <p:spPr bwMode="auto">
          <a:xfrm>
            <a:off x="2062163" y="13065857"/>
            <a:ext cx="223186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1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133492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diagram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680499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diagram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D8222C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626821"/>
      </p:ext>
    </p:extLst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tabell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584890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tabell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945313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Deloverskrift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455863" y="13065857"/>
            <a:ext cx="219249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204339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Deloverskrift Grøn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455863" y="13065857"/>
            <a:ext cx="219249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927531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Deloverskrift Blå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455863" y="13065857"/>
            <a:ext cx="219249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412192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Baks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3543261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 b="1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0" hasCustomPrompt="1"/>
          </p:nvPr>
        </p:nvSpPr>
        <p:spPr>
          <a:xfrm>
            <a:off x="1260474" y="5161524"/>
            <a:ext cx="18332193" cy="215423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914263" indent="0">
              <a:buNone/>
              <a:defRPr b="1">
                <a:solidFill>
                  <a:schemeClr val="bg1"/>
                </a:solidFill>
              </a:defRPr>
            </a:lvl2pPr>
            <a:lvl3pPr marL="1828526" indent="0">
              <a:buNone/>
              <a:defRPr b="1">
                <a:solidFill>
                  <a:schemeClr val="bg1"/>
                </a:solidFill>
              </a:defRPr>
            </a:lvl3pPr>
            <a:lvl4pPr marL="2742789" indent="0">
              <a:buNone/>
              <a:defRPr b="1">
                <a:solidFill>
                  <a:schemeClr val="bg1"/>
                </a:solidFill>
              </a:defRPr>
            </a:lvl4pPr>
            <a:lvl5pPr marL="3657052" indent="0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Click to add text</a:t>
            </a:r>
          </a:p>
        </p:txBody>
      </p:sp>
      <p:pic>
        <p:nvPicPr>
          <p:cNvPr id="6" name="Bilde 4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157" y="679210"/>
            <a:ext cx="2386994" cy="1674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644125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userDrawn="1">
  <p:cSld name="Title- light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/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dk2"/>
                </a:solidFill>
              </a:defRPr>
            </a:lvl1pPr>
          </a:lstStyle>
          <a:p>
            <a:fld id="{D5906656-A9BE-4917-BFD7-16C60DDEE872}" type="datetime1">
              <a:rPr lang="nb-NO" smtClean="0"/>
              <a:t>21.02.2022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20" name="Bilde 19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413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45556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slideLayout" Target="../slideLayouts/slideLayout17.xml" /><Relationship Id="rId18" Type="http://schemas.openxmlformats.org/officeDocument/2006/relationships/slideLayout" Target="../slideLayouts/slideLayout18.xml" /><Relationship Id="rId19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1260386" y="1097394"/>
            <a:ext cx="21861704" cy="107721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kern="1200" smtId="4294967295"/>
            </a:def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260386" y="2647950"/>
            <a:ext cx="21861704" cy="963157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29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0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1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2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6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8" name="Line 14"/>
          <p:cNvSpPr>
            <a:spLocks noChangeShapeType="1"/>
          </p:cNvSpPr>
          <p:nvPr userDrawn="1"/>
        </p:nvSpPr>
        <p:spPr bwMode="auto">
          <a:xfrm>
            <a:off x="2062163" y="13065857"/>
            <a:ext cx="22318662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9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235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0" r:id="rId3"/>
    <p:sldLayoutId id="2147483664" r:id="rId4"/>
    <p:sldLayoutId id="2147483657" r:id="rId5"/>
    <p:sldLayoutId id="2147483665" r:id="rId6"/>
    <p:sldLayoutId id="2147483658" r:id="rId7"/>
    <p:sldLayoutId id="2147483666" r:id="rId8"/>
    <p:sldLayoutId id="2147483659" r:id="rId9"/>
    <p:sldLayoutId id="2147483660" r:id="rId10"/>
    <p:sldLayoutId id="2147483667" r:id="rId11"/>
    <p:sldLayoutId id="2147483661" r:id="rId12"/>
    <p:sldLayoutId id="2147483668" r:id="rId13"/>
    <p:sldLayoutId id="2147483651" r:id="rId14"/>
    <p:sldLayoutId id="2147483669" r:id="rId15"/>
    <p:sldLayoutId id="2147483670" r:id="rId16"/>
    <p:sldLayoutId id="2147483663" r:id="rId17"/>
    <p:sldLayoutId id="2147483672" r:id="rId18"/>
  </p:sldLayoutIdLst>
  <p:transition/>
  <p:timing/>
  <p:hf sldNum="0" hdr="0" ftr="0"/>
  <p:txStyles>
    <p:titleStyle>
      <a:defPPr>
        <a:defRPr kern="1200" smtId="4294967295"/>
      </a:defPPr>
      <a:lvl1pPr algn="l" defTabSz="1828526" rtl="0" eaLnBrk="1" latinLnBrk="0" hangingPunct="1">
        <a:lnSpc>
          <a:spcPct val="100000"/>
        </a:lnSpc>
        <a:spcBef>
          <a:spcPct val="0"/>
        </a:spcBef>
        <a:buNone/>
        <a:defRPr sz="7000" b="1" kern="1200">
          <a:solidFill>
            <a:srgbClr val="0F3C74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457131" indent="-457131" algn="l" defTabSz="1828526" rtl="0" eaLnBrk="1" latinLnBrk="0" hangingPunct="1">
        <a:lnSpc>
          <a:spcPct val="100000"/>
        </a:lnSpc>
        <a:spcBef>
          <a:spcPts val="2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1pPr>
      <a:lvl2pPr marL="1371394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2pPr>
      <a:lvl3pPr marL="2285657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3pPr>
      <a:lvl4pPr marL="3199920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4pPr>
      <a:lvl5pPr marL="4114183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5pPr>
      <a:lvl6pPr marL="5028446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708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971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1234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26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526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789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7051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1314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577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84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410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4.jpeg" /><Relationship Id="rId4" Type="http://schemas.microsoft.com/office/2007/relationships/hdphoto" Target="../media/hdphoto1.wdp" /><Relationship Id="rId5" Type="http://schemas.openxmlformats.org/officeDocument/2006/relationships/image" Target="../media/image5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2.xml" /><Relationship Id="rId3" Type="http://schemas.microsoft.com/office/2007/relationships/diagramDrawing" Target="../diagrams/drawing1.xml" /><Relationship Id="rId4" Type="http://schemas.openxmlformats.org/officeDocument/2006/relationships/diagramData" Target="../diagrams/data1.xml" /><Relationship Id="rId5" Type="http://schemas.openxmlformats.org/officeDocument/2006/relationships/diagramLayout" Target="../diagrams/layout1.xml" /><Relationship Id="rId6" Type="http://schemas.openxmlformats.org/officeDocument/2006/relationships/diagramQuickStyle" Target="../diagrams/quickStyle1.xml" /><Relationship Id="rId7" Type="http://schemas.openxmlformats.org/officeDocument/2006/relationships/diagramColors" Target="../diagrams/colors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6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9.xml" /><Relationship Id="rId3" Type="http://schemas.microsoft.com/office/2007/relationships/diagramDrawing" Target="../diagrams/drawing2.xml" /><Relationship Id="rId4" Type="http://schemas.openxmlformats.org/officeDocument/2006/relationships/diagramData" Target="../diagrams/data2.xml" /><Relationship Id="rId5" Type="http://schemas.openxmlformats.org/officeDocument/2006/relationships/diagramLayout" Target="../diagrams/layout2.xml" /><Relationship Id="rId6" Type="http://schemas.openxmlformats.org/officeDocument/2006/relationships/diagramQuickStyle" Target="../diagrams/quickStyle2.xml" /><Relationship Id="rId7" Type="http://schemas.openxmlformats.org/officeDocument/2006/relationships/diagramColors" Target="../diagrams/colors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10.xml" /><Relationship Id="rId3" Type="http://schemas.openxmlformats.org/officeDocument/2006/relationships/tags" Target="../tags/tag1.xml" /><Relationship Id="rId4" Type="http://schemas.openxmlformats.org/officeDocument/2006/relationships/tags" Target="../tags/tag2.xml" /><Relationship Id="rId5" Type="http://schemas.openxmlformats.org/officeDocument/2006/relationships/tags" Target="../tags/tag3.xml" /><Relationship Id="rId6" Type="http://schemas.openxmlformats.org/officeDocument/2006/relationships/tags" Target="../tags/tag4.xml" /><Relationship Id="rId7" Type="http://schemas.openxmlformats.org/officeDocument/2006/relationships/tags" Target="../tags/tag5.xml" /><Relationship Id="rId8" Type="http://schemas.openxmlformats.org/officeDocument/2006/relationships/tags" Target="../tags/tag6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625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0825" cy="13815639"/>
          </a:xfrm>
          <a:prstGeom prst="rect">
            <a:avLst/>
          </a:prstGeom>
        </p:spPr>
      </p:pic>
      <p:sp>
        <p:nvSpPr>
          <p:cNvPr id="5" name="Plassholder for tekst 4"/>
          <p:cNvSpPr>
            <a:spLocks noGrp="1"/>
          </p:cNvSpPr>
          <p:nvPr>
            <p:ph type="body" sz="quarter" idx="13"/>
          </p:nvPr>
        </p:nvSpPr>
        <p:spPr>
          <a:xfrm>
            <a:off x="1004060" y="11529043"/>
            <a:ext cx="17096904" cy="1179810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i="1" smtClean="0">
                <a:solidFill>
                  <a:schemeClr val="tx1"/>
                </a:solidFill>
              </a:rPr>
              <a:t>Jiří Koudar</a:t>
            </a:r>
          </a:p>
          <a:p>
            <a:r>
              <a:rPr lang="cs-CZ" i="1" smtClean="0">
                <a:solidFill>
                  <a:schemeClr val="tx1"/>
                </a:solidFill>
              </a:rPr>
              <a:t>Ministerstvo financí</a:t>
            </a:r>
            <a:r>
              <a:rPr lang="cs-CZ" i="1">
                <a:solidFill>
                  <a:schemeClr val="tx1"/>
                </a:solidFill>
              </a:rPr>
              <a:t>, oddělení Centrum pro zahraniční pomoc - příprava a koordinace</a:t>
            </a:r>
            <a:endParaRPr lang="en-GB" i="1">
              <a:solidFill>
                <a:schemeClr val="tx1"/>
              </a:solidFill>
            </a:endParaRPr>
          </a:p>
        </p:txBody>
      </p:sp>
      <p:sp>
        <p:nvSpPr>
          <p:cNvPr id="9" name="Plassholder for dato 8"/>
          <p:cNvSpPr>
            <a:spLocks noGrp="1"/>
          </p:cNvSpPr>
          <p:nvPr>
            <p:ph type="dt" sz="half" idx="10"/>
          </p:nvPr>
        </p:nvSpPr>
        <p:spPr>
          <a:xfrm>
            <a:off x="19108324" y="11970189"/>
            <a:ext cx="3985698" cy="553998"/>
          </a:xfrm>
        </p:spPr>
        <p:txBody>
          <a:bodyPr/>
          <a:lstStyle>
            <a:defPPr>
              <a:defRPr kern="1200" smtId="4294967295"/>
            </a:defPPr>
          </a:lstStyle>
          <a:p>
            <a:pPr algn="r"/>
            <a:r>
              <a:rPr lang="cs-CZ" b="1">
                <a:solidFill>
                  <a:schemeClr val="tx1"/>
                </a:solidFill>
              </a:rPr>
              <a:t>2</a:t>
            </a:r>
            <a:r>
              <a:rPr lang="cs-CZ" b="1" smtClean="0">
                <a:solidFill>
                  <a:schemeClr val="tx1"/>
                </a:solidFill>
              </a:rPr>
              <a:t>4. 2. 2022</a:t>
            </a:r>
            <a:endParaRPr lang="nb-NO" b="1">
              <a:solidFill>
                <a:schemeClr val="tx1"/>
              </a:solidFill>
            </a:endParaRPr>
          </a:p>
        </p:txBody>
      </p:sp>
      <p:pic>
        <p:nvPicPr>
          <p:cNvPr id="7" name="Picture 2" descr="C:\Users\14860\Desktop\Norway_grants@4x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319958" y="694862"/>
            <a:ext cx="1774063" cy="1989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Nadpis 2"/>
          <p:cNvSpPr>
            <a:spLocks noGrp="1"/>
          </p:cNvSpPr>
          <p:nvPr>
            <p:ph type="ctrTitle"/>
          </p:nvPr>
        </p:nvSpPr>
        <p:spPr>
          <a:xfrm>
            <a:off x="1004060" y="2675377"/>
            <a:ext cx="18530849" cy="7109639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6600">
                <a:solidFill>
                  <a:schemeClr val="bg2">
                    <a:lumMod val="50000"/>
                  </a:schemeClr>
                </a:solidFill>
              </a:rPr>
              <a:t>Hodnocení žádosti o grant a výběr projektů</a:t>
            </a:r>
            <a:br>
              <a:rPr lang="cs-CZ" sz="6600">
                <a:solidFill>
                  <a:schemeClr val="bg2">
                    <a:lumMod val="50000"/>
                  </a:schemeClr>
                </a:solidFill>
              </a:rPr>
            </a:br>
            <a:br>
              <a:rPr lang="cs-CZ" sz="6600">
                <a:solidFill>
                  <a:schemeClr val="bg2">
                    <a:lumMod val="50000"/>
                  </a:schemeClr>
                </a:solidFill>
              </a:rPr>
            </a:br>
            <a:r>
              <a:rPr lang="cs-CZ" sz="6600">
                <a:solidFill>
                  <a:schemeClr val="bg2">
                    <a:lumMod val="50000"/>
                  </a:schemeClr>
                </a:solidFill>
              </a:rPr>
              <a:t>Program Lidská práva</a:t>
            </a:r>
            <a:br>
              <a:rPr lang="cs-CZ" sz="6600">
                <a:solidFill>
                  <a:schemeClr val="bg2">
                    <a:lumMod val="50000"/>
                  </a:schemeClr>
                </a:solidFill>
              </a:rPr>
            </a:br>
            <a:br>
              <a:rPr lang="cs-CZ" sz="6600">
                <a:solidFill>
                  <a:schemeClr val="bg2">
                    <a:lumMod val="50000"/>
                  </a:schemeClr>
                </a:solidFill>
              </a:rPr>
            </a:br>
            <a:r>
              <a:rPr lang="cs-CZ" sz="6600">
                <a:solidFill>
                  <a:schemeClr val="bg2">
                    <a:lumMod val="50000"/>
                  </a:schemeClr>
                </a:solidFill>
              </a:rPr>
              <a:t>Název </a:t>
            </a:r>
            <a:r>
              <a:rPr lang="cs-CZ" sz="6600" smtClean="0">
                <a:solidFill>
                  <a:schemeClr val="bg2">
                    <a:lumMod val="50000"/>
                  </a:schemeClr>
                </a:solidFill>
              </a:rPr>
              <a:t>výzvy: </a:t>
            </a:r>
            <a:br>
              <a:rPr lang="cs-CZ" sz="6600">
                <a:solidFill>
                  <a:schemeClr val="bg2">
                    <a:lumMod val="50000"/>
                  </a:schemeClr>
                </a:solidFill>
              </a:rPr>
            </a:br>
            <a:r>
              <a:rPr lang="cs-CZ" sz="6600">
                <a:solidFill>
                  <a:schemeClr val="bg2">
                    <a:lumMod val="50000"/>
                  </a:schemeClr>
                </a:solidFill>
              </a:rPr>
              <a:t>Posilování kapacit intervenčních center (HRMGSB</a:t>
            </a:r>
            <a:r>
              <a:rPr lang="cs-CZ" sz="6600" smtClean="0">
                <a:solidFill>
                  <a:schemeClr val="bg2">
                    <a:lumMod val="50000"/>
                  </a:schemeClr>
                </a:solidFill>
              </a:rPr>
              <a:t>)</a:t>
            </a:r>
            <a:endParaRPr lang="cs-CZ" sz="6600"/>
          </a:p>
        </p:txBody>
      </p:sp>
    </p:spTree>
    <p:extLst>
      <p:ext uri="{BB962C8B-B14F-4D97-AF65-F5344CB8AC3E}">
        <p14:creationId xmlns:p14="http://schemas.microsoft.com/office/powerpoint/2010/main" val="27440745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1260386" y="1082005"/>
            <a:ext cx="21861704" cy="1107996"/>
          </a:xfrm>
        </p:spPr>
        <p:txBody>
          <a:bodyPr/>
          <a:lstStyle>
            <a:defPPr>
              <a:defRPr kern="1200" smtId="4294967295"/>
            </a:defPPr>
          </a:lstStyle>
          <a:p>
            <a:pPr algn="ctr"/>
            <a:r>
              <a:rPr lang="cs-CZ" sz="7200" u="sng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Plánovaný harmonogram hodnoticího procesu </a:t>
            </a:r>
            <a:endParaRPr lang="cs-CZ" sz="7200" u="sng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graphicFrame>
        <p:nvGraphicFramePr>
          <p:cNvPr id="10" name="Zástupný symbol pro obsah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62685483"/>
              </p:ext>
            </p:extLst>
          </p:nvPr>
        </p:nvGraphicFramePr>
        <p:xfrm>
          <a:off x="1260475" y="2639292"/>
          <a:ext cx="21861462" cy="9788236"/>
        </p:xfrm>
        <a:graphic>
          <a:graphicData uri="http://schemas.openxmlformats.org/drawingml/2006/diagram">
            <dgm:relIds xmlns:dgm="http://schemas.openxmlformats.org/drawingml/2006/diagram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190783400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ittel 2"/>
          <p:cNvSpPr txBox="1"/>
          <p:nvPr/>
        </p:nvSpPr>
        <p:spPr>
          <a:xfrm>
            <a:off x="1260386" y="1246036"/>
            <a:ext cx="21569133" cy="110799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kern="1200" smtId="4294967295"/>
            </a:defPPr>
            <a:lvl1pPr algn="l" defTabSz="1828526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7000" b="1" kern="1200">
                <a:solidFill>
                  <a:srgbClr val="0F3C74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sz="7200" u="sng">
                <a:solidFill>
                  <a:schemeClr val="tx2">
                    <a:lumMod val="90000"/>
                    <a:lumOff val="10000"/>
                  </a:schemeClr>
                </a:solidFill>
              </a:rPr>
              <a:t>Posouzení</a:t>
            </a:r>
            <a:r>
              <a:rPr lang="cs-CZ" sz="6600" u="sng">
                <a:solidFill>
                  <a:schemeClr val="tx2">
                    <a:lumMod val="90000"/>
                    <a:lumOff val="10000"/>
                  </a:schemeClr>
                </a:solidFill>
              </a:rPr>
              <a:t> formálních náležitostí</a:t>
            </a:r>
            <a:endParaRPr lang="en-GB" sz="6600" u="sng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787332F4-2FC1-4BBA-975D-F5B3A97AF4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0387" y="2518066"/>
            <a:ext cx="21861704" cy="9357425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indent="0">
              <a:buNone/>
            </a:pPr>
            <a:br>
              <a:rPr lang="cs-CZ">
                <a:solidFill>
                  <a:srgbClr val="0F3C74"/>
                </a:solidFill>
              </a:rPr>
            </a:br>
            <a:r>
              <a:rPr lang="cs-CZ" sz="5400" b="1">
                <a:solidFill>
                  <a:srgbClr val="0F3C74"/>
                </a:solidFill>
              </a:rPr>
              <a:t>Kritéria formálních náležitostí </a:t>
            </a:r>
            <a:r>
              <a:rPr lang="cs-CZ" sz="5400" b="1" smtClean="0">
                <a:solidFill>
                  <a:srgbClr val="0F3C74"/>
                </a:solidFill>
              </a:rPr>
              <a:t>– </a:t>
            </a:r>
          </a:p>
          <a:p>
            <a:pPr marL="0" indent="0">
              <a:buNone/>
            </a:pPr>
            <a:r>
              <a:rPr lang="cs-CZ" sz="5400" b="1" smtClean="0">
                <a:solidFill>
                  <a:srgbClr val="0F3C74"/>
                </a:solidFill>
              </a:rPr>
              <a:t>Příloha 3 (Kontrolní list) Pokynu </a:t>
            </a:r>
            <a:r>
              <a:rPr lang="cs-CZ" sz="5400" b="1">
                <a:solidFill>
                  <a:srgbClr val="0F3C74"/>
                </a:solidFill>
              </a:rPr>
              <a:t>pro </a:t>
            </a:r>
            <a:r>
              <a:rPr lang="cs-CZ" sz="5400" b="1" smtClean="0">
                <a:solidFill>
                  <a:srgbClr val="0F3C74"/>
                </a:solidFill>
              </a:rPr>
              <a:t>žadatele</a:t>
            </a:r>
          </a:p>
          <a:p>
            <a:pPr marL="0" indent="0">
              <a:buNone/>
            </a:pPr>
            <a:endParaRPr lang="cs-CZ" sz="2000" b="1" smtClean="0">
              <a:solidFill>
                <a:srgbClr val="003096"/>
              </a:solidFill>
            </a:endParaRPr>
          </a:p>
          <a:p>
            <a:pPr marL="914400" indent="-914400">
              <a:lnSpc>
                <a:spcPct val="110000"/>
              </a:lnSpc>
              <a:spcBef>
                <a:spcPts val="100"/>
              </a:spcBef>
              <a:spcAft>
                <a:spcPts val="300"/>
              </a:spcAft>
              <a:buAutoNum type="arabicPeriod"/>
            </a:pPr>
            <a:r>
              <a:rPr lang="cs-CZ" sz="4800" smtClean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Žádost </a:t>
            </a:r>
            <a:r>
              <a:rPr lang="cs-CZ" sz="480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o</a:t>
            </a:r>
            <a:r>
              <a:rPr lang="cs-CZ" sz="480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cs-CZ" sz="480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grant byla </a:t>
            </a:r>
            <a:r>
              <a:rPr lang="cs-CZ" sz="4800" b="1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předložena v</a:t>
            </a:r>
            <a:r>
              <a:rPr lang="cs-CZ" sz="4800" b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cs-CZ" sz="4800" b="1">
                <a:solidFill>
                  <a:srgbClr val="000000"/>
                </a:solidFill>
                <a:ea typeface="Times New Roman" panose="02020603050405020304" pitchFamily="18" charset="0"/>
                <a:cs typeface="Founders Grotesk Regular" panose="020b0503030202060203" pitchFamily="34" charset="-18"/>
              </a:rPr>
              <a:t>řá</a:t>
            </a:r>
            <a:r>
              <a:rPr lang="cs-CZ" sz="4800" b="1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dn</a:t>
            </a:r>
            <a:r>
              <a:rPr lang="cs-CZ" sz="4800" b="1">
                <a:solidFill>
                  <a:srgbClr val="000000"/>
                </a:solidFill>
                <a:ea typeface="Times New Roman" panose="02020603050405020304" pitchFamily="18" charset="0"/>
                <a:cs typeface="Founders Grotesk Regular" panose="020b0503030202060203" pitchFamily="34" charset="-18"/>
              </a:rPr>
              <a:t>é</a:t>
            </a:r>
            <a:r>
              <a:rPr lang="cs-CZ" sz="4800" b="1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m term</a:t>
            </a:r>
            <a:r>
              <a:rPr lang="cs-CZ" sz="4800" b="1">
                <a:solidFill>
                  <a:srgbClr val="000000"/>
                </a:solidFill>
                <a:ea typeface="Times New Roman" panose="02020603050405020304" pitchFamily="18" charset="0"/>
                <a:cs typeface="Founders Grotesk Regular" panose="020b0503030202060203" pitchFamily="34" charset="-18"/>
              </a:rPr>
              <a:t>í</a:t>
            </a:r>
            <a:r>
              <a:rPr lang="cs-CZ" sz="4800" b="1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nu</a:t>
            </a:r>
            <a:r>
              <a:rPr lang="cs-CZ" sz="480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stanoven</a:t>
            </a:r>
            <a:r>
              <a:rPr lang="cs-CZ" sz="4800">
                <a:solidFill>
                  <a:srgbClr val="000000"/>
                </a:solidFill>
                <a:ea typeface="Times New Roman" panose="02020603050405020304" pitchFamily="18" charset="0"/>
                <a:cs typeface="Founders Grotesk Regular" panose="020b0503030202060203" pitchFamily="34" charset="-18"/>
              </a:rPr>
              <a:t>é</a:t>
            </a:r>
            <a:r>
              <a:rPr lang="cs-CZ" sz="480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m ve </a:t>
            </a:r>
            <a:r>
              <a:rPr lang="cs-CZ" sz="4800" smtClean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v</a:t>
            </a:r>
            <a:r>
              <a:rPr lang="cs-CZ" sz="4800" smtClean="0">
                <a:solidFill>
                  <a:srgbClr val="000000"/>
                </a:solidFill>
                <a:ea typeface="Times New Roman" panose="02020603050405020304" pitchFamily="18" charset="0"/>
                <a:cs typeface="Founders Grotesk Regular" panose="020b0503030202060203" pitchFamily="34" charset="-18"/>
              </a:rPr>
              <a:t>ý</a:t>
            </a:r>
            <a:r>
              <a:rPr lang="cs-CZ" sz="4800" smtClean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zv</a:t>
            </a:r>
            <a:r>
              <a:rPr lang="cs-CZ" sz="4800" smtClean="0">
                <a:solidFill>
                  <a:srgbClr val="000000"/>
                </a:solidFill>
                <a:ea typeface="Times New Roman" panose="02020603050405020304" pitchFamily="18" charset="0"/>
                <a:cs typeface="Founders Grotesk Regular" panose="020b0503030202060203" pitchFamily="34" charset="-18"/>
              </a:rPr>
              <a:t>ě</a:t>
            </a:r>
            <a:r>
              <a:rPr lang="cs-CZ" sz="4800" smtClean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cs-CZ" sz="540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indent="-914400">
              <a:lnSpc>
                <a:spcPct val="110000"/>
              </a:lnSpc>
              <a:spcBef>
                <a:spcPts val="100"/>
              </a:spcBef>
              <a:spcAft>
                <a:spcPts val="300"/>
              </a:spcAft>
              <a:buAutoNum type="arabicPeriod"/>
            </a:pPr>
            <a:r>
              <a:rPr lang="cs-CZ" sz="4800" smtClean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Žádost </a:t>
            </a:r>
            <a:r>
              <a:rPr lang="cs-CZ" sz="480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o</a:t>
            </a:r>
            <a:r>
              <a:rPr lang="cs-CZ" sz="480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cs-CZ" sz="480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grant je</a:t>
            </a:r>
            <a:r>
              <a:rPr lang="cs-CZ" sz="480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cs-CZ" sz="4800" b="1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zpracov</a:t>
            </a:r>
            <a:r>
              <a:rPr lang="cs-CZ" sz="4800" b="1">
                <a:solidFill>
                  <a:srgbClr val="000000"/>
                </a:solidFill>
                <a:ea typeface="Times New Roman" panose="02020603050405020304" pitchFamily="18" charset="0"/>
                <a:cs typeface="Founders Grotesk Regular" panose="020b0503030202060203" pitchFamily="34" charset="-18"/>
              </a:rPr>
              <a:t>á</a:t>
            </a:r>
            <a:r>
              <a:rPr lang="cs-CZ" sz="4800" b="1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na v</a:t>
            </a:r>
            <a:r>
              <a:rPr lang="cs-CZ" sz="4800" b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cs-CZ" sz="4800" b="1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požadovaném jazyce </a:t>
            </a:r>
            <a:r>
              <a:rPr lang="cs-CZ" sz="480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v</a:t>
            </a:r>
            <a:r>
              <a:rPr lang="cs-CZ" sz="480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cs-CZ" sz="480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souladu s</a:t>
            </a:r>
            <a:r>
              <a:rPr lang="cs-CZ" sz="480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cs-CZ" sz="4800" smtClean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výzvou.</a:t>
            </a:r>
            <a:endParaRPr lang="cs-CZ" sz="540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indent="-914400">
              <a:lnSpc>
                <a:spcPct val="110000"/>
              </a:lnSpc>
              <a:spcBef>
                <a:spcPts val="100"/>
              </a:spcBef>
              <a:spcAft>
                <a:spcPts val="300"/>
              </a:spcAft>
              <a:buAutoNum type="arabicPeriod"/>
            </a:pPr>
            <a:r>
              <a:rPr lang="cs-CZ" sz="4800" smtClean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V</a:t>
            </a:r>
            <a:r>
              <a:rPr lang="cs-CZ" sz="480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cs-CZ" sz="480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žádosti o</a:t>
            </a:r>
            <a:r>
              <a:rPr lang="cs-CZ" sz="480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cs-CZ" sz="480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grant jsou </a:t>
            </a:r>
            <a:r>
              <a:rPr lang="cs-CZ" sz="4800" b="1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vyplněny všechny povinné </a:t>
            </a:r>
            <a:r>
              <a:rPr lang="cs-CZ" sz="4800" b="1" smtClean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údaje</a:t>
            </a:r>
            <a:r>
              <a:rPr lang="cs-CZ" sz="4800" smtClean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cs-CZ" sz="540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indent="-914400">
              <a:lnSpc>
                <a:spcPct val="110000"/>
              </a:lnSpc>
              <a:spcBef>
                <a:spcPts val="100"/>
              </a:spcBef>
              <a:spcAft>
                <a:spcPts val="300"/>
              </a:spcAft>
              <a:buAutoNum type="arabicPeriod"/>
            </a:pPr>
            <a:r>
              <a:rPr lang="cs-CZ" sz="4800" smtClean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Žádost </a:t>
            </a:r>
            <a:r>
              <a:rPr lang="cs-CZ" sz="480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o</a:t>
            </a:r>
            <a:r>
              <a:rPr lang="cs-CZ" sz="480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cs-CZ" sz="480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grant je </a:t>
            </a:r>
            <a:r>
              <a:rPr lang="cs-CZ" sz="4800" b="1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elektronicky podepsána oprávněnou </a:t>
            </a:r>
            <a:r>
              <a:rPr lang="cs-CZ" sz="4800" b="1" smtClean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osobou</a:t>
            </a:r>
            <a:r>
              <a:rPr lang="cs-CZ" sz="4800" smtClean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cs-CZ" sz="540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indent="-914400">
              <a:lnSpc>
                <a:spcPct val="110000"/>
              </a:lnSpc>
              <a:spcBef>
                <a:spcPts val="100"/>
              </a:spcBef>
              <a:spcAft>
                <a:spcPts val="300"/>
              </a:spcAft>
              <a:buAutoNum type="arabicPeriod"/>
            </a:pPr>
            <a:r>
              <a:rPr lang="cs-CZ" sz="4800" smtClean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Všechny </a:t>
            </a:r>
            <a:r>
              <a:rPr lang="cs-CZ" sz="4800" b="1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povinné přílohy jsou úplné a</a:t>
            </a:r>
            <a:r>
              <a:rPr lang="cs-CZ" sz="4800" b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cs-CZ" sz="4800" b="1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jsou doloženy v</a:t>
            </a:r>
            <a:r>
              <a:rPr lang="cs-CZ" sz="4800" b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cs-CZ" sz="4800" b="1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po</a:t>
            </a:r>
            <a:r>
              <a:rPr lang="cs-CZ" sz="4800" b="1">
                <a:solidFill>
                  <a:srgbClr val="000000"/>
                </a:solidFill>
                <a:ea typeface="Times New Roman" panose="02020603050405020304" pitchFamily="18" charset="0"/>
                <a:cs typeface="Founders Grotesk Regular" panose="020b0503030202060203" pitchFamily="34" charset="-18"/>
              </a:rPr>
              <a:t>ž</a:t>
            </a:r>
            <a:r>
              <a:rPr lang="cs-CZ" sz="4800" b="1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adovan</a:t>
            </a:r>
            <a:r>
              <a:rPr lang="cs-CZ" sz="4800" b="1">
                <a:solidFill>
                  <a:srgbClr val="000000"/>
                </a:solidFill>
                <a:ea typeface="Times New Roman" panose="02020603050405020304" pitchFamily="18" charset="0"/>
                <a:cs typeface="Founders Grotesk Regular" panose="020b0503030202060203" pitchFamily="34" charset="-18"/>
              </a:rPr>
              <a:t>é</a:t>
            </a:r>
            <a:r>
              <a:rPr lang="cs-CZ" sz="4800" b="1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form</a:t>
            </a:r>
            <a:r>
              <a:rPr lang="cs-CZ" sz="4800" b="1">
                <a:solidFill>
                  <a:srgbClr val="000000"/>
                </a:solidFill>
                <a:ea typeface="Times New Roman" panose="02020603050405020304" pitchFamily="18" charset="0"/>
                <a:cs typeface="Founders Grotesk Regular" panose="020b0503030202060203" pitchFamily="34" charset="-18"/>
              </a:rPr>
              <a:t>ě</a:t>
            </a:r>
            <a:r>
              <a:rPr lang="cs-CZ" sz="4800" b="1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cs-CZ" sz="480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v</a:t>
            </a:r>
            <a:r>
              <a:rPr lang="cs-CZ" sz="480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cs-CZ" sz="480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souladu s</a:t>
            </a:r>
            <a:r>
              <a:rPr lang="cs-CZ" sz="480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cs-CZ" sz="480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v</a:t>
            </a:r>
            <a:r>
              <a:rPr lang="cs-CZ" sz="4800">
                <a:solidFill>
                  <a:srgbClr val="000000"/>
                </a:solidFill>
                <a:ea typeface="Times New Roman" panose="02020603050405020304" pitchFamily="18" charset="0"/>
                <a:cs typeface="Founders Grotesk Regular" panose="020b0503030202060203" pitchFamily="34" charset="-18"/>
              </a:rPr>
              <a:t>ý</a:t>
            </a:r>
            <a:r>
              <a:rPr lang="cs-CZ" sz="480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zvou a</a:t>
            </a:r>
            <a:r>
              <a:rPr lang="cs-CZ" sz="480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cs-CZ" sz="480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Pokynem pro </a:t>
            </a:r>
            <a:r>
              <a:rPr lang="cs-CZ" sz="4800" smtClean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žadatele.</a:t>
            </a:r>
            <a:endParaRPr lang="cs-CZ" sz="540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indent="-914400">
              <a:lnSpc>
                <a:spcPct val="110000"/>
              </a:lnSpc>
              <a:spcBef>
                <a:spcPts val="100"/>
              </a:spcBef>
              <a:spcAft>
                <a:spcPts val="300"/>
              </a:spcAft>
              <a:buAutoNum type="arabicPeriod"/>
            </a:pPr>
            <a:r>
              <a:rPr lang="cs-CZ" sz="4800" smtClean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Žadatel </a:t>
            </a:r>
            <a:r>
              <a:rPr lang="cs-CZ" sz="480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podal </a:t>
            </a:r>
            <a:r>
              <a:rPr lang="cs-CZ" sz="4800" b="1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1 žádost o</a:t>
            </a:r>
            <a:r>
              <a:rPr lang="cs-CZ" sz="4800" b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cs-CZ" sz="4800" b="1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grant</a:t>
            </a:r>
            <a:r>
              <a:rPr lang="cs-CZ" sz="480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cs-CZ" sz="540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cs-CZ" sz="3600"/>
          </a:p>
        </p:txBody>
      </p:sp>
    </p:spTree>
    <p:extLst>
      <p:ext uri="{BB962C8B-B14F-4D97-AF65-F5344CB8AC3E}">
        <p14:creationId xmlns:p14="http://schemas.microsoft.com/office/powerpoint/2010/main" val="1164943889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60386" y="1082005"/>
            <a:ext cx="21861704" cy="1107996"/>
          </a:xfrm>
        </p:spPr>
        <p:txBody>
          <a:bodyPr/>
          <a:lstStyle>
            <a:defPPr>
              <a:defRPr kern="1200" smtId="4294967295"/>
            </a:defPPr>
          </a:lstStyle>
          <a:p>
            <a:pPr algn="ctr"/>
            <a:r>
              <a:rPr lang="cs-CZ" sz="7200" u="sng">
                <a:solidFill>
                  <a:schemeClr val="tx2">
                    <a:lumMod val="90000"/>
                    <a:lumOff val="10000"/>
                  </a:schemeClr>
                </a:solidFill>
              </a:rPr>
              <a:t>Posouzení</a:t>
            </a:r>
            <a:r>
              <a:rPr lang="cs-CZ" sz="6600" u="sng">
                <a:solidFill>
                  <a:schemeClr val="tx2">
                    <a:lumMod val="90000"/>
                    <a:lumOff val="10000"/>
                  </a:schemeClr>
                </a:solidFill>
              </a:rPr>
              <a:t> oprávněnosti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59560" y="4957011"/>
            <a:ext cx="22697720" cy="7661709"/>
          </a:xfrm>
        </p:spPr>
        <p:txBody>
          <a:bodyPr>
            <a:normAutofit fontScale="92500" lnSpcReduction="10000"/>
          </a:bodyPr>
          <a:lstStyle>
            <a:defPPr>
              <a:defRPr kern="1200" smtId="4294967295"/>
            </a:defPPr>
          </a:lstStyle>
          <a:p>
            <a:pPr marL="914400" indent="-914400" algn="just">
              <a:lnSpc>
                <a:spcPct val="110000"/>
              </a:lnSpc>
              <a:spcBef>
                <a:spcPts val="100"/>
              </a:spcBef>
              <a:spcAft>
                <a:spcPts val="300"/>
              </a:spcAft>
              <a:buAutoNum type="arabicPeriod"/>
            </a:pPr>
            <a:r>
              <a:rPr lang="cs-CZ" sz="4800" b="1" smtClean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Žadatel </a:t>
            </a:r>
            <a:r>
              <a:rPr lang="cs-CZ" sz="4800" b="1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je </a:t>
            </a:r>
            <a:r>
              <a:rPr lang="cs-CZ" sz="4800" b="1" smtClean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oprávněný.</a:t>
            </a:r>
            <a:endParaRPr lang="cs-CZ" sz="4800" b="1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indent="-914400" algn="just">
              <a:lnSpc>
                <a:spcPct val="110000"/>
              </a:lnSpc>
              <a:spcBef>
                <a:spcPts val="100"/>
              </a:spcBef>
              <a:spcAft>
                <a:spcPts val="300"/>
              </a:spcAft>
              <a:buAutoNum type="arabicPeriod"/>
            </a:pPr>
            <a:r>
              <a:rPr lang="cs-CZ" sz="4800" b="1" smtClean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Partner/partneři </a:t>
            </a:r>
            <a:r>
              <a:rPr lang="cs-CZ" sz="4800" b="1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jsou </a:t>
            </a:r>
            <a:r>
              <a:rPr lang="cs-CZ" sz="4800" b="1" smtClean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oprávnění</a:t>
            </a:r>
            <a:r>
              <a:rPr lang="cs-CZ" sz="4800" smtClean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cs-CZ" sz="480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indent="-914400" algn="just">
              <a:lnSpc>
                <a:spcPct val="110000"/>
              </a:lnSpc>
              <a:spcBef>
                <a:spcPts val="100"/>
              </a:spcBef>
              <a:spcAft>
                <a:spcPts val="300"/>
              </a:spcAft>
              <a:buAutoNum type="arabicPeriod"/>
            </a:pPr>
            <a:r>
              <a:rPr lang="cs-CZ" sz="4800" b="1" smtClean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Projekt </a:t>
            </a:r>
            <a:r>
              <a:rPr lang="cs-CZ" sz="4800" b="1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je v</a:t>
            </a:r>
            <a:r>
              <a:rPr lang="cs-CZ" sz="4800" b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cs-CZ" sz="4800" b="1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souladu se zam</a:t>
            </a:r>
            <a:r>
              <a:rPr lang="cs-CZ" sz="4800" b="1">
                <a:solidFill>
                  <a:srgbClr val="000000"/>
                </a:solidFill>
                <a:ea typeface="Times New Roman" panose="02020603050405020304" pitchFamily="18" charset="0"/>
                <a:cs typeface="Founders Grotesk Regular" panose="020b0503030202060203" pitchFamily="34" charset="-18"/>
              </a:rPr>
              <a:t>ěř</a:t>
            </a:r>
            <a:r>
              <a:rPr lang="cs-CZ" sz="4800" b="1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en</a:t>
            </a:r>
            <a:r>
              <a:rPr lang="cs-CZ" sz="4800" b="1">
                <a:solidFill>
                  <a:srgbClr val="000000"/>
                </a:solidFill>
                <a:ea typeface="Times New Roman" panose="02020603050405020304" pitchFamily="18" charset="0"/>
                <a:cs typeface="Founders Grotesk Regular" panose="020b0503030202060203" pitchFamily="34" charset="-18"/>
              </a:rPr>
              <a:t>í</a:t>
            </a:r>
            <a:r>
              <a:rPr lang="cs-CZ" sz="4800" b="1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m v</a:t>
            </a:r>
            <a:r>
              <a:rPr lang="cs-CZ" sz="4800" b="1">
                <a:solidFill>
                  <a:srgbClr val="000000"/>
                </a:solidFill>
                <a:ea typeface="Times New Roman" panose="02020603050405020304" pitchFamily="18" charset="0"/>
                <a:cs typeface="Founders Grotesk Regular" panose="020b0503030202060203" pitchFamily="34" charset="-18"/>
              </a:rPr>
              <a:t>ý</a:t>
            </a:r>
            <a:r>
              <a:rPr lang="cs-CZ" sz="4800" b="1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zvy </a:t>
            </a:r>
            <a:r>
              <a:rPr lang="cs-CZ" sz="480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(programov</a:t>
            </a:r>
            <a:r>
              <a:rPr lang="cs-CZ" sz="4800">
                <a:solidFill>
                  <a:srgbClr val="000000"/>
                </a:solidFill>
                <a:ea typeface="Times New Roman" panose="02020603050405020304" pitchFamily="18" charset="0"/>
                <a:cs typeface="Founders Grotesk Regular" panose="020b0503030202060203" pitchFamily="34" charset="-18"/>
              </a:rPr>
              <a:t>á</a:t>
            </a:r>
            <a:r>
              <a:rPr lang="cs-CZ" sz="480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oblast, v</a:t>
            </a:r>
            <a:r>
              <a:rPr lang="cs-CZ" sz="4800">
                <a:solidFill>
                  <a:srgbClr val="000000"/>
                </a:solidFill>
                <a:ea typeface="Times New Roman" panose="02020603050405020304" pitchFamily="18" charset="0"/>
                <a:cs typeface="Founders Grotesk Regular" panose="020b0503030202060203" pitchFamily="34" charset="-18"/>
              </a:rPr>
              <a:t>ý</a:t>
            </a:r>
            <a:r>
              <a:rPr lang="cs-CZ" sz="480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sledek, výstup programu</a:t>
            </a:r>
            <a:r>
              <a:rPr lang="cs-CZ" sz="4800" smtClean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).</a:t>
            </a:r>
            <a:endParaRPr lang="cs-CZ" sz="480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indent="-914400" algn="just">
              <a:lnSpc>
                <a:spcPct val="110000"/>
              </a:lnSpc>
              <a:spcBef>
                <a:spcPts val="100"/>
              </a:spcBef>
              <a:spcAft>
                <a:spcPts val="300"/>
              </a:spcAft>
              <a:buAutoNum type="arabicPeriod"/>
            </a:pPr>
            <a:r>
              <a:rPr lang="cs-CZ" sz="4800" b="1" smtClean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Místo </a:t>
            </a:r>
            <a:r>
              <a:rPr lang="cs-CZ" sz="4800" b="1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realizace</a:t>
            </a:r>
            <a:r>
              <a:rPr lang="cs-CZ" sz="480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projektu je v</a:t>
            </a:r>
            <a:r>
              <a:rPr lang="cs-CZ" sz="480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cs-CZ" sz="480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souladu s</a:t>
            </a:r>
            <a:r>
              <a:rPr lang="cs-CZ" sz="480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cs-CZ" sz="480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podm</a:t>
            </a:r>
            <a:r>
              <a:rPr lang="cs-CZ" sz="4800">
                <a:solidFill>
                  <a:srgbClr val="000000"/>
                </a:solidFill>
                <a:ea typeface="Times New Roman" panose="02020603050405020304" pitchFamily="18" charset="0"/>
                <a:cs typeface="Founders Grotesk Regular" panose="020b0503030202060203" pitchFamily="34" charset="-18"/>
              </a:rPr>
              <a:t>í</a:t>
            </a:r>
            <a:r>
              <a:rPr lang="cs-CZ" sz="480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nkami </a:t>
            </a:r>
            <a:r>
              <a:rPr lang="cs-CZ" sz="4800" smtClean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v</a:t>
            </a:r>
            <a:r>
              <a:rPr lang="cs-CZ" sz="4800" smtClean="0">
                <a:solidFill>
                  <a:srgbClr val="000000"/>
                </a:solidFill>
                <a:ea typeface="Times New Roman" panose="02020603050405020304" pitchFamily="18" charset="0"/>
                <a:cs typeface="Founders Grotesk Regular" panose="020b0503030202060203" pitchFamily="34" charset="-18"/>
              </a:rPr>
              <a:t>ý</a:t>
            </a:r>
            <a:r>
              <a:rPr lang="cs-CZ" sz="4800" smtClean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zvy.</a:t>
            </a:r>
            <a:endParaRPr lang="cs-CZ" sz="480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indent="-914400" algn="just">
              <a:lnSpc>
                <a:spcPct val="110000"/>
              </a:lnSpc>
              <a:spcBef>
                <a:spcPts val="100"/>
              </a:spcBef>
              <a:spcAft>
                <a:spcPts val="300"/>
              </a:spcAft>
              <a:buAutoNum type="arabicPeriod"/>
            </a:pPr>
            <a:r>
              <a:rPr lang="cs-CZ" sz="4800" b="1" smtClean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Délka</a:t>
            </a:r>
            <a:r>
              <a:rPr lang="cs-CZ" sz="4800" smtClean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cs-CZ" sz="480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předpokládané </a:t>
            </a:r>
            <a:r>
              <a:rPr lang="cs-CZ" sz="4800" b="1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implementace</a:t>
            </a:r>
            <a:r>
              <a:rPr lang="cs-CZ" sz="480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projektu je v</a:t>
            </a:r>
            <a:r>
              <a:rPr lang="cs-CZ" sz="480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cs-CZ" sz="480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souladu s</a:t>
            </a:r>
            <a:r>
              <a:rPr lang="cs-CZ" sz="480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cs-CZ" sz="4800" smtClean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minim</a:t>
            </a:r>
            <a:r>
              <a:rPr lang="cs-CZ" sz="4800" smtClean="0">
                <a:solidFill>
                  <a:srgbClr val="000000"/>
                </a:solidFill>
                <a:ea typeface="Times New Roman" panose="02020603050405020304" pitchFamily="18" charset="0"/>
                <a:cs typeface="Founders Grotesk Regular" panose="020b0503030202060203" pitchFamily="34" charset="-18"/>
              </a:rPr>
              <a:t>á</a:t>
            </a:r>
            <a:r>
              <a:rPr lang="cs-CZ" sz="4800" smtClean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ln</a:t>
            </a:r>
            <a:r>
              <a:rPr lang="cs-CZ" sz="4800" smtClean="0">
                <a:solidFill>
                  <a:srgbClr val="000000"/>
                </a:solidFill>
                <a:ea typeface="Times New Roman" panose="02020603050405020304" pitchFamily="18" charset="0"/>
                <a:cs typeface="Founders Grotesk Regular" panose="020b0503030202060203" pitchFamily="34" charset="-18"/>
              </a:rPr>
              <a:t>í</a:t>
            </a:r>
            <a:r>
              <a:rPr lang="cs-CZ" sz="4800" smtClean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br>
              <a:rPr lang="cs-CZ" sz="4800" smtClean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cs-CZ" sz="4800" smtClean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cs-CZ" sz="4800" smtClean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4800" smtClean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maximální dobou realizace </a:t>
            </a:r>
            <a:r>
              <a:rPr lang="cs-CZ" sz="480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stanovenou ve výzvě a</a:t>
            </a:r>
            <a:r>
              <a:rPr lang="cs-CZ" sz="480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cs-CZ" sz="4800" smtClean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Pokynu pro </a:t>
            </a:r>
            <a:r>
              <a:rPr lang="cs-CZ" sz="480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žadatele</a:t>
            </a:r>
            <a:r>
              <a:rPr lang="cs-CZ" sz="4800" smtClean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  <a:p>
            <a:pPr marL="914400" indent="-914400" algn="just">
              <a:lnSpc>
                <a:spcPct val="110000"/>
              </a:lnSpc>
              <a:spcBef>
                <a:spcPts val="100"/>
              </a:spcBef>
              <a:spcAft>
                <a:spcPts val="300"/>
              </a:spcAft>
              <a:buAutoNum type="arabicPeriod"/>
            </a:pPr>
            <a:r>
              <a:rPr lang="cs-CZ" sz="4800" b="1" smtClean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Termín pro ukončení realizace projektu nepřesahuje nejzazší termín </a:t>
            </a:r>
            <a:r>
              <a:rPr lang="cs-CZ" sz="4800" smtClean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pro ukončení projektu stanovený ve výzvě</a:t>
            </a:r>
            <a:endParaRPr lang="cs-CZ" sz="480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indent="-914400" algn="just">
              <a:lnSpc>
                <a:spcPct val="110000"/>
              </a:lnSpc>
              <a:spcBef>
                <a:spcPts val="100"/>
              </a:spcBef>
              <a:spcAft>
                <a:spcPts val="300"/>
              </a:spcAft>
              <a:buAutoNum type="arabicPeriod"/>
            </a:pPr>
            <a:r>
              <a:rPr lang="cs-CZ" sz="4800" b="1" smtClean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Požadovaná </a:t>
            </a:r>
            <a:r>
              <a:rPr lang="cs-CZ" sz="4800" b="1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výše grantu </a:t>
            </a:r>
            <a:r>
              <a:rPr lang="cs-CZ" sz="480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je v</a:t>
            </a:r>
            <a:r>
              <a:rPr lang="cs-CZ" sz="480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cs-CZ" sz="480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souladu se stanoven</a:t>
            </a:r>
            <a:r>
              <a:rPr lang="cs-CZ" sz="4800">
                <a:solidFill>
                  <a:srgbClr val="000000"/>
                </a:solidFill>
                <a:ea typeface="Times New Roman" panose="02020603050405020304" pitchFamily="18" charset="0"/>
                <a:cs typeface="Founders Grotesk Regular" panose="020b0503030202060203" pitchFamily="34" charset="-18"/>
              </a:rPr>
              <a:t>ý</a:t>
            </a:r>
            <a:r>
              <a:rPr lang="cs-CZ" sz="480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mi podm</a:t>
            </a:r>
            <a:r>
              <a:rPr lang="cs-CZ" sz="4800">
                <a:solidFill>
                  <a:srgbClr val="000000"/>
                </a:solidFill>
                <a:ea typeface="Times New Roman" panose="02020603050405020304" pitchFamily="18" charset="0"/>
                <a:cs typeface="Founders Grotesk Regular" panose="020b0503030202060203" pitchFamily="34" charset="-18"/>
              </a:rPr>
              <a:t>í</a:t>
            </a:r>
            <a:r>
              <a:rPr lang="cs-CZ" sz="480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nkami ve </a:t>
            </a:r>
            <a:r>
              <a:rPr lang="cs-CZ" sz="4800" smtClean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v</a:t>
            </a:r>
            <a:r>
              <a:rPr lang="cs-CZ" sz="4800" smtClean="0">
                <a:solidFill>
                  <a:srgbClr val="000000"/>
                </a:solidFill>
                <a:ea typeface="Times New Roman" panose="02020603050405020304" pitchFamily="18" charset="0"/>
                <a:cs typeface="Founders Grotesk Regular" panose="020b0503030202060203" pitchFamily="34" charset="-18"/>
              </a:rPr>
              <a:t>ý</a:t>
            </a:r>
            <a:r>
              <a:rPr lang="cs-CZ" sz="4800" smtClean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zv</a:t>
            </a:r>
            <a:r>
              <a:rPr lang="cs-CZ" sz="4800" smtClean="0">
                <a:solidFill>
                  <a:srgbClr val="000000"/>
                </a:solidFill>
                <a:ea typeface="Times New Roman" panose="02020603050405020304" pitchFamily="18" charset="0"/>
                <a:cs typeface="Founders Grotesk Regular" panose="020b0503030202060203" pitchFamily="34" charset="-18"/>
              </a:rPr>
              <a:t>ě</a:t>
            </a:r>
            <a:r>
              <a:rPr lang="cs-CZ" sz="4800" smtClean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  <a:p>
            <a:pPr marL="914400" indent="-914400" algn="just">
              <a:lnSpc>
                <a:spcPct val="110000"/>
              </a:lnSpc>
              <a:spcBef>
                <a:spcPts val="100"/>
              </a:spcBef>
              <a:spcAft>
                <a:spcPts val="300"/>
              </a:spcAft>
              <a:buAutoNum type="arabicPeriod"/>
            </a:pPr>
            <a:endParaRPr lang="cs-CZ" sz="4800"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cs-CZ" sz="4000">
              <a:latin typeface="+mj-lt"/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0"/>
          </p:nvPr>
        </p:nvSpPr>
        <p:spPr>
          <a:xfrm>
            <a:off x="1259560" y="2630802"/>
            <a:ext cx="21861704" cy="2636619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5400"/>
              <a:t>Kritéria oprávněnosti – </a:t>
            </a:r>
            <a:endParaRPr lang="cs-CZ" sz="5400" smtClean="0"/>
          </a:p>
          <a:p>
            <a:r>
              <a:rPr lang="cs-CZ" sz="5400" smtClean="0"/>
              <a:t>Příloha 3  (Kontrolní list) Pokynu </a:t>
            </a:r>
            <a:r>
              <a:rPr lang="cs-CZ" sz="5400"/>
              <a:t>pro žadatele</a:t>
            </a:r>
          </a:p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74774997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60386" y="1097394"/>
            <a:ext cx="21861704" cy="1077218"/>
          </a:xfrm>
        </p:spPr>
        <p:txBody>
          <a:bodyPr/>
          <a:lstStyle>
            <a:defPPr>
              <a:defRPr kern="1200" smtId="4294967295"/>
            </a:defPPr>
          </a:lstStyle>
          <a:p>
            <a:pPr algn="ctr"/>
            <a:r>
              <a:rPr lang="cs-CZ" u="sng" smtClean="0">
                <a:solidFill>
                  <a:schemeClr val="accent1">
                    <a:lumMod val="50000"/>
                  </a:schemeClr>
                </a:solidFill>
              </a:rPr>
              <a:t>Hodnocení kvality - detailní </a:t>
            </a:r>
            <a:r>
              <a:rPr lang="cs-CZ" u="sng">
                <a:solidFill>
                  <a:schemeClr val="accent1">
                    <a:lumMod val="50000"/>
                  </a:schemeClr>
                </a:solidFill>
              </a:rPr>
              <a:t>hodnoticí </a:t>
            </a:r>
            <a:r>
              <a:rPr lang="cs-CZ" u="sng" smtClean="0">
                <a:solidFill>
                  <a:schemeClr val="accent1">
                    <a:lumMod val="50000"/>
                  </a:schemeClr>
                </a:solidFill>
              </a:rPr>
              <a:t>kritéria I</a:t>
            </a:r>
            <a:endParaRPr lang="cs-CZ" u="sng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0"/>
          </p:nvPr>
        </p:nvSpPr>
        <p:spPr>
          <a:xfrm>
            <a:off x="979714" y="2410691"/>
            <a:ext cx="22160212" cy="10125849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2400" smtClean="0">
                <a:solidFill>
                  <a:schemeClr val="tx1"/>
                </a:solidFill>
              </a:rPr>
              <a:t>1. Schopnost </a:t>
            </a:r>
            <a:r>
              <a:rPr lang="cs-CZ" sz="2400">
                <a:solidFill>
                  <a:schemeClr val="tx1"/>
                </a:solidFill>
              </a:rPr>
              <a:t>a připravenost žadatele projekt </a:t>
            </a:r>
            <a:r>
              <a:rPr lang="cs-CZ" sz="2400" smtClean="0">
                <a:solidFill>
                  <a:schemeClr val="tx1"/>
                </a:solidFill>
              </a:rPr>
              <a:t>realizovat (12 b.)</a:t>
            </a:r>
          </a:p>
          <a:p>
            <a:r>
              <a:rPr lang="cs-CZ" sz="2400" b="0" i="1" smtClean="0">
                <a:solidFill>
                  <a:schemeClr val="tx1"/>
                </a:solidFill>
              </a:rPr>
              <a:t>1.1. </a:t>
            </a:r>
            <a:r>
              <a:rPr lang="pt-BR" sz="2400" b="0" i="1">
                <a:solidFill>
                  <a:schemeClr val="tx1"/>
                </a:solidFill>
              </a:rPr>
              <a:t>Dostatečná administrativní, finanční a provozní </a:t>
            </a:r>
            <a:r>
              <a:rPr lang="pt-BR" sz="2400" b="0" i="1" smtClean="0">
                <a:solidFill>
                  <a:schemeClr val="tx1"/>
                </a:solidFill>
              </a:rPr>
              <a:t>kapacit</a:t>
            </a:r>
            <a:r>
              <a:rPr lang="cs-CZ" sz="2400" b="0" i="1" smtClean="0">
                <a:solidFill>
                  <a:schemeClr val="tx1"/>
                </a:solidFill>
              </a:rPr>
              <a:t>a; nastavení organizační </a:t>
            </a:r>
            <a:r>
              <a:rPr lang="cs-CZ" sz="2400" b="0" i="1">
                <a:solidFill>
                  <a:schemeClr val="tx1"/>
                </a:solidFill>
              </a:rPr>
              <a:t>a řídicí </a:t>
            </a:r>
            <a:r>
              <a:rPr lang="cs-CZ" sz="2400" b="0" i="1" smtClean="0">
                <a:solidFill>
                  <a:schemeClr val="tx1"/>
                </a:solidFill>
              </a:rPr>
              <a:t>struktury</a:t>
            </a:r>
          </a:p>
          <a:p>
            <a:r>
              <a:rPr lang="cs-CZ" sz="2400" b="0" i="1" smtClean="0">
                <a:solidFill>
                  <a:schemeClr val="tx1"/>
                </a:solidFill>
              </a:rPr>
              <a:t>1.2</a:t>
            </a:r>
            <a:r>
              <a:rPr lang="cs-CZ" sz="2400" b="0" i="1">
                <a:solidFill>
                  <a:schemeClr val="tx1"/>
                </a:solidFill>
              </a:rPr>
              <a:t>. </a:t>
            </a:r>
            <a:r>
              <a:rPr lang="cs-CZ" sz="2400" b="0" i="1" smtClean="0">
                <a:solidFill>
                  <a:schemeClr val="tx1"/>
                </a:solidFill>
              </a:rPr>
              <a:t>Odbornost </a:t>
            </a:r>
            <a:r>
              <a:rPr lang="cs-CZ" sz="2400" b="0" i="1">
                <a:solidFill>
                  <a:schemeClr val="tx1"/>
                </a:solidFill>
              </a:rPr>
              <a:t>a </a:t>
            </a:r>
            <a:r>
              <a:rPr lang="cs-CZ" sz="2400" b="0" i="1" smtClean="0">
                <a:solidFill>
                  <a:schemeClr val="tx1"/>
                </a:solidFill>
              </a:rPr>
              <a:t>zkušenost projektového </a:t>
            </a:r>
            <a:r>
              <a:rPr lang="cs-CZ" sz="2400" b="0" i="1">
                <a:solidFill>
                  <a:schemeClr val="tx1"/>
                </a:solidFill>
              </a:rPr>
              <a:t>tým </a:t>
            </a:r>
            <a:r>
              <a:rPr lang="cs-CZ" sz="2400" b="0" i="1" smtClean="0">
                <a:solidFill>
                  <a:schemeClr val="tx1"/>
                </a:solidFill>
              </a:rPr>
              <a:t>v </a:t>
            </a:r>
            <a:r>
              <a:rPr lang="cs-CZ" sz="2400" b="0" i="1">
                <a:solidFill>
                  <a:schemeClr val="tx1"/>
                </a:solidFill>
              </a:rPr>
              <a:t>oblasti domácího a </a:t>
            </a:r>
            <a:r>
              <a:rPr lang="cs-CZ" sz="2400" b="0" i="1" smtClean="0">
                <a:solidFill>
                  <a:schemeClr val="tx1"/>
                </a:solidFill>
              </a:rPr>
              <a:t>genderově </a:t>
            </a:r>
            <a:r>
              <a:rPr lang="cs-CZ" sz="2400" b="0" i="1">
                <a:solidFill>
                  <a:schemeClr val="tx1"/>
                </a:solidFill>
              </a:rPr>
              <a:t>podmíněného násilí a pomoci jeho </a:t>
            </a:r>
            <a:r>
              <a:rPr lang="cs-CZ" sz="2400" b="0" i="1" smtClean="0">
                <a:solidFill>
                  <a:schemeClr val="tx1"/>
                </a:solidFill>
              </a:rPr>
              <a:t>obětem, zkušenost s realizací projektů</a:t>
            </a:r>
          </a:p>
          <a:p>
            <a:endParaRPr lang="cs-CZ" sz="2400" b="0" smtClean="0">
              <a:solidFill>
                <a:schemeClr val="tx1"/>
              </a:solidFill>
            </a:endParaRPr>
          </a:p>
          <a:p>
            <a:r>
              <a:rPr lang="cs-CZ" sz="2400" smtClean="0">
                <a:solidFill>
                  <a:schemeClr val="tx1"/>
                </a:solidFill>
              </a:rPr>
              <a:t>2. Relevance a význam projektu (46 b.)</a:t>
            </a:r>
          </a:p>
          <a:p>
            <a:r>
              <a:rPr lang="cs-CZ" sz="2400" b="0" i="1" smtClean="0">
                <a:solidFill>
                  <a:schemeClr val="tx1"/>
                </a:solidFill>
              </a:rPr>
              <a:t>2.1. </a:t>
            </a:r>
            <a:r>
              <a:rPr lang="cs-CZ" sz="2400" b="0" i="1">
                <a:solidFill>
                  <a:schemeClr val="tx1"/>
                </a:solidFill>
              </a:rPr>
              <a:t>Projekt reaguje na aktuální potřebnost mezioborové spolupráce při pomoci obětem domácího a genderově podmíněného násilí a reflektuje aktuální nedostatky v této </a:t>
            </a:r>
            <a:r>
              <a:rPr lang="cs-CZ" sz="2400" b="0" i="1" smtClean="0">
                <a:solidFill>
                  <a:schemeClr val="tx1"/>
                </a:solidFill>
              </a:rPr>
              <a:t>oblasti.</a:t>
            </a:r>
          </a:p>
          <a:p>
            <a:r>
              <a:rPr lang="cs-CZ" sz="2400" b="0" i="1" smtClean="0">
                <a:solidFill>
                  <a:schemeClr val="tx1"/>
                </a:solidFill>
              </a:rPr>
              <a:t>2.2. </a:t>
            </a:r>
            <a:r>
              <a:rPr lang="cs-CZ" sz="2400" b="0" i="1">
                <a:solidFill>
                  <a:schemeClr val="tx1"/>
                </a:solidFill>
              </a:rPr>
              <a:t>Projekt prokazatelně přispívá k naplňování cíle, výsledku a výstupu </a:t>
            </a:r>
            <a:r>
              <a:rPr lang="cs-CZ" sz="2400" b="0" i="1" smtClean="0">
                <a:solidFill>
                  <a:schemeClr val="tx1"/>
                </a:solidFill>
              </a:rPr>
              <a:t>programu.</a:t>
            </a:r>
          </a:p>
          <a:p>
            <a:r>
              <a:rPr lang="cs-CZ" sz="2400" b="0" i="1">
                <a:solidFill>
                  <a:schemeClr val="tx1"/>
                </a:solidFill>
              </a:rPr>
              <a:t>2.3. Mezioborová platforma zahrnuje spolupráci relevantních subjektů v oblasti podpory obětem domácího a genderově podmíněného </a:t>
            </a:r>
            <a:r>
              <a:rPr lang="cs-CZ" sz="2400" b="0" i="1" smtClean="0">
                <a:solidFill>
                  <a:schemeClr val="tx1"/>
                </a:solidFill>
              </a:rPr>
              <a:t>násilí.</a:t>
            </a:r>
          </a:p>
          <a:p>
            <a:r>
              <a:rPr lang="cs-CZ" sz="2400" b="0" i="1" smtClean="0">
                <a:solidFill>
                  <a:schemeClr val="tx1"/>
                </a:solidFill>
              </a:rPr>
              <a:t>2.4</a:t>
            </a:r>
            <a:r>
              <a:rPr lang="cs-CZ" sz="2400" b="0" i="1">
                <a:solidFill>
                  <a:schemeClr val="tx1"/>
                </a:solidFill>
              </a:rPr>
              <a:t>. Projekt je realizován v partnerství s územním samosprávným celkem </a:t>
            </a:r>
            <a:r>
              <a:rPr lang="cs-CZ" sz="2400" b="0" i="1" smtClean="0">
                <a:solidFill>
                  <a:schemeClr val="tx1"/>
                </a:solidFill>
              </a:rPr>
              <a:t>ČR.</a:t>
            </a:r>
          </a:p>
          <a:p>
            <a:r>
              <a:rPr lang="cs-CZ" sz="2400" b="0" i="1" smtClean="0">
                <a:solidFill>
                  <a:schemeClr val="tx1"/>
                </a:solidFill>
              </a:rPr>
              <a:t>2.5</a:t>
            </a:r>
            <a:r>
              <a:rPr lang="cs-CZ" sz="2400" b="0" i="1">
                <a:solidFill>
                  <a:schemeClr val="tx1"/>
                </a:solidFill>
              </a:rPr>
              <a:t>. </a:t>
            </a:r>
            <a:r>
              <a:rPr lang="cs-CZ" sz="2400" b="0" i="1" smtClean="0">
                <a:solidFill>
                  <a:schemeClr val="tx1"/>
                </a:solidFill>
              </a:rPr>
              <a:t>Přínosy </a:t>
            </a:r>
            <a:r>
              <a:rPr lang="cs-CZ" sz="2400" b="0" i="1">
                <a:solidFill>
                  <a:schemeClr val="tx1"/>
                </a:solidFill>
              </a:rPr>
              <a:t>pro cílové skupiny projektu a </a:t>
            </a:r>
            <a:r>
              <a:rPr lang="cs-CZ" sz="2400" b="0" i="1" smtClean="0">
                <a:solidFill>
                  <a:schemeClr val="tx1"/>
                </a:solidFill>
              </a:rPr>
              <a:t>příspěvek k  budování kapacit žadatele.</a:t>
            </a:r>
          </a:p>
          <a:p>
            <a:endParaRPr lang="cs-CZ" sz="2400" b="0" smtClean="0">
              <a:solidFill>
                <a:schemeClr val="tx1"/>
              </a:solidFill>
            </a:endParaRPr>
          </a:p>
          <a:p>
            <a:r>
              <a:rPr lang="cs-CZ" sz="2400" smtClean="0">
                <a:solidFill>
                  <a:schemeClr val="tx1"/>
                </a:solidFill>
              </a:rPr>
              <a:t>3. Aktivity</a:t>
            </a:r>
            <a:r>
              <a:rPr lang="cs-CZ" sz="2400">
                <a:solidFill>
                  <a:schemeClr val="tx1"/>
                </a:solidFill>
              </a:rPr>
              <a:t>, výstupy a rizika </a:t>
            </a:r>
            <a:r>
              <a:rPr lang="cs-CZ" sz="2400" smtClean="0">
                <a:solidFill>
                  <a:schemeClr val="tx1"/>
                </a:solidFill>
              </a:rPr>
              <a:t>projektu (20 b.)</a:t>
            </a:r>
          </a:p>
          <a:p>
            <a:r>
              <a:rPr lang="cs-CZ" sz="2400" b="0" i="1">
                <a:solidFill>
                  <a:schemeClr val="tx1"/>
                </a:solidFill>
              </a:rPr>
              <a:t>3.1. Logický rámec </a:t>
            </a:r>
            <a:r>
              <a:rPr lang="cs-CZ" sz="2400" b="0" i="1" smtClean="0">
                <a:solidFill>
                  <a:schemeClr val="tx1"/>
                </a:solidFill>
              </a:rPr>
              <a:t>projektu, indikátory a cílové hodnoty</a:t>
            </a:r>
          </a:p>
          <a:p>
            <a:r>
              <a:rPr lang="cs-CZ" sz="2400" b="0" i="1">
                <a:solidFill>
                  <a:schemeClr val="tx1"/>
                </a:solidFill>
              </a:rPr>
              <a:t>3.2. Aktivity projektu a jejich výstupy </a:t>
            </a:r>
            <a:r>
              <a:rPr lang="cs-CZ" sz="2400" b="0" i="1" smtClean="0">
                <a:solidFill>
                  <a:schemeClr val="tx1"/>
                </a:solidFill>
              </a:rPr>
              <a:t>- jasně popsány &amp; oprávněné</a:t>
            </a:r>
          </a:p>
          <a:p>
            <a:r>
              <a:rPr lang="cs-CZ" sz="2400" b="0" i="1" smtClean="0">
                <a:solidFill>
                  <a:schemeClr val="tx1"/>
                </a:solidFill>
              </a:rPr>
              <a:t>3.3</a:t>
            </a:r>
            <a:r>
              <a:rPr lang="cs-CZ" sz="2400" b="0" i="1">
                <a:solidFill>
                  <a:schemeClr val="tx1"/>
                </a:solidFill>
              </a:rPr>
              <a:t>. </a:t>
            </a:r>
            <a:r>
              <a:rPr lang="cs-CZ" sz="2400" b="0" i="1" smtClean="0">
                <a:solidFill>
                  <a:schemeClr val="tx1"/>
                </a:solidFill>
              </a:rPr>
              <a:t>Realistický harmonogram</a:t>
            </a:r>
          </a:p>
          <a:p>
            <a:r>
              <a:rPr lang="cs-CZ" sz="2400" b="0" i="1" smtClean="0">
                <a:solidFill>
                  <a:schemeClr val="tx1"/>
                </a:solidFill>
              </a:rPr>
              <a:t>3.4. Rizika </a:t>
            </a:r>
            <a:r>
              <a:rPr lang="cs-CZ" sz="2400" b="0" i="1">
                <a:solidFill>
                  <a:schemeClr val="tx1"/>
                </a:solidFill>
              </a:rPr>
              <a:t>projektu </a:t>
            </a:r>
            <a:r>
              <a:rPr lang="cs-CZ" sz="2400" b="0" i="1" smtClean="0">
                <a:solidFill>
                  <a:schemeClr val="tx1"/>
                </a:solidFill>
              </a:rPr>
              <a:t>- jasně definovaná &amp; návrhy na eliminaci</a:t>
            </a:r>
          </a:p>
        </p:txBody>
      </p:sp>
    </p:spTree>
    <p:extLst>
      <p:ext uri="{BB962C8B-B14F-4D97-AF65-F5344CB8AC3E}">
        <p14:creationId xmlns:p14="http://schemas.microsoft.com/office/powerpoint/2010/main" val="654247124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60386" y="1097394"/>
            <a:ext cx="21861704" cy="1077218"/>
          </a:xfrm>
        </p:spPr>
        <p:txBody>
          <a:bodyPr/>
          <a:lstStyle>
            <a:defPPr>
              <a:defRPr kern="1200" smtId="4294967295"/>
            </a:defPPr>
          </a:lstStyle>
          <a:p>
            <a:pPr algn="ctr"/>
            <a:r>
              <a:rPr lang="cs-CZ" u="sng" smtClean="0">
                <a:solidFill>
                  <a:schemeClr val="accent1">
                    <a:lumMod val="50000"/>
                  </a:schemeClr>
                </a:solidFill>
              </a:rPr>
              <a:t>Hodnocení kvality - detailní </a:t>
            </a:r>
            <a:r>
              <a:rPr lang="cs-CZ" u="sng">
                <a:solidFill>
                  <a:schemeClr val="accent1">
                    <a:lumMod val="50000"/>
                  </a:schemeClr>
                </a:solidFill>
              </a:rPr>
              <a:t>hodnoticí </a:t>
            </a:r>
            <a:r>
              <a:rPr lang="cs-CZ" u="sng" smtClean="0">
                <a:solidFill>
                  <a:schemeClr val="accent1">
                    <a:lumMod val="50000"/>
                  </a:schemeClr>
                </a:solidFill>
              </a:rPr>
              <a:t>kritéria II</a:t>
            </a:r>
            <a:endParaRPr lang="cs-CZ" u="sng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0"/>
          </p:nvPr>
        </p:nvSpPr>
        <p:spPr>
          <a:xfrm>
            <a:off x="979714" y="2431472"/>
            <a:ext cx="22160212" cy="10054034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000" smtClean="0">
                <a:solidFill>
                  <a:schemeClr val="tx1"/>
                </a:solidFill>
              </a:rPr>
              <a:t>4. Hospodárnost projektu (8 b.)</a:t>
            </a:r>
          </a:p>
          <a:p>
            <a:r>
              <a:rPr lang="cs-CZ" sz="4000" b="0" i="1" smtClean="0">
                <a:solidFill>
                  <a:schemeClr val="tx1"/>
                </a:solidFill>
              </a:rPr>
              <a:t>4.1 </a:t>
            </a:r>
            <a:r>
              <a:rPr lang="cs-CZ" sz="4000" b="0" i="1">
                <a:solidFill>
                  <a:schemeClr val="tx1"/>
                </a:solidFill>
              </a:rPr>
              <a:t>Podrobný rozpočet </a:t>
            </a:r>
            <a:r>
              <a:rPr lang="cs-CZ" sz="4000" b="0" i="1" smtClean="0">
                <a:solidFill>
                  <a:schemeClr val="tx1"/>
                </a:solidFill>
              </a:rPr>
              <a:t>– náklady oprávněné</a:t>
            </a:r>
            <a:r>
              <a:rPr lang="cs-CZ" sz="4000" b="0" i="1">
                <a:solidFill>
                  <a:schemeClr val="tx1"/>
                </a:solidFill>
              </a:rPr>
              <a:t>, </a:t>
            </a:r>
            <a:r>
              <a:rPr lang="cs-CZ" sz="4000" b="0" i="1" smtClean="0">
                <a:solidFill>
                  <a:schemeClr val="tx1"/>
                </a:solidFill>
              </a:rPr>
              <a:t>položky ve vazbě na  aktivity</a:t>
            </a:r>
            <a:r>
              <a:rPr lang="cs-CZ" sz="4000" b="0" i="1">
                <a:solidFill>
                  <a:schemeClr val="tx1"/>
                </a:solidFill>
              </a:rPr>
              <a:t>, </a:t>
            </a:r>
            <a:r>
              <a:rPr lang="cs-CZ" sz="4000" b="0" i="1" smtClean="0">
                <a:solidFill>
                  <a:schemeClr val="tx1"/>
                </a:solidFill>
              </a:rPr>
              <a:t>principy </a:t>
            </a:r>
            <a:r>
              <a:rPr lang="cs-CZ" sz="4000" b="0" i="1">
                <a:solidFill>
                  <a:schemeClr val="tx1"/>
                </a:solidFill>
              </a:rPr>
              <a:t>3E (</a:t>
            </a:r>
            <a:r>
              <a:rPr lang="cs-CZ" sz="4000" b="0" i="1" smtClean="0">
                <a:solidFill>
                  <a:schemeClr val="tx1"/>
                </a:solidFill>
              </a:rPr>
              <a:t>hospodárnost</a:t>
            </a:r>
            <a:r>
              <a:rPr lang="cs-CZ" sz="4000" b="0" i="1">
                <a:solidFill>
                  <a:schemeClr val="tx1"/>
                </a:solidFill>
              </a:rPr>
              <a:t>, efektivnost a </a:t>
            </a:r>
            <a:r>
              <a:rPr lang="cs-CZ" sz="4000" b="0" i="1" smtClean="0">
                <a:solidFill>
                  <a:schemeClr val="tx1"/>
                </a:solidFill>
              </a:rPr>
              <a:t>účelnost)</a:t>
            </a:r>
            <a:endParaRPr lang="cs-CZ" sz="4000" b="0" i="1">
              <a:solidFill>
                <a:schemeClr val="tx1"/>
              </a:solidFill>
            </a:endParaRPr>
          </a:p>
          <a:p>
            <a:endParaRPr lang="cs-CZ" sz="4000" b="0">
              <a:solidFill>
                <a:schemeClr val="tx1"/>
              </a:solidFill>
            </a:endParaRPr>
          </a:p>
          <a:p>
            <a:r>
              <a:rPr lang="cs-CZ" sz="4000" smtClean="0">
                <a:solidFill>
                  <a:schemeClr val="tx1"/>
                </a:solidFill>
              </a:rPr>
              <a:t>5</a:t>
            </a:r>
            <a:r>
              <a:rPr lang="cs-CZ" sz="4000">
                <a:solidFill>
                  <a:schemeClr val="tx1"/>
                </a:solidFill>
              </a:rPr>
              <a:t>. Specifické podmínky </a:t>
            </a:r>
            <a:r>
              <a:rPr lang="cs-CZ" sz="4000" smtClean="0">
                <a:solidFill>
                  <a:schemeClr val="tx1"/>
                </a:solidFill>
              </a:rPr>
              <a:t>výzvy (6 b.)</a:t>
            </a:r>
          </a:p>
          <a:p>
            <a:r>
              <a:rPr lang="cs-CZ" sz="4000" b="0" i="1" smtClean="0">
                <a:solidFill>
                  <a:schemeClr val="tx1"/>
                </a:solidFill>
              </a:rPr>
              <a:t>5.1 Žadatel má definovány odpovídající standardy mezioborové spolupráce v oblasti domácího a genderově podmíněného násilí a v případě, že žadatel poskytuje intervence původcům a původkyním násilí v blízkých vztazích, má rovněž definovány standardy odpovídající Minimálním standardům práce s původci a původkyněmi násilí v blízkých vztazích v ČR</a:t>
            </a:r>
          </a:p>
          <a:p>
            <a:r>
              <a:rPr lang="cs-CZ" sz="4000" b="0" i="1" smtClean="0">
                <a:solidFill>
                  <a:schemeClr val="tx1"/>
                </a:solidFill>
              </a:rPr>
              <a:t>– </a:t>
            </a:r>
            <a:r>
              <a:rPr lang="cs-CZ" sz="4000" b="0" i="1" u="sng" smtClean="0">
                <a:solidFill>
                  <a:schemeClr val="tx1"/>
                </a:solidFill>
              </a:rPr>
              <a:t>ELIMININAČNÍ KRITÉRIUM</a:t>
            </a:r>
          </a:p>
          <a:p>
            <a:endParaRPr lang="cs-CZ" sz="4000" b="0" smtClean="0">
              <a:solidFill>
                <a:schemeClr val="tx1"/>
              </a:solidFill>
            </a:endParaRPr>
          </a:p>
          <a:p>
            <a:r>
              <a:rPr lang="cs-CZ" sz="4000" smtClean="0">
                <a:solidFill>
                  <a:schemeClr val="tx1"/>
                </a:solidFill>
              </a:rPr>
              <a:t>6. Specifické podmínky programu (8 b.)</a:t>
            </a:r>
          </a:p>
          <a:p>
            <a:r>
              <a:rPr lang="pl-PL" sz="4000" b="0" i="1" smtClean="0">
                <a:solidFill>
                  <a:schemeClr val="tx1"/>
                </a:solidFill>
              </a:rPr>
              <a:t>6.1. Projekt </a:t>
            </a:r>
            <a:r>
              <a:rPr lang="pl-PL" sz="4000" b="0" i="1">
                <a:solidFill>
                  <a:schemeClr val="tx1"/>
                </a:solidFill>
              </a:rPr>
              <a:t>reflektuje specifické potřeby zranitelných skupin</a:t>
            </a:r>
            <a:endParaRPr lang="cs-CZ" sz="4000" b="0" i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2248829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14400" y="1107011"/>
            <a:ext cx="22207691" cy="1015663"/>
          </a:xfrm>
        </p:spPr>
        <p:txBody>
          <a:bodyPr/>
          <a:lstStyle>
            <a:defPPr>
              <a:defRPr kern="1200" smtId="4294967295"/>
            </a:defPPr>
          </a:lstStyle>
          <a:p>
            <a:pPr algn="ctr"/>
            <a:r>
              <a:rPr lang="cs-CZ" sz="6600" u="sng" smtClean="0">
                <a:solidFill>
                  <a:schemeClr val="bg2">
                    <a:lumMod val="50000"/>
                  </a:schemeClr>
                </a:solidFill>
              </a:rPr>
              <a:t>Hodnocení kvality žádosti externími hodnotiteli</a:t>
            </a:r>
            <a:endParaRPr lang="cs-CZ" sz="660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0"/>
          </p:nvPr>
        </p:nvSpPr>
        <p:spPr>
          <a:xfrm>
            <a:off x="1219199" y="2721429"/>
            <a:ext cx="21597257" cy="12311063"/>
          </a:xfrm>
        </p:spPr>
        <p:txBody>
          <a:bodyPr/>
          <a:lstStyle>
            <a:defPPr>
              <a:defRPr kern="1200" smtId="4294967295"/>
            </a:defPPr>
          </a:lstStyle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sz="4000" b="0" smtClean="0">
                <a:solidFill>
                  <a:schemeClr val="tx1"/>
                </a:solidFill>
              </a:rPr>
              <a:t>Každá žádost </a:t>
            </a:r>
            <a:r>
              <a:rPr lang="cs-CZ" sz="4000" b="0">
                <a:solidFill>
                  <a:schemeClr val="tx1"/>
                </a:solidFill>
              </a:rPr>
              <a:t>o grant je hodnocena </a:t>
            </a:r>
            <a:r>
              <a:rPr lang="cs-CZ" sz="4000">
                <a:solidFill>
                  <a:schemeClr val="tx1"/>
                </a:solidFill>
              </a:rPr>
              <a:t>dvěma externími hodnotiteli</a:t>
            </a:r>
            <a:r>
              <a:rPr lang="cs-CZ" sz="4000" b="0">
                <a:solidFill>
                  <a:schemeClr val="tx1"/>
                </a:solidFill>
              </a:rPr>
              <a:t>. </a:t>
            </a:r>
            <a:endParaRPr lang="cs-CZ" sz="4000">
              <a:solidFill>
                <a:schemeClr val="tx1"/>
              </a:solidFill>
            </a:endParaRPr>
          </a:p>
          <a:p>
            <a:pPr marL="571500" indent="-5715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sz="4000" b="0" smtClean="0">
                <a:solidFill>
                  <a:schemeClr val="tx1"/>
                </a:solidFill>
              </a:rPr>
              <a:t>Každý externí hodnotitel samostatně oznámkuje </a:t>
            </a:r>
            <a:r>
              <a:rPr lang="cs-CZ" sz="4000" smtClean="0">
                <a:solidFill>
                  <a:schemeClr val="tx1"/>
                </a:solidFill>
              </a:rPr>
              <a:t>splnění každého kritéria </a:t>
            </a:r>
            <a:r>
              <a:rPr lang="cs-CZ" sz="4000" b="0" smtClean="0">
                <a:solidFill>
                  <a:schemeClr val="tx1"/>
                </a:solidFill>
              </a:rPr>
              <a:t>na stupnici 0 – 5</a:t>
            </a:r>
            <a:r>
              <a:rPr lang="cs-CZ" sz="4000" b="0">
                <a:solidFill>
                  <a:schemeClr val="tx1"/>
                </a:solidFill>
              </a:rPr>
              <a:t>. Výsledný počet bodů za každé kritérium je poté přepočítán procentní sazbou z maximálního počtu bodů, které lze za dané kritérium </a:t>
            </a:r>
            <a:r>
              <a:rPr lang="cs-CZ" sz="4000" b="0" smtClean="0">
                <a:solidFill>
                  <a:schemeClr val="tx1"/>
                </a:solidFill>
              </a:rPr>
              <a:t>získat. Celkové bodové hodnocení žádosti o grant se vypočte jako součet bodů za jednotlivá kritéria. </a:t>
            </a:r>
            <a:r>
              <a:rPr lang="cs-CZ" sz="4000" b="0">
                <a:solidFill>
                  <a:schemeClr val="tx1"/>
                </a:solidFill>
              </a:rPr>
              <a:t>Výsledné </a:t>
            </a:r>
            <a:r>
              <a:rPr lang="cs-CZ" sz="4000">
                <a:solidFill>
                  <a:schemeClr val="tx1"/>
                </a:solidFill>
              </a:rPr>
              <a:t>bodové hodnocení </a:t>
            </a:r>
            <a:r>
              <a:rPr lang="cs-CZ" sz="4000" b="0">
                <a:solidFill>
                  <a:schemeClr val="tx1"/>
                </a:solidFill>
              </a:rPr>
              <a:t>žádosti o grant je dáno aritmetickým průměrem bodového hodnocení obou hodnotitelů</a:t>
            </a:r>
            <a:r>
              <a:rPr lang="cs-CZ" sz="4000" b="0" smtClean="0">
                <a:solidFill>
                  <a:schemeClr val="tx1"/>
                </a:solidFill>
              </a:rPr>
              <a:t>.</a:t>
            </a:r>
          </a:p>
          <a:p>
            <a:pPr marL="571500" indent="-5715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sz="4000" b="0" smtClean="0">
                <a:solidFill>
                  <a:schemeClr val="tx1"/>
                </a:solidFill>
              </a:rPr>
              <a:t>Minimální průměrný počet bodů potřebný </a:t>
            </a:r>
            <a:r>
              <a:rPr lang="cs-CZ" sz="4000" b="0">
                <a:solidFill>
                  <a:schemeClr val="tx1"/>
                </a:solidFill>
              </a:rPr>
              <a:t>pro postup do další fáze hodnocení je </a:t>
            </a:r>
            <a:r>
              <a:rPr lang="cs-CZ" sz="4000">
                <a:solidFill>
                  <a:schemeClr val="tx1"/>
                </a:solidFill>
              </a:rPr>
              <a:t>60 </a:t>
            </a:r>
            <a:r>
              <a:rPr lang="cs-CZ" sz="4000" smtClean="0">
                <a:solidFill>
                  <a:schemeClr val="tx1"/>
                </a:solidFill>
              </a:rPr>
              <a:t>bodů</a:t>
            </a:r>
            <a:r>
              <a:rPr lang="cs-CZ" sz="4000" b="0" smtClean="0">
                <a:solidFill>
                  <a:schemeClr val="tx1"/>
                </a:solidFill>
              </a:rPr>
              <a:t>. Maximální </a:t>
            </a:r>
            <a:r>
              <a:rPr lang="cs-CZ" sz="4000" b="0">
                <a:solidFill>
                  <a:schemeClr val="tx1"/>
                </a:solidFill>
              </a:rPr>
              <a:t>počet bodů je 100</a:t>
            </a:r>
            <a:r>
              <a:rPr lang="cs-CZ" sz="4000" b="0" smtClean="0">
                <a:solidFill>
                  <a:schemeClr val="tx1"/>
                </a:solidFill>
              </a:rPr>
              <a:t>.</a:t>
            </a:r>
          </a:p>
          <a:p>
            <a:pPr marL="571500" indent="-5715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sz="4000" b="0" smtClean="0">
                <a:solidFill>
                  <a:schemeClr val="tx1"/>
                </a:solidFill>
              </a:rPr>
              <a:t>Pokud </a:t>
            </a:r>
            <a:r>
              <a:rPr lang="cs-CZ" sz="4000" b="0">
                <a:solidFill>
                  <a:schemeClr val="tx1"/>
                </a:solidFill>
              </a:rPr>
              <a:t>rozdíl mezi celkovým bodovým hodnocením hodnotitelů bude vyšší než 30 % hodnoty vyššího bodového hodnocení, bude žádost o grant hodnocena třetím hodnotitelem. </a:t>
            </a:r>
          </a:p>
          <a:p>
            <a:pPr marL="571500" indent="-5715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sz="4000" b="0">
                <a:solidFill>
                  <a:schemeClr val="tx1"/>
                </a:solidFill>
              </a:rPr>
              <a:t>Výsledné bodové hodnocení bude vypočteno jako aritmetický průměr celkového součtu dvou hodnocení, která jsou si svou celkovou bodovou hodnotou nejblíže.</a:t>
            </a:r>
          </a:p>
          <a:p>
            <a:pPr algn="just">
              <a:spcAft>
                <a:spcPts val="1200"/>
              </a:spcAft>
            </a:pPr>
            <a:endParaRPr lang="cs-CZ" sz="1600" b="0" smtClean="0">
              <a:solidFill>
                <a:schemeClr val="tx1"/>
              </a:solidFill>
            </a:endParaRPr>
          </a:p>
          <a:p>
            <a:pPr algn="just">
              <a:spcAft>
                <a:spcPts val="1200"/>
              </a:spcAft>
            </a:pPr>
            <a:endParaRPr lang="cs-CZ" sz="1600" b="0" smtClean="0">
              <a:solidFill>
                <a:schemeClr val="tx1"/>
              </a:solidFill>
            </a:endParaRPr>
          </a:p>
          <a:p>
            <a:pPr algn="just">
              <a:spcAft>
                <a:spcPts val="1200"/>
              </a:spcAft>
            </a:pPr>
            <a:endParaRPr lang="cs-CZ" sz="1600" b="0" smtClean="0">
              <a:solidFill>
                <a:schemeClr val="tx1"/>
              </a:solidFill>
            </a:endParaRPr>
          </a:p>
          <a:p>
            <a:pPr algn="just">
              <a:spcAft>
                <a:spcPts val="1200"/>
              </a:spcAft>
            </a:pPr>
            <a:endParaRPr lang="cs-CZ" sz="1600" b="0">
              <a:solidFill>
                <a:schemeClr val="tx1"/>
              </a:solidFill>
            </a:endParaRPr>
          </a:p>
          <a:p>
            <a:endParaRPr lang="cs-CZ" sz="1600" b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3064124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60386" y="1082005"/>
            <a:ext cx="21861704" cy="1107996"/>
          </a:xfrm>
        </p:spPr>
        <p:txBody>
          <a:bodyPr/>
          <a:lstStyle>
            <a:defPPr>
              <a:defRPr kern="1200" smtId="4294967295"/>
            </a:defPPr>
          </a:lstStyle>
          <a:p>
            <a:pPr algn="ctr"/>
            <a:r>
              <a:rPr lang="cs-CZ" sz="7200" u="sng">
                <a:solidFill>
                  <a:schemeClr val="accent1">
                    <a:lumMod val="50000"/>
                  </a:schemeClr>
                </a:solidFill>
              </a:rPr>
              <a:t>Posouzení žádosti </a:t>
            </a:r>
            <a:r>
              <a:rPr lang="cs-CZ" sz="7200" u="sng" smtClean="0">
                <a:solidFill>
                  <a:schemeClr val="accent1">
                    <a:lumMod val="50000"/>
                  </a:schemeClr>
                </a:solidFill>
              </a:rPr>
              <a:t>hodnoticí </a:t>
            </a:r>
            <a:r>
              <a:rPr lang="cs-CZ" sz="7200" u="sng">
                <a:solidFill>
                  <a:schemeClr val="accent1">
                    <a:lumMod val="50000"/>
                  </a:schemeClr>
                </a:solidFill>
              </a:rPr>
              <a:t>komisí</a:t>
            </a:r>
            <a:endParaRPr lang="cs-CZ" sz="720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defPPr>
              <a:defRPr kern="1200" smtId="4294967295"/>
            </a:defPPr>
          </a:lstStyle>
          <a:p>
            <a:pPr algn="just"/>
            <a:r>
              <a:rPr lang="cs-CZ" sz="4400" smtClean="0"/>
              <a:t>Hodnoticí </a:t>
            </a:r>
            <a:r>
              <a:rPr lang="cs-CZ" sz="4400"/>
              <a:t>komisi je předložen seznam všech projektů, které byly hodnoceny z hlediska kvality. Projekty jsou na seznamu </a:t>
            </a:r>
            <a:r>
              <a:rPr lang="cs-CZ" sz="4400" b="1"/>
              <a:t>seřazeny podle výsledného počtu bodů získaného v hodnocení externími </a:t>
            </a:r>
            <a:r>
              <a:rPr lang="cs-CZ" sz="4400" b="1" smtClean="0"/>
              <a:t>hodnotiteli. </a:t>
            </a:r>
          </a:p>
          <a:p>
            <a:pPr algn="just"/>
            <a:endParaRPr lang="cs-CZ" sz="4400" smtClean="0"/>
          </a:p>
          <a:p>
            <a:pPr algn="just"/>
            <a:r>
              <a:rPr lang="cs-CZ" sz="4400" smtClean="0"/>
              <a:t>Hodnoticí </a:t>
            </a:r>
            <a:r>
              <a:rPr lang="cs-CZ" sz="4400"/>
              <a:t>komise projedná předložené projekty a </a:t>
            </a:r>
            <a:r>
              <a:rPr lang="cs-CZ" sz="4400" b="1"/>
              <a:t>předloží seznam doporučených projektů, včetně projektů rezervních</a:t>
            </a:r>
            <a:r>
              <a:rPr lang="cs-CZ" sz="4400"/>
              <a:t>, Zprostředkovateli programu - Ministerstvu financí k verifikaci.</a:t>
            </a:r>
          </a:p>
        </p:txBody>
      </p:sp>
    </p:spTree>
    <p:extLst>
      <p:ext uri="{BB962C8B-B14F-4D97-AF65-F5344CB8AC3E}">
        <p14:creationId xmlns:p14="http://schemas.microsoft.com/office/powerpoint/2010/main" val="2507981056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5" name="Zástupný symbol pro obsah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82074294"/>
              </p:ext>
            </p:extLst>
          </p:nvPr>
        </p:nvGraphicFramePr>
        <p:xfrm>
          <a:off x="839755" y="2556588"/>
          <a:ext cx="22282183" cy="9722725"/>
        </p:xfrm>
        <a:graphic>
          <a:graphicData uri="http://schemas.openxmlformats.org/drawingml/2006/diagram">
            <dgm:relIds xmlns:dgm="http://schemas.openxmlformats.org/drawingml/2006/diagram" r:dm="rId4" r:lo="rId5" r:qs="rId6" r:cs="rId7"/>
          </a:graphicData>
        </a:graphic>
      </p:graphicFrame>
      <p:sp>
        <p:nvSpPr>
          <p:cNvPr id="3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1828800" y="1219200"/>
            <a:ext cx="21597265" cy="1015663"/>
          </a:xfrm>
        </p:spPr>
        <p:txBody>
          <a:bodyPr/>
          <a:lstStyle>
            <a:defPPr>
              <a:defRPr kern="1200" smtId="4294967295"/>
            </a:defPPr>
          </a:lstStyle>
          <a:p>
            <a:pPr algn="ctr"/>
            <a:r>
              <a:rPr lang="cs-CZ" sz="6600" u="sng">
                <a:solidFill>
                  <a:schemeClr val="accent1">
                    <a:lumMod val="50000"/>
                  </a:schemeClr>
                </a:solidFill>
              </a:rPr>
              <a:t>Verifikace Zprostředkovatelem programu</a:t>
            </a:r>
            <a:endParaRPr lang="cs-CZ" sz="600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741660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2029784" y="6369697"/>
            <a:ext cx="9133916" cy="6102664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indent="0" algn="ctr">
              <a:buNone/>
            </a:pPr>
            <a:r>
              <a:rPr lang="cs-CZ" sz="5400" b="1" smtClean="0"/>
              <a:t>Dopis o schválení grantu</a:t>
            </a:r>
          </a:p>
          <a:p>
            <a:pPr marL="0" indent="0" algn="ctr">
              <a:buNone/>
            </a:pPr>
            <a:r>
              <a:rPr lang="cs-CZ" sz="5400" smtClean="0"/>
              <a:t>(začátek způsobilosti výdajů)</a:t>
            </a:r>
          </a:p>
          <a:p>
            <a:pPr marL="0" indent="0" algn="ctr">
              <a:buNone/>
            </a:pPr>
            <a:endParaRPr lang="cs-CZ" sz="5400"/>
          </a:p>
          <a:p>
            <a:pPr marL="0" indent="0" algn="ctr">
              <a:buNone/>
            </a:pPr>
            <a:r>
              <a:rPr lang="cs-CZ" sz="5400" b="1" smtClean="0"/>
              <a:t>Právní akt o přidělení finančních prostředků</a:t>
            </a:r>
          </a:p>
          <a:p>
            <a:endParaRPr lang="cs-CZ" sz="540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0"/>
            <p:custDataLst>
              <p:tags r:id="rId5"/>
            </p:custDataLst>
          </p:nvPr>
        </p:nvSpPr>
        <p:spPr>
          <a:xfrm>
            <a:off x="1097280" y="1280161"/>
            <a:ext cx="22023984" cy="1015663"/>
          </a:xfrm>
        </p:spPr>
        <p:txBody>
          <a:bodyPr/>
          <a:lstStyle>
            <a:defPPr>
              <a:defRPr kern="1200" smtId="4294967295"/>
            </a:defPPr>
          </a:lstStyle>
          <a:p>
            <a:pPr algn="ctr"/>
            <a:r>
              <a:rPr lang="cs-CZ" sz="6600" u="sng">
                <a:solidFill>
                  <a:schemeClr val="accent1">
                    <a:lumMod val="50000"/>
                  </a:schemeClr>
                </a:solidFill>
              </a:rPr>
              <a:t>Schválení / neschválení grantu</a:t>
            </a:r>
            <a:endParaRPr lang="cs-CZ" sz="600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Šipka dolů 5"/>
          <p:cNvSpPr/>
          <p:nvPr>
            <p:custDataLst>
              <p:tags r:id="rId6"/>
            </p:custDataLst>
          </p:nvPr>
        </p:nvSpPr>
        <p:spPr>
          <a:xfrm>
            <a:off x="5430416" y="3396343"/>
            <a:ext cx="2332653" cy="2369975"/>
          </a:xfrm>
          <a:prstGeom prst="downArrow">
            <a:avLst/>
          </a:prstGeom>
          <a:solidFill>
            <a:srgbClr val="3EAF79"/>
          </a:solidFill>
          <a:ln>
            <a:solidFill>
              <a:srgbClr val="3EAF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7" name="Šipka dolů 6"/>
          <p:cNvSpPr/>
          <p:nvPr>
            <p:custDataLst>
              <p:tags r:id="rId7"/>
            </p:custDataLst>
          </p:nvPr>
        </p:nvSpPr>
        <p:spPr>
          <a:xfrm>
            <a:off x="17544659" y="3396342"/>
            <a:ext cx="2332653" cy="2369975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8" name="Zástupný symbol pro obsah 2"/>
          <p:cNvSpPr txBox="1"/>
          <p:nvPr>
            <p:custDataLst>
              <p:tags r:id="rId8"/>
            </p:custDataLst>
          </p:nvPr>
        </p:nvSpPr>
        <p:spPr>
          <a:xfrm>
            <a:off x="14144028" y="6369697"/>
            <a:ext cx="9133916" cy="610266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  <a:lvl1pPr marL="457131" indent="-457131" algn="l" defTabSz="1828526" rtl="0" eaLnBrk="1" latinLnBrk="0" hangingPunct="1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1pPr>
            <a:lvl2pPr marL="1371394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2pPr>
            <a:lvl3pPr marL="2285657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3pPr>
            <a:lvl4pPr marL="3199920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4pPr>
            <a:lvl5pPr marL="4114183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5pPr>
            <a:lvl6pPr marL="5028446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708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971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234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cs-CZ" sz="5400" b="1" smtClean="0"/>
              <a:t>Právní akt o neudělení finančních prostředků</a:t>
            </a:r>
          </a:p>
          <a:p>
            <a:endParaRPr lang="cs-CZ" sz="5400"/>
          </a:p>
        </p:txBody>
      </p:sp>
    </p:spTree>
    <p:extLst>
      <p:ext uri="{BB962C8B-B14F-4D97-AF65-F5344CB8AC3E}">
        <p14:creationId xmlns:p14="http://schemas.microsoft.com/office/powerpoint/2010/main" val="18041990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tags/tag1.xml><?xml version="1.0" encoding="utf-8"?>
<p:tagLst xmlns:p="http://schemas.openxmlformats.org/presentationml/2006/main">
  <p:tag name="AS_UNIQUEID" val="3"/>
</p:tagLst>
</file>

<file path=ppt/tags/tag2.xml><?xml version="1.0" encoding="utf-8"?>
<p:tagLst xmlns:p="http://schemas.openxmlformats.org/presentationml/2006/main">
  <p:tag name="AS_UNIQUEID" val="0"/>
</p:tagLst>
</file>

<file path=ppt/tags/tag3.xml><?xml version="1.0" encoding="utf-8"?>
<p:tagLst xmlns:p="http://schemas.openxmlformats.org/presentationml/2006/main">
  <p:tag name="AS_UNIQUEID" val="4"/>
</p:tagLst>
</file>

<file path=ppt/tags/tag4.xml><?xml version="1.0" encoding="utf-8"?>
<p:tagLst xmlns:p="http://schemas.openxmlformats.org/presentationml/2006/main">
  <p:tag name="AS_UNIQUEID" val="5"/>
</p:tagLst>
</file>

<file path=ppt/tags/tag5.xml><?xml version="1.0" encoding="utf-8"?>
<p:tagLst xmlns:p="http://schemas.openxmlformats.org/presentationml/2006/main">
  <p:tag name="AS_UNIQUEID" val="1"/>
</p:tagLst>
</file>

<file path=ppt/tags/tag6.xml><?xml version="1.0" encoding="utf-8"?>
<p:tagLst xmlns:p="http://schemas.openxmlformats.org/presentationml/2006/main">
  <p:tag name="AS_UNIQUEID" val="2"/>
</p:tagLst>
</file>

<file path=ppt/tags/tag7.xml><?xml version="1.0" encoding="utf-8"?>
<p:tagLst xmlns:p="http://schemas.openxmlformats.org/presentationml/2006/main">
  <p:tag name="AS_NET" val="4.0.30319.42000"/>
  <p:tag name="AS_OS" val="Microsoft Windows NT 10.0.17763.0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E1E1C"/>
      </a:dk2>
      <a:lt2>
        <a:srgbClr val="0573BA"/>
      </a:lt2>
      <a:accent1>
        <a:srgbClr val="0573BA"/>
      </a:accent1>
      <a:accent2>
        <a:srgbClr val="E94E2E"/>
      </a:accent2>
      <a:accent3>
        <a:srgbClr val="02AB84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gendefinert 14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PPT-mal_EØSMidlene.potx" id="{2877A2A8-6D65-4BE8-A3B9-A911333E1F70}" vid="{D3D72181-B44E-471C-A438-738F633005D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2022-02-28T14:15:47.686</cp:lastPrinted>
  <dcterms:created xsi:type="dcterms:W3CDTF">2022-02-28T14:15:47Z</dcterms:created>
  <dcterms:modified xsi:type="dcterms:W3CDTF">2022-02-28T14:15:47Z</dcterms:modified>
</cp:coreProperties>
</file>