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2"/>
  </p:sldMasterIdLst>
  <p:notesMasterIdLst>
    <p:notesMasterId r:id="rId3"/>
  </p:notesMasterIdLst>
  <p:sldIdLst>
    <p:sldId id="256" r:id="rId4"/>
    <p:sldId id="285" r:id="rId5"/>
    <p:sldId id="286" r:id="rId6"/>
    <p:sldId id="297" r:id="rId7"/>
    <p:sldId id="298" r:id="rId8"/>
    <p:sldId id="287" r:id="rId9"/>
    <p:sldId id="302" r:id="rId10"/>
    <p:sldId id="280" r:id="rId11"/>
    <p:sldId id="277" r:id="rId12"/>
    <p:sldId id="291" r:id="rId13"/>
    <p:sldId id="294" r:id="rId14"/>
    <p:sldId id="293" r:id="rId15"/>
    <p:sldId id="303" r:id="rId16"/>
    <p:sldId id="300" r:id="rId17"/>
    <p:sldId id="272" r:id="rId18"/>
  </p:sldIdLst>
  <p:sldSz cx="24380825" cy="13714412"/>
  <p:notesSz cx="6858000" cy="9144000"/>
  <p:custDataLst>
    <p:tags r:id="rId19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p="http://schemas.openxmlformats.org/presentationml/2006/main">
  <p:cmAuthor id="1" name="Hrazdirová Hana Mgr." initials="HHM" lastIdx="0" clrIdx="0">
    <p:extLst>
      <p:ext uri="{19B8F6BF-5375-455C-9EA6-DF929625EA0E}">
        <p15:presenceInfo xmlns:p15="http://schemas.microsoft.com/office/powerpoint/2012/main" userId="S-1-5-21-725345543-1035525444-1547161642-26443" providerId="AD"/>
      </p:ext>
    </p:extLst>
  </p:cmAuthor>
  <p:cmAuthor id="2" name="Imrich Dudková Veronika Ing." initials="IDVI" lastIdx="0" clrIdx="1">
    <p:extLst>
      <p:ext uri="{19B8F6BF-5375-455C-9EA6-DF929625EA0E}">
        <p15:presenceInfo xmlns:p15="http://schemas.microsoft.com/office/powerpoint/2012/main" userId="S-1-5-21-725345543-1035525444-1547161642-2364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3A78"/>
    <a:srgbClr val="009B78"/>
    <a:srgbClr val="F1C350"/>
    <a:srgbClr val="003268"/>
    <a:srgbClr val="326889"/>
    <a:srgbClr val="7E5E9F"/>
    <a:srgbClr val="00A5A5"/>
    <a:srgbClr val="0087C9"/>
    <a:srgbClr val="E55454"/>
    <a:srgbClr val="A7B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32" autoAdjust="0"/>
    <p:restoredTop sz="94666" autoAdjust="0"/>
  </p:normalViewPr>
  <p:slideViewPr>
    <p:cSldViewPr snapToGrid="0">
      <p:cViewPr varScale="1">
        <p:scale>
          <a:sx n="48" d="100"/>
          <a:sy n="48" d="100"/>
        </p:scale>
        <p:origin x="84" y="96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88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1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25" Type="http://schemas.microsoft.com/office/2015/10/relationships/revisionInfo" Target="revisionInfo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23/02/2022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- light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23.02.2022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20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41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 with photo backgroun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23.02.2022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0206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photo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5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6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7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9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3691527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c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 smtClean="0"/>
              <a:t>Second level</a:t>
            </a:r>
            <a:endParaRPr lang="nb-NO"/>
          </a:p>
          <a:p>
            <a:pPr lvl="2"/>
            <a:r>
              <a:rPr lang="nb-NO" smtClean="0"/>
              <a:t>Third level</a:t>
            </a:r>
            <a:endParaRPr lang="nb-NO"/>
          </a:p>
          <a:p>
            <a:pPr lvl="3"/>
            <a:r>
              <a:rPr lang="nb-NO" smtClean="0"/>
              <a:t>Fourth level</a:t>
            </a:r>
            <a:endParaRPr lang="nb-NO"/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3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4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5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7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54" r:id="rId17"/>
    <p:sldLayoutId id="2147483663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5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7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8.png" /><Relationship Id="rId3" Type="http://schemas.openxmlformats.org/officeDocument/2006/relationships/image" Target="../media/image9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0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1260157" y="6382328"/>
            <a:ext cx="21861932" cy="123110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Relevance projektu a aktivity</a:t>
            </a:r>
            <a:endParaRPr lang="en-GB"/>
          </a:p>
        </p:txBody>
      </p:sp>
      <p:sp>
        <p:nvSpPr>
          <p:cNvPr id="9" name="Plassholder for dato 8"/>
          <p:cNvSpPr>
            <a:spLocks noGrp="1"/>
          </p:cNvSpPr>
          <p:nvPr>
            <p:ph type="dt" sz="half" idx="10"/>
          </p:nvPr>
        </p:nvSpPr>
        <p:spPr>
          <a:xfrm>
            <a:off x="19136392" y="12613656"/>
            <a:ext cx="3985698" cy="553998"/>
          </a:xfrm>
        </p:spPr>
        <p:txBody>
          <a:bodyPr/>
          <a:lstStyle>
            <a:defPPr>
              <a:defRPr kern="1200" smtId="4294967295"/>
            </a:defPPr>
          </a:lstStyle>
          <a:p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4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5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6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159994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Relevance projektu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0"/>
          </p:nvPr>
        </p:nvSpPr>
        <p:spPr>
          <a:xfrm>
            <a:off x="1260387" y="6592186"/>
            <a:ext cx="22067445" cy="2616101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b="0"/>
              <a:t>Každý projekt je součástí programu a bude tedy přispívat k naplnění jeho cíle, výsledku a výstupů programu.</a:t>
            </a:r>
          </a:p>
          <a:p>
            <a:r>
              <a:rPr lang="cs-CZ" smtClean="0"/>
              <a:t>Celkový cíl programu Lidská práva = zlepšit situaci v oblasti lidských práv a bojovat proti diskriminaci a extremismu v ČR</a:t>
            </a:r>
          </a:p>
          <a:p>
            <a:r>
              <a:rPr lang="cs-CZ" smtClean="0"/>
              <a:t>Výsledek programu = posílení </a:t>
            </a:r>
            <a:r>
              <a:rPr lang="cs-CZ"/>
              <a:t>kapacity systému pro prevenci a boj </a:t>
            </a:r>
            <a:r>
              <a:rPr lang="cs-CZ" smtClean="0"/>
              <a:t>proti domácímu </a:t>
            </a:r>
            <a:r>
              <a:rPr lang="cs-CZ"/>
              <a:t>a genderově podmíněnému násilí</a:t>
            </a:r>
            <a:endParaRPr lang="cs-CZ" smtClean="0"/>
          </a:p>
          <a:p>
            <a:r>
              <a:rPr lang="cs-CZ" smtClean="0"/>
              <a:t>Výstup programu = pomoc obětem domácího a genderově podmíněného násilí</a:t>
            </a:r>
          </a:p>
        </p:txBody>
      </p:sp>
      <p:sp>
        <p:nvSpPr>
          <p:cNvPr id="8" name="Šipka doleva 7"/>
          <p:cNvSpPr/>
          <p:nvPr/>
        </p:nvSpPr>
        <p:spPr>
          <a:xfrm>
            <a:off x="15897726" y="840329"/>
            <a:ext cx="5566611" cy="147587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2.7.</a:t>
            </a:r>
            <a:endParaRPr lang="cs-CZ"/>
          </a:p>
        </p:txBody>
      </p:sp>
      <p:sp>
        <p:nvSpPr>
          <p:cNvPr id="9" name="Šipka doleva 8"/>
          <p:cNvSpPr/>
          <p:nvPr/>
        </p:nvSpPr>
        <p:spPr>
          <a:xfrm>
            <a:off x="17573884" y="3357821"/>
            <a:ext cx="2924254" cy="1110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2.7.1.</a:t>
            </a:r>
            <a:endParaRPr lang="cs-CZ"/>
          </a:p>
        </p:txBody>
      </p:sp>
      <p:pic>
        <p:nvPicPr>
          <p:cNvPr id="10" name="Zástupný symbol pro obsah 9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0385" y="2934586"/>
            <a:ext cx="15836767" cy="2360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771996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Účel projektu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0"/>
          </p:nvPr>
        </p:nvSpPr>
        <p:spPr>
          <a:xfrm>
            <a:off x="1260386" y="5411384"/>
            <a:ext cx="21861704" cy="6155531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b="0"/>
              <a:t>Žadatel vyplní </a:t>
            </a:r>
            <a:r>
              <a:rPr lang="cs-CZ"/>
              <a:t>popis účelu projektu </a:t>
            </a:r>
            <a:r>
              <a:rPr lang="cs-CZ" b="0"/>
              <a:t>následovně: </a:t>
            </a:r>
            <a:endParaRPr lang="cs-CZ" b="0" smtClean="0"/>
          </a:p>
          <a:p>
            <a:r>
              <a:rPr lang="cs-CZ" b="0" smtClean="0"/>
              <a:t>„</a:t>
            </a:r>
            <a:r>
              <a:rPr lang="cs-CZ" b="0"/>
              <a:t>Účelem projektu je </a:t>
            </a:r>
            <a:r>
              <a:rPr lang="cs-CZ" b="0" smtClean="0"/>
              <a:t>+ text výsledku programu + obecně hlavní prostředky, kterými bude účelu dosaženo“ </a:t>
            </a:r>
          </a:p>
          <a:p>
            <a:r>
              <a:rPr lang="cs-CZ" b="0" smtClean="0"/>
              <a:t>Jedna věta.</a:t>
            </a:r>
          </a:p>
          <a:p>
            <a:r>
              <a:rPr lang="cs-CZ" b="0" smtClean="0"/>
              <a:t>Z </a:t>
            </a:r>
            <a:r>
              <a:rPr lang="cs-CZ" b="0"/>
              <a:t>popisu musí být zřejmý účel, na který chce žadatel o grant žádané prostředky konkrétně použít. </a:t>
            </a:r>
            <a:endParaRPr lang="cs-CZ" b="0" smtClean="0"/>
          </a:p>
          <a:p>
            <a:r>
              <a:rPr lang="cs-CZ" smtClean="0"/>
              <a:t>Účel musí </a:t>
            </a:r>
            <a:r>
              <a:rPr lang="cs-CZ"/>
              <a:t>být v souladu se stanoveným výsledkem programu </a:t>
            </a:r>
            <a:r>
              <a:rPr lang="cs-CZ" b="0"/>
              <a:t>a musí podporovat jeho naplnění (doporučujeme neuvádět konkrétní počty aktivit). </a:t>
            </a:r>
            <a:endParaRPr lang="cs-CZ" b="0" smtClean="0"/>
          </a:p>
          <a:p>
            <a:r>
              <a:rPr lang="cs-CZ" smtClean="0"/>
              <a:t>Účel projektu je uveden v právním aktu </a:t>
            </a:r>
            <a:r>
              <a:rPr lang="cs-CZ" b="0" smtClean="0"/>
              <a:t>a konečný příjemce se zavazuje jej naplnit.</a:t>
            </a:r>
          </a:p>
          <a:p>
            <a:r>
              <a:rPr lang="cs-CZ" b="0" i="1" smtClean="0"/>
              <a:t>Příklad: Účelem </a:t>
            </a:r>
            <a:r>
              <a:rPr lang="cs-CZ" b="0" i="1"/>
              <a:t>projektu </a:t>
            </a:r>
            <a:r>
              <a:rPr lang="cs-CZ" b="0" i="1" smtClean="0"/>
              <a:t>je </a:t>
            </a:r>
            <a:r>
              <a:rPr lang="cs-CZ" b="0" i="1"/>
              <a:t>posílit kapacitu systému pro prevenci a boj proti domácímu a genderově podmíněnému násilí prostřednictvím </a:t>
            </a:r>
            <a:r>
              <a:rPr lang="cs-CZ" b="0" i="1" smtClean="0"/>
              <a:t>rozšíření mezioborové spolupráce při pomoci obětem domácího a genderově podmíněného násilí ve Zlínském kraji.</a:t>
            </a:r>
          </a:p>
        </p:txBody>
      </p:sp>
      <p:sp>
        <p:nvSpPr>
          <p:cNvPr id="7" name="Šipka doleva 6"/>
          <p:cNvSpPr/>
          <p:nvPr/>
        </p:nvSpPr>
        <p:spPr>
          <a:xfrm>
            <a:off x="16378251" y="3043920"/>
            <a:ext cx="3320716" cy="123524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/>
              <a:t>2</a:t>
            </a:r>
            <a:r>
              <a:rPr lang="cs-CZ" smtClean="0"/>
              <a:t>.7.2.</a:t>
            </a:r>
            <a:endParaRPr lang="cs-CZ"/>
          </a:p>
        </p:txBody>
      </p:sp>
      <p:pic>
        <p:nvPicPr>
          <p:cNvPr id="8" name="Zástupný symbol pro obsah 7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0386" y="2543157"/>
            <a:ext cx="13801060" cy="199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340225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Výsledek a výstup programu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59559" y="3548657"/>
            <a:ext cx="21861704" cy="7544373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cs-CZ" b="1" smtClean="0">
                <a:solidFill>
                  <a:schemeClr val="accent1"/>
                </a:solidFill>
              </a:rPr>
              <a:t>Výsledek programu </a:t>
            </a:r>
          </a:p>
          <a:p>
            <a:pPr marL="0" indent="0">
              <a:buNone/>
            </a:pPr>
            <a:r>
              <a:rPr lang="cs-CZ" smtClean="0">
                <a:solidFill>
                  <a:schemeClr val="accent1"/>
                </a:solidFill>
              </a:rPr>
              <a:t>= jeden povinný</a:t>
            </a:r>
          </a:p>
          <a:p>
            <a:pPr marL="0" indent="0">
              <a:buNone/>
            </a:pPr>
            <a:r>
              <a:rPr lang="cs-CZ" smtClean="0">
                <a:solidFill>
                  <a:schemeClr val="accent1"/>
                </a:solidFill>
              </a:rPr>
              <a:t>- obsahuje dva indikátory</a:t>
            </a:r>
          </a:p>
          <a:p>
            <a:pPr marL="0" indent="0">
              <a:buNone/>
            </a:pPr>
            <a:r>
              <a:rPr lang="cs-CZ" b="1" smtClean="0">
                <a:solidFill>
                  <a:schemeClr val="accent1"/>
                </a:solidFill>
              </a:rPr>
              <a:t>Výstup programu</a:t>
            </a:r>
          </a:p>
          <a:p>
            <a:pPr marL="0" indent="0">
              <a:buNone/>
            </a:pPr>
            <a:r>
              <a:rPr lang="cs-CZ" smtClean="0">
                <a:solidFill>
                  <a:schemeClr val="accent1"/>
                </a:solidFill>
              </a:rPr>
              <a:t>= jeden povinný</a:t>
            </a:r>
          </a:p>
          <a:p>
            <a:pPr marL="0" indent="0">
              <a:buNone/>
            </a:pPr>
            <a:r>
              <a:rPr lang="cs-CZ" smtClean="0">
                <a:solidFill>
                  <a:schemeClr val="accent1"/>
                </a:solidFill>
              </a:rPr>
              <a:t>- obsahuje jeden indikátor</a:t>
            </a:r>
          </a:p>
          <a:p>
            <a:pPr marL="0" indent="0">
              <a:buNone/>
            </a:pPr>
            <a:endParaRPr lang="cs-CZ" smtClean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cs-CZ" b="1" smtClean="0">
                <a:solidFill>
                  <a:schemeClr val="accent1"/>
                </a:solidFill>
              </a:rPr>
              <a:t>Typ indikátoru výsledku/výstupu </a:t>
            </a:r>
            <a:r>
              <a:rPr lang="cs-CZ" smtClean="0">
                <a:solidFill>
                  <a:schemeClr val="accent1"/>
                </a:solidFill>
              </a:rPr>
              <a:t>programu:</a:t>
            </a:r>
          </a:p>
          <a:p>
            <a:r>
              <a:rPr lang="cs-CZ" b="1" smtClean="0">
                <a:solidFill>
                  <a:schemeClr val="accent1"/>
                </a:solidFill>
              </a:rPr>
              <a:t>Povinný</a:t>
            </a:r>
            <a:r>
              <a:rPr lang="cs-CZ" smtClean="0">
                <a:solidFill>
                  <a:schemeClr val="accent1"/>
                </a:solidFill>
              </a:rPr>
              <a:t> - daný indikátor </a:t>
            </a:r>
            <a:r>
              <a:rPr lang="cs-CZ">
                <a:solidFill>
                  <a:schemeClr val="accent1"/>
                </a:solidFill>
              </a:rPr>
              <a:t>musí žadatel </a:t>
            </a:r>
            <a:r>
              <a:rPr lang="cs-CZ" b="1">
                <a:solidFill>
                  <a:schemeClr val="accent1"/>
                </a:solidFill>
              </a:rPr>
              <a:t>zvolit vždy</a:t>
            </a:r>
            <a:r>
              <a:rPr lang="cs-CZ">
                <a:solidFill>
                  <a:schemeClr val="accent1"/>
                </a:solidFill>
              </a:rPr>
              <a:t>. </a:t>
            </a:r>
            <a:endParaRPr lang="cs-CZ" smtClean="0">
              <a:solidFill>
                <a:schemeClr val="accent1"/>
              </a:solidFill>
            </a:endParaRPr>
          </a:p>
          <a:p>
            <a:r>
              <a:rPr lang="cs-CZ" b="1" smtClean="0">
                <a:solidFill>
                  <a:schemeClr val="accent1"/>
                </a:solidFill>
              </a:rPr>
              <a:t>Povinně volitelný </a:t>
            </a:r>
            <a:r>
              <a:rPr lang="cs-CZ" smtClean="0">
                <a:solidFill>
                  <a:schemeClr val="accent1"/>
                </a:solidFill>
              </a:rPr>
              <a:t>– žadatel musí zvolit vždy minimálně jeden z povinně volitelných indikátorů.</a:t>
            </a:r>
            <a:endParaRPr lang="cs-CZ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Jak s nimi pracovat?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1168222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Indikátory výsledku / výstupu programu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0"/>
          </p:nvPr>
        </p:nvSpPr>
        <p:spPr>
          <a:xfrm>
            <a:off x="1259560" y="2630802"/>
            <a:ext cx="21861704" cy="1897955"/>
          </a:xfrm>
        </p:spPr>
        <p:txBody>
          <a:bodyPr/>
          <a:lstStyle>
            <a:defPPr>
              <a:defRPr kern="1200" smtId="4294967295"/>
            </a:defPPr>
          </a:lstStyle>
          <a:p>
            <a:endParaRPr lang="cs-CZ" smtClean="0"/>
          </a:p>
          <a:p>
            <a:endParaRPr lang="cs-CZ"/>
          </a:p>
          <a:p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1399336" y="3579779"/>
            <a:ext cx="21582152" cy="100619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kern="1200" smtId="4294967295"/>
            </a:def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cs-CZ" smtClean="0">
                <a:solidFill>
                  <a:schemeClr val="accent1"/>
                </a:solidFill>
              </a:rPr>
              <a:t>Jednotka (= daná)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cs-CZ" smtClean="0">
                <a:solidFill>
                  <a:schemeClr val="accent1"/>
                </a:solidFill>
              </a:rPr>
              <a:t>Počáteční hodnota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cs-CZ" smtClean="0">
                <a:solidFill>
                  <a:schemeClr val="accent1"/>
                </a:solidFill>
              </a:rPr>
              <a:t>Cílová hodnota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cs-CZ" smtClean="0">
                <a:solidFill>
                  <a:schemeClr val="accent1"/>
                </a:solidFill>
              </a:rPr>
              <a:t>Předpokládaný měsíc / rok naplnění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cs-CZ" smtClean="0">
                <a:solidFill>
                  <a:schemeClr val="accent1"/>
                </a:solidFill>
              </a:rPr>
              <a:t>Plnění indikátoru, způsob stanovení a ověření hodnot</a:t>
            </a:r>
            <a:endParaRPr lang="cs-CZ">
              <a:solidFill>
                <a:schemeClr val="accent1"/>
              </a:solidFill>
            </a:endParaRPr>
          </a:p>
          <a:p>
            <a:endParaRPr lang="cs-CZ">
              <a:solidFill>
                <a:schemeClr val="accent1"/>
              </a:solidFill>
            </a:endParaRPr>
          </a:p>
          <a:p>
            <a:r>
              <a:rPr lang="cs-CZ" b="1" smtClean="0">
                <a:solidFill>
                  <a:schemeClr val="accent1"/>
                </a:solidFill>
              </a:rPr>
              <a:t>Povinnost použít obecné </a:t>
            </a:r>
            <a:r>
              <a:rPr lang="cs-CZ" b="1">
                <a:solidFill>
                  <a:schemeClr val="accent1"/>
                </a:solidFill>
              </a:rPr>
              <a:t>definice </a:t>
            </a:r>
            <a:r>
              <a:rPr lang="cs-CZ" b="1" smtClean="0">
                <a:solidFill>
                  <a:schemeClr val="accent1"/>
                </a:solidFill>
              </a:rPr>
              <a:t>indikátorů uvedených v příloze č. 9 Pokynu, </a:t>
            </a:r>
            <a:r>
              <a:rPr lang="cs-CZ" smtClean="0">
                <a:solidFill>
                  <a:schemeClr val="accent1"/>
                </a:solidFill>
              </a:rPr>
              <a:t>je </a:t>
            </a:r>
            <a:r>
              <a:rPr lang="cs-CZ">
                <a:solidFill>
                  <a:schemeClr val="accent1"/>
                </a:solidFill>
              </a:rPr>
              <a:t>možné dále konkretizovat s ohledem na daný projekt, nicméně nesmí se změnit podstata indikátoru ani způsob výpočtu cílové hodnoty indikátoru, protože bude načítán za celý program. </a:t>
            </a:r>
            <a:endParaRPr lang="cs-CZ" smtClean="0">
              <a:solidFill>
                <a:schemeClr val="accent1"/>
              </a:solidFill>
            </a:endParaRPr>
          </a:p>
          <a:p>
            <a:pPr lvl="0" fontAlgn="base"/>
            <a:endParaRPr lang="cs-CZ" smtClean="0">
              <a:solidFill>
                <a:schemeClr val="accent1"/>
              </a:solidFill>
            </a:endParaRPr>
          </a:p>
          <a:p>
            <a:pPr lvl="0" fontAlgn="base"/>
            <a:r>
              <a:rPr lang="cs-CZ" smtClean="0">
                <a:solidFill>
                  <a:schemeClr val="accent1"/>
                </a:solidFill>
              </a:rPr>
              <a:t>Každý </a:t>
            </a:r>
            <a:r>
              <a:rPr lang="cs-CZ">
                <a:solidFill>
                  <a:schemeClr val="accent1"/>
                </a:solidFill>
              </a:rPr>
              <a:t>žadatel v žádosti o grant </a:t>
            </a:r>
            <a:r>
              <a:rPr lang="cs-CZ" b="1">
                <a:solidFill>
                  <a:schemeClr val="accent1"/>
                </a:solidFill>
              </a:rPr>
              <a:t>realisticky stanoví plánované cílové hodnoty </a:t>
            </a:r>
            <a:r>
              <a:rPr lang="cs-CZ">
                <a:solidFill>
                  <a:schemeClr val="accent1"/>
                </a:solidFill>
              </a:rPr>
              <a:t>zvolených </a:t>
            </a:r>
            <a:r>
              <a:rPr lang="cs-CZ" smtClean="0">
                <a:solidFill>
                  <a:schemeClr val="accent1"/>
                </a:solidFill>
              </a:rPr>
              <a:t>indikátorů, z </a:t>
            </a:r>
            <a:r>
              <a:rPr lang="cs-CZ" smtClean="0">
                <a:solidFill>
                  <a:schemeClr val="bg2"/>
                </a:solidFill>
              </a:rPr>
              <a:t>jakých informačních </a:t>
            </a:r>
            <a:r>
              <a:rPr lang="cs-CZ">
                <a:solidFill>
                  <a:schemeClr val="bg2"/>
                </a:solidFill>
              </a:rPr>
              <a:t>zdrojů a dat </a:t>
            </a:r>
            <a:r>
              <a:rPr lang="cs-CZ" smtClean="0">
                <a:solidFill>
                  <a:schemeClr val="bg2"/>
                </a:solidFill>
              </a:rPr>
              <a:t>vycházel / bude vycházet při stanovení / načítání hodnot, průkazná evidence. </a:t>
            </a:r>
          </a:p>
          <a:p>
            <a:pPr lvl="0" fontAlgn="base"/>
            <a:endParaRPr lang="cs-CZ">
              <a:solidFill>
                <a:schemeClr val="accent1"/>
              </a:solidFill>
            </a:endParaRPr>
          </a:p>
          <a:p>
            <a:pPr lvl="0" fontAlgn="base"/>
            <a:r>
              <a:rPr lang="cs-CZ" smtClean="0">
                <a:solidFill>
                  <a:schemeClr val="accent1"/>
                </a:solidFill>
              </a:rPr>
              <a:t>Naplňování </a:t>
            </a:r>
            <a:r>
              <a:rPr lang="cs-CZ">
                <a:solidFill>
                  <a:schemeClr val="accent1"/>
                </a:solidFill>
              </a:rPr>
              <a:t>cílových hodnot bude sledováno v průběhu realizace projektu prostřednictvím monitorovacích zpráv. </a:t>
            </a:r>
            <a:endParaRPr lang="cs-CZ" smtClean="0">
              <a:solidFill>
                <a:schemeClr val="accent1"/>
              </a:solidFill>
            </a:endParaRPr>
          </a:p>
          <a:p>
            <a:endParaRPr lang="cs-CZ">
              <a:solidFill>
                <a:schemeClr val="accent1"/>
              </a:solidFill>
            </a:endParaRPr>
          </a:p>
          <a:p>
            <a:endParaRPr lang="cs-CZ">
              <a:solidFill>
                <a:schemeClr val="accent1"/>
              </a:solidFill>
            </a:endParaRPr>
          </a:p>
        </p:txBody>
      </p:sp>
      <p:sp>
        <p:nvSpPr>
          <p:cNvPr id="7" name="Zástupný symbol pro text 3"/>
          <p:cNvSpPr txBox="1"/>
          <p:nvPr/>
        </p:nvSpPr>
        <p:spPr>
          <a:xfrm>
            <a:off x="1259560" y="2630802"/>
            <a:ext cx="21861704" cy="46166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defPPr>
              <a:defRPr kern="1200" smtId="4294967295"/>
            </a:defPPr>
            <a:lvl1pPr marL="0" indent="0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None/>
              <a:defRPr sz="30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 baseline="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 baseline="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mtClean="0"/>
              <a:t>Jak s nimi pracovat?</a:t>
            </a:r>
            <a:endParaRPr lang="cs-CZ"/>
          </a:p>
        </p:txBody>
      </p:sp>
      <p:sp>
        <p:nvSpPr>
          <p:cNvPr id="8" name="Zaoblený obdélníkový bublinový popisek 7"/>
          <p:cNvSpPr/>
          <p:nvPr/>
        </p:nvSpPr>
        <p:spPr>
          <a:xfrm>
            <a:off x="14171595" y="3092467"/>
            <a:ext cx="7828548" cy="2008615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Podrobné definice indikátorů jsou v příloze 9 Pokynu pro žadatele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6882857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Výsledek programu</a:t>
            </a:r>
            <a:endParaRPr lang="cs-CZ" b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0"/>
          </p:nvPr>
        </p:nvSpPr>
        <p:spPr>
          <a:xfrm>
            <a:off x="1259560" y="7347281"/>
            <a:ext cx="21861704" cy="4520041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b="0" smtClean="0"/>
              <a:t>Uveden ve výzvě a přednastaven </a:t>
            </a:r>
            <a:r>
              <a:rPr lang="cs-CZ" b="0"/>
              <a:t>v IS </a:t>
            </a:r>
            <a:r>
              <a:rPr lang="cs-CZ" b="0" smtClean="0"/>
              <a:t>CEDR.</a:t>
            </a:r>
          </a:p>
          <a:p>
            <a:r>
              <a:rPr lang="cs-CZ" b="0" smtClean="0"/>
              <a:t>Žadatel </a:t>
            </a:r>
            <a:r>
              <a:rPr lang="cs-CZ" smtClean="0"/>
              <a:t>musí vybrat a vyplnit alespoň jeden z povinně volitelných indikátorů:</a:t>
            </a:r>
          </a:p>
          <a:p>
            <a:r>
              <a:rPr lang="cs-CZ" b="0" smtClean="0"/>
              <a:t>-indikátor </a:t>
            </a:r>
            <a:r>
              <a:rPr lang="cs-CZ" i="1" smtClean="0"/>
              <a:t>Počet </a:t>
            </a:r>
            <a:r>
              <a:rPr lang="cs-CZ" i="1"/>
              <a:t>vytvořených pracovních </a:t>
            </a:r>
            <a:r>
              <a:rPr lang="cs-CZ" i="1" smtClean="0"/>
              <a:t>míst</a:t>
            </a:r>
          </a:p>
          <a:p>
            <a:r>
              <a:rPr lang="cs-CZ" b="0" i="1" smtClean="0"/>
              <a:t>-</a:t>
            </a:r>
            <a:r>
              <a:rPr lang="cs-CZ" b="0" smtClean="0"/>
              <a:t>indikátor </a:t>
            </a:r>
            <a:r>
              <a:rPr lang="cs-CZ" i="1"/>
              <a:t>Počet příjemců poskytovaných služeb</a:t>
            </a:r>
            <a:r>
              <a:rPr lang="cs-CZ" b="0" smtClean="0"/>
              <a:t>.</a:t>
            </a:r>
            <a:r>
              <a:rPr lang="cs-CZ" i="1" smtClean="0"/>
              <a:t> </a:t>
            </a:r>
          </a:p>
          <a:p>
            <a:r>
              <a:rPr lang="cs-CZ" smtClean="0"/>
              <a:t>Cílová hodnota indikátorů výsledku: </a:t>
            </a:r>
            <a:r>
              <a:rPr lang="cs-CZ" b="0"/>
              <a:t>vyjádření ambicí, naplnění indikátoru může být závislé na faktorech mimo vliv konečného příjemce, monitorovací indikátor</a:t>
            </a:r>
            <a:r>
              <a:rPr lang="cs-CZ" b="0" smtClean="0"/>
              <a:t> </a:t>
            </a:r>
          </a:p>
          <a:p>
            <a:endParaRPr lang="cs-CZ"/>
          </a:p>
        </p:txBody>
      </p:sp>
      <p:sp>
        <p:nvSpPr>
          <p:cNvPr id="6" name="Šipka doleva 5"/>
          <p:cNvSpPr/>
          <p:nvPr/>
        </p:nvSpPr>
        <p:spPr>
          <a:xfrm>
            <a:off x="18798735" y="4111242"/>
            <a:ext cx="2165684" cy="129941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/>
              <a:t>2</a:t>
            </a:r>
            <a:r>
              <a:rPr lang="cs-CZ" smtClean="0"/>
              <a:t>.7.3.</a:t>
            </a:r>
            <a:endParaRPr lang="cs-CZ"/>
          </a:p>
        </p:txBody>
      </p:sp>
      <p:pic>
        <p:nvPicPr>
          <p:cNvPr id="11" name="Zástupný symbol pro obsah 10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9560" y="2864518"/>
            <a:ext cx="17539174" cy="379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75453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Výstup programu</a:t>
            </a:r>
            <a:endParaRPr lang="cs-CZ" b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60385" y="7844029"/>
            <a:ext cx="21861704" cy="4699154"/>
          </a:xfrm>
        </p:spPr>
        <p:txBody>
          <a:bodyPr>
            <a:normAutofit fontScale="77500" lnSpcReduction="20000"/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cs-CZ" sz="3800" smtClean="0">
                <a:solidFill>
                  <a:schemeClr val="accent1"/>
                </a:solidFill>
              </a:rPr>
              <a:t>Výstup programu: produkty, stavby, dodávky, služby vytvořené v rámci projektu pro cílové skupiny</a:t>
            </a:r>
          </a:p>
          <a:p>
            <a:pPr marL="0" indent="0">
              <a:buNone/>
            </a:pPr>
            <a:r>
              <a:rPr lang="cs-CZ" sz="3800" smtClean="0">
                <a:solidFill>
                  <a:schemeClr val="accent1"/>
                </a:solidFill>
              </a:rPr>
              <a:t>Uveden ve výzvě a přednastaven </a:t>
            </a:r>
            <a:r>
              <a:rPr lang="cs-CZ" sz="3800">
                <a:solidFill>
                  <a:schemeClr val="accent1"/>
                </a:solidFill>
              </a:rPr>
              <a:t>v IS CEDR</a:t>
            </a:r>
            <a:r>
              <a:rPr lang="cs-CZ" sz="3800" smtClean="0">
                <a:solidFill>
                  <a:schemeClr val="accent1"/>
                </a:solidFill>
              </a:rPr>
              <a:t>.</a:t>
            </a:r>
          </a:p>
          <a:p>
            <a:pPr marL="0" indent="0">
              <a:buNone/>
            </a:pPr>
            <a:endParaRPr lang="cs-CZ" sz="3800" smtClean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cs-CZ" sz="3800" smtClean="0">
                <a:solidFill>
                  <a:schemeClr val="accent1"/>
                </a:solidFill>
              </a:rPr>
              <a:t>Žadatel </a:t>
            </a:r>
            <a:r>
              <a:rPr lang="cs-CZ" sz="3800" b="1" smtClean="0">
                <a:solidFill>
                  <a:schemeClr val="accent1"/>
                </a:solidFill>
              </a:rPr>
              <a:t>musí </a:t>
            </a:r>
            <a:r>
              <a:rPr lang="cs-CZ" sz="3800" b="1">
                <a:solidFill>
                  <a:schemeClr val="accent1"/>
                </a:solidFill>
              </a:rPr>
              <a:t>vyplnit </a:t>
            </a:r>
            <a:r>
              <a:rPr lang="cs-CZ" sz="3800" b="1" smtClean="0">
                <a:solidFill>
                  <a:schemeClr val="accent1"/>
                </a:solidFill>
              </a:rPr>
              <a:t>indikátor</a:t>
            </a:r>
            <a:r>
              <a:rPr lang="cs-CZ" sz="3800" smtClean="0">
                <a:solidFill>
                  <a:schemeClr val="accent1"/>
                </a:solidFill>
              </a:rPr>
              <a:t> </a:t>
            </a:r>
            <a:r>
              <a:rPr lang="cs-CZ" sz="3800" b="1" i="1" smtClean="0">
                <a:solidFill>
                  <a:schemeClr val="accent1"/>
                </a:solidFill>
              </a:rPr>
              <a:t>Počet podpořených interdisciplinárních platforem, které přispívají ke komplexní pomoci obětem domácího a genderově podmíněného násilí</a:t>
            </a:r>
          </a:p>
          <a:p>
            <a:pPr marL="0" indent="0">
              <a:buNone/>
            </a:pPr>
            <a:endParaRPr lang="cs-CZ" sz="3800" b="1" i="1" smtClean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cs-CZ" sz="3800" b="1" smtClean="0">
                <a:solidFill>
                  <a:schemeClr val="accent1"/>
                </a:solidFill>
              </a:rPr>
              <a:t>Cílová hodnota </a:t>
            </a:r>
            <a:r>
              <a:rPr lang="cs-CZ" sz="3800" b="1">
                <a:solidFill>
                  <a:schemeClr val="accent1"/>
                </a:solidFill>
              </a:rPr>
              <a:t>indikátorů </a:t>
            </a:r>
            <a:r>
              <a:rPr lang="cs-CZ" sz="3800" b="1" smtClean="0">
                <a:solidFill>
                  <a:schemeClr val="accent1"/>
                </a:solidFill>
              </a:rPr>
              <a:t>výstupu = závazná</a:t>
            </a:r>
            <a:r>
              <a:rPr lang="cs-CZ" sz="3800" smtClean="0">
                <a:solidFill>
                  <a:schemeClr val="accent1"/>
                </a:solidFill>
              </a:rPr>
              <a:t> -  indikátory mají </a:t>
            </a:r>
            <a:r>
              <a:rPr lang="cs-CZ" sz="3800">
                <a:solidFill>
                  <a:schemeClr val="accent1"/>
                </a:solidFill>
              </a:rPr>
              <a:t>přímou vazbu na aktivity projektu a </a:t>
            </a:r>
            <a:r>
              <a:rPr lang="cs-CZ" sz="3800" smtClean="0">
                <a:solidFill>
                  <a:schemeClr val="accent1"/>
                </a:solidFill>
              </a:rPr>
              <a:t>rozpočet, cílová hodnota je závazná (odchylky řešeny v monitorovacích zprávách). </a:t>
            </a:r>
          </a:p>
          <a:p>
            <a:pPr marL="0" indent="0">
              <a:buNone/>
            </a:pPr>
            <a:r>
              <a:rPr lang="cs-CZ" smtClean="0">
                <a:solidFill>
                  <a:schemeClr val="accent1"/>
                </a:solidFill>
              </a:rPr>
              <a:t> </a:t>
            </a:r>
            <a:endParaRPr lang="cs-CZ">
              <a:solidFill>
                <a:schemeClr val="accent1"/>
              </a:solidFill>
            </a:endParaRPr>
          </a:p>
        </p:txBody>
      </p:sp>
      <p:sp>
        <p:nvSpPr>
          <p:cNvPr id="5" name="Šipka doleva 4"/>
          <p:cNvSpPr/>
          <p:nvPr/>
        </p:nvSpPr>
        <p:spPr>
          <a:xfrm>
            <a:off x="17529138" y="4006689"/>
            <a:ext cx="2614864" cy="200526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/>
              <a:t>2</a:t>
            </a:r>
            <a:r>
              <a:rPr lang="cs-CZ" smtClean="0"/>
              <a:t>.7.4.</a:t>
            </a:r>
            <a:endParaRPr lang="cs-CZ"/>
          </a:p>
        </p:txBody>
      </p:sp>
      <p:pic>
        <p:nvPicPr>
          <p:cNvPr id="8" name="Obrázek 7"/>
          <p:cNvPicPr/>
          <p:nvPr/>
        </p:nvPicPr>
        <p:blipFill>
          <a:blip r:embed="rId2"/>
          <a:stretch>
            <a:fillRect/>
          </a:stretch>
        </p:blipFill>
        <p:spPr>
          <a:xfrm>
            <a:off x="1093304" y="2318069"/>
            <a:ext cx="16435832" cy="5382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820240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Aktivity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cs-CZ">
                <a:solidFill>
                  <a:schemeClr val="accent1"/>
                </a:solidFill>
              </a:rPr>
              <a:t>Aktivity musí vést k naplnění stanoveného cíle projektu, musí být provázány s výstupem a výsledkem programu a rozpočtem projektu</a:t>
            </a:r>
          </a:p>
          <a:p>
            <a:r>
              <a:rPr lang="cs-CZ" b="1" smtClean="0">
                <a:solidFill>
                  <a:schemeClr val="accent1"/>
                </a:solidFill>
              </a:rPr>
              <a:t>Aktivity členit do logických celků primárně </a:t>
            </a:r>
            <a:r>
              <a:rPr lang="cs-CZ" b="1">
                <a:solidFill>
                  <a:schemeClr val="accent1"/>
                </a:solidFill>
              </a:rPr>
              <a:t>dle </a:t>
            </a:r>
            <a:r>
              <a:rPr lang="cs-CZ" b="1" smtClean="0">
                <a:solidFill>
                  <a:schemeClr val="accent1"/>
                </a:solidFill>
              </a:rPr>
              <a:t>obsahu </a:t>
            </a:r>
            <a:r>
              <a:rPr lang="cs-CZ" smtClean="0">
                <a:solidFill>
                  <a:schemeClr val="accent1"/>
                </a:solidFill>
              </a:rPr>
              <a:t>(ne časově!) - příklady </a:t>
            </a:r>
            <a:r>
              <a:rPr lang="cs-CZ">
                <a:solidFill>
                  <a:schemeClr val="accent1"/>
                </a:solidFill>
              </a:rPr>
              <a:t>klíčových aktivit </a:t>
            </a:r>
            <a:r>
              <a:rPr lang="cs-CZ" smtClean="0">
                <a:solidFill>
                  <a:schemeClr val="accent1"/>
                </a:solidFill>
              </a:rPr>
              <a:t>ve výzvě a </a:t>
            </a:r>
            <a:r>
              <a:rPr lang="cs-CZ">
                <a:solidFill>
                  <a:schemeClr val="accent1"/>
                </a:solidFill>
              </a:rPr>
              <a:t>Pokynu pro </a:t>
            </a:r>
            <a:r>
              <a:rPr lang="cs-CZ" smtClean="0">
                <a:solidFill>
                  <a:schemeClr val="accent1"/>
                </a:solidFill>
              </a:rPr>
              <a:t>žadatele</a:t>
            </a:r>
            <a:endParaRPr lang="cs-CZ">
              <a:solidFill>
                <a:schemeClr val="accent1"/>
              </a:solidFill>
            </a:endParaRPr>
          </a:p>
          <a:p>
            <a:pPr lvl="0"/>
            <a:r>
              <a:rPr lang="cs-CZ">
                <a:solidFill>
                  <a:schemeClr val="accent1"/>
                </a:solidFill>
              </a:rPr>
              <a:t>Doporučený počet </a:t>
            </a:r>
            <a:r>
              <a:rPr lang="cs-CZ" smtClean="0">
                <a:solidFill>
                  <a:schemeClr val="accent1"/>
                </a:solidFill>
              </a:rPr>
              <a:t>= </a:t>
            </a:r>
            <a:r>
              <a:rPr lang="cs-CZ" b="1" smtClean="0">
                <a:solidFill>
                  <a:schemeClr val="accent1"/>
                </a:solidFill>
              </a:rPr>
              <a:t>5 - 7 </a:t>
            </a:r>
            <a:r>
              <a:rPr lang="cs-CZ" smtClean="0">
                <a:solidFill>
                  <a:schemeClr val="accent1"/>
                </a:solidFill>
              </a:rPr>
              <a:t>včetně </a:t>
            </a:r>
            <a:r>
              <a:rPr lang="cs-CZ">
                <a:solidFill>
                  <a:schemeClr val="accent1"/>
                </a:solidFill>
              </a:rPr>
              <a:t>povinné aktivity Management projektu a </a:t>
            </a:r>
            <a:r>
              <a:rPr lang="cs-CZ" smtClean="0">
                <a:solidFill>
                  <a:schemeClr val="accent1"/>
                </a:solidFill>
              </a:rPr>
              <a:t>Publicita </a:t>
            </a:r>
            <a:r>
              <a:rPr lang="cs-CZ">
                <a:solidFill>
                  <a:schemeClr val="accent1"/>
                </a:solidFill>
              </a:rPr>
              <a:t>projektu (max. 10 aktivit)</a:t>
            </a:r>
          </a:p>
          <a:p>
            <a:pPr lvl="0"/>
            <a:r>
              <a:rPr lang="cs-CZ">
                <a:solidFill>
                  <a:schemeClr val="accent1"/>
                </a:solidFill>
              </a:rPr>
              <a:t>Popis </a:t>
            </a:r>
            <a:r>
              <a:rPr lang="cs-CZ" smtClean="0">
                <a:solidFill>
                  <a:schemeClr val="accent1"/>
                </a:solidFill>
              </a:rPr>
              <a:t>aktivity = </a:t>
            </a:r>
            <a:r>
              <a:rPr lang="cs-CZ" b="1">
                <a:solidFill>
                  <a:schemeClr val="accent1"/>
                </a:solidFill>
              </a:rPr>
              <a:t>kdo, co, kdy a jakým způsobem</a:t>
            </a:r>
            <a:r>
              <a:rPr lang="cs-CZ">
                <a:solidFill>
                  <a:schemeClr val="accent1"/>
                </a:solidFill>
              </a:rPr>
              <a:t> bude dělat, </a:t>
            </a:r>
            <a:r>
              <a:rPr lang="cs-CZ" b="1">
                <a:solidFill>
                  <a:schemeClr val="accent1"/>
                </a:solidFill>
              </a:rPr>
              <a:t>do čeho je zapojen</a:t>
            </a:r>
            <a:r>
              <a:rPr lang="cs-CZ">
                <a:solidFill>
                  <a:schemeClr val="accent1"/>
                </a:solidFill>
              </a:rPr>
              <a:t> </a:t>
            </a:r>
            <a:r>
              <a:rPr lang="cs-CZ" b="1">
                <a:solidFill>
                  <a:schemeClr val="accent1"/>
                </a:solidFill>
              </a:rPr>
              <a:t>partner</a:t>
            </a:r>
            <a:r>
              <a:rPr lang="cs-CZ">
                <a:solidFill>
                  <a:schemeClr val="accent1"/>
                </a:solidFill>
              </a:rPr>
              <a:t> a </a:t>
            </a:r>
            <a:r>
              <a:rPr lang="cs-CZ" b="1">
                <a:solidFill>
                  <a:schemeClr val="accent1"/>
                </a:solidFill>
              </a:rPr>
              <a:t>jakým způsobem</a:t>
            </a:r>
          </a:p>
          <a:p>
            <a:pPr lvl="0"/>
            <a:r>
              <a:rPr lang="cs-CZ">
                <a:solidFill>
                  <a:schemeClr val="accent1"/>
                </a:solidFill>
              </a:rPr>
              <a:t>P</a:t>
            </a:r>
            <a:r>
              <a:rPr lang="cs-CZ" smtClean="0">
                <a:solidFill>
                  <a:schemeClr val="accent1"/>
                </a:solidFill>
              </a:rPr>
              <a:t>opis </a:t>
            </a:r>
            <a:r>
              <a:rPr lang="cs-CZ" b="1">
                <a:solidFill>
                  <a:schemeClr val="accent1"/>
                </a:solidFill>
              </a:rPr>
              <a:t>stručně</a:t>
            </a:r>
            <a:r>
              <a:rPr lang="cs-CZ">
                <a:solidFill>
                  <a:schemeClr val="accent1"/>
                </a:solidFill>
              </a:rPr>
              <a:t>, nezabíhat do odborných detailů, nepoužívat nestandardní zkratky, uvést, co bude výstupem </a:t>
            </a:r>
            <a:r>
              <a:rPr lang="cs-CZ" smtClean="0">
                <a:solidFill>
                  <a:schemeClr val="accent1"/>
                </a:solidFill>
              </a:rPr>
              <a:t>aktivity</a:t>
            </a:r>
          </a:p>
          <a:p>
            <a:pPr marL="0" lvl="0" indent="0">
              <a:buNone/>
            </a:pPr>
            <a:endParaRPr lang="cs-CZ">
              <a:solidFill>
                <a:schemeClr val="accent1"/>
              </a:solidFill>
            </a:endParaRPr>
          </a:p>
          <a:p>
            <a:pPr lvl="0"/>
            <a:endParaRPr lang="cs-CZ" smtClean="0">
              <a:solidFill>
                <a:schemeClr val="accent1"/>
              </a:solidFill>
            </a:endParaRPr>
          </a:p>
          <a:p>
            <a:pPr lvl="0"/>
            <a:endParaRPr lang="cs-CZ" smtClean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cs-CZ"/>
          </a:p>
        </p:txBody>
      </p:sp>
      <p:graphicFrame>
        <p:nvGraphicFramePr>
          <p:cNvPr id="7" name="Tabulk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6303768"/>
              </p:ext>
            </p:extLst>
          </p:nvPr>
        </p:nvGraphicFramePr>
        <p:xfrm>
          <a:off x="1722472" y="8183372"/>
          <a:ext cx="13345251" cy="34639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345250">
                  <a:extLst>
                    <a:ext uri="{9D8B030D-6E8A-4147-A177-3AD203B41FA5}">
                      <a16:colId xmlns:a16="http://schemas.microsoft.com/office/drawing/2014/main" val="1882705159"/>
                    </a:ext>
                  </a:extLst>
                </a:gridCol>
              </a:tblGrid>
              <a:tr h="57733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b"/>
                      <a:r>
                        <a:rPr lang="cs-CZ" sz="3000" b="1" kern="1200" smtClean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Příklad</a:t>
                      </a:r>
                      <a:endParaRPr lang="cs-CZ" sz="3000" b="0" kern="120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8670226"/>
                  </a:ext>
                </a:extLst>
              </a:tr>
              <a:tr h="57733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b"/>
                      <a:r>
                        <a:rPr lang="cs-CZ" sz="3000" kern="1200" smtClean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A1</a:t>
                      </a:r>
                      <a:r>
                        <a:rPr lang="cs-CZ" sz="3000" kern="1200" baseline="0" smtClean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lang="cs-CZ" sz="3000" i="1" kern="1200" baseline="0" smtClean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Vytvoření a činnost mezioborové platformy</a:t>
                      </a:r>
                      <a:endParaRPr lang="cs-CZ" sz="3000" i="1" kern="120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92433916"/>
                  </a:ext>
                </a:extLst>
              </a:tr>
              <a:tr h="57733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b"/>
                      <a:r>
                        <a:rPr lang="cs-CZ" sz="3000" kern="1200" smtClean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A2</a:t>
                      </a:r>
                      <a:r>
                        <a:rPr lang="cs-CZ" sz="3000" kern="1200" baseline="0" smtClean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lang="cs-CZ" sz="3000" i="1" kern="1200" baseline="0" smtClean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Zavedení a realizace inovativních programů mezioborové spolupráce</a:t>
                      </a:r>
                      <a:endParaRPr lang="cs-CZ" sz="3000" i="1" kern="120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90409475"/>
                  </a:ext>
                </a:extLst>
              </a:tr>
              <a:tr h="57733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b"/>
                      <a:r>
                        <a:rPr lang="cs-CZ" sz="3000" kern="120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A3 </a:t>
                      </a:r>
                      <a:r>
                        <a:rPr lang="cs-CZ" sz="3000" kern="1200" smtClean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cs-CZ" sz="3000" kern="1200" baseline="0" smtClean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cs-CZ" sz="3000" i="1" kern="1200" smtClean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Osvětové</a:t>
                      </a:r>
                      <a:r>
                        <a:rPr lang="cs-CZ" sz="3000" i="1" kern="1200" baseline="0" smtClean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 aktivity</a:t>
                      </a:r>
                      <a:endParaRPr lang="cs-CZ" sz="3000" i="1" kern="120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87889655"/>
                  </a:ext>
                </a:extLst>
              </a:tr>
              <a:tr h="57733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b"/>
                      <a:r>
                        <a:rPr lang="cs-CZ" sz="3000" kern="120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A4 - </a:t>
                      </a:r>
                      <a:r>
                        <a:rPr lang="cs-CZ" sz="3000" i="1" kern="120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Publicita projektu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7418537"/>
                  </a:ext>
                </a:extLst>
              </a:tr>
              <a:tr h="577330">
                <a:tc>
                  <a:txBody>
                    <a:bodyPr/>
                    <a:lstStyle>
                      <a:defPPr>
                        <a:defRPr kern="1200" smtId="4294967295"/>
                      </a:defPPr>
                    </a:lstStyle>
                    <a:p>
                      <a:pPr algn="l" fontAlgn="b"/>
                      <a:r>
                        <a:rPr lang="cs-CZ" sz="3000" kern="120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A5 - </a:t>
                      </a:r>
                      <a:r>
                        <a:rPr lang="cs-CZ" sz="3000" i="1" kern="120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Management projektu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07342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231883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Aktivity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Založení aktivity projektu</a:t>
            </a:r>
            <a:endParaRPr lang="cs-CZ"/>
          </a:p>
        </p:txBody>
      </p:sp>
      <p:sp>
        <p:nvSpPr>
          <p:cNvPr id="3" name="Šipka doleva 2"/>
          <p:cNvSpPr/>
          <p:nvPr/>
        </p:nvSpPr>
        <p:spPr>
          <a:xfrm>
            <a:off x="17456094" y="6096372"/>
            <a:ext cx="2868362" cy="216568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/>
              <a:t>2</a:t>
            </a:r>
            <a:r>
              <a:rPr lang="cs-CZ" smtClean="0"/>
              <a:t>.8.1.</a:t>
            </a:r>
            <a:endParaRPr lang="cs-CZ"/>
          </a:p>
        </p:txBody>
      </p:sp>
      <p:pic>
        <p:nvPicPr>
          <p:cNvPr id="7" name="Zástupný symbol pro obsah 6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7288" y="3296093"/>
            <a:ext cx="14727996" cy="2047620"/>
          </a:xfrm>
          <a:prstGeom prst="rect">
            <a:avLst/>
          </a:prstGeom>
        </p:spPr>
      </p:pic>
      <p:pic>
        <p:nvPicPr>
          <p:cNvPr id="8" name="Obrázek 7"/>
          <p:cNvPicPr/>
          <p:nvPr/>
        </p:nvPicPr>
        <p:blipFill>
          <a:blip r:embed="rId3"/>
          <a:stretch>
            <a:fillRect/>
          </a:stretch>
        </p:blipFill>
        <p:spPr>
          <a:xfrm>
            <a:off x="1497288" y="5343714"/>
            <a:ext cx="14727996" cy="6734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505737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Popis aktivity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60386" y="2174612"/>
            <a:ext cx="21861704" cy="9244645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</a:pPr>
            <a:endParaRPr lang="cs-CZ" sz="1900" i="1" smtClean="0"/>
          </a:p>
          <a:p>
            <a:pPr marL="0" indent="0" algn="just">
              <a:buNone/>
            </a:pPr>
            <a:r>
              <a:rPr lang="cs-CZ" sz="2400" i="1" smtClean="0">
                <a:solidFill>
                  <a:schemeClr val="accent1"/>
                </a:solidFill>
              </a:rPr>
              <a:t>Příklad:</a:t>
            </a:r>
          </a:p>
          <a:p>
            <a:pPr marL="0" indent="0" algn="just">
              <a:buNone/>
            </a:pPr>
            <a:r>
              <a:rPr lang="cs-CZ" sz="2400" i="1" strike="sngStrike" smtClean="0">
                <a:solidFill>
                  <a:schemeClr val="accent1"/>
                </a:solidFill>
              </a:rPr>
              <a:t>V </a:t>
            </a:r>
            <a:r>
              <a:rPr lang="cs-CZ" sz="2400" i="1" strike="sngStrike">
                <a:solidFill>
                  <a:schemeClr val="accent1"/>
                </a:solidFill>
              </a:rPr>
              <a:t>prvním roce realizace projektu v rámci dílčí aktivity 2a </a:t>
            </a:r>
            <a:r>
              <a:rPr lang="cs-CZ" sz="2400" i="1">
                <a:solidFill>
                  <a:schemeClr val="accent1"/>
                </a:solidFill>
              </a:rPr>
              <a:t>bude ve spolupráci se </a:t>
            </a:r>
            <a:r>
              <a:rPr lang="cs-CZ" sz="2400" i="1">
                <a:solidFill>
                  <a:srgbClr val="FF0000"/>
                </a:solidFill>
              </a:rPr>
              <a:t>SKAP,</a:t>
            </a:r>
            <a:r>
              <a:rPr lang="cs-CZ" sz="2400" i="1">
                <a:solidFill>
                  <a:schemeClr val="accent1"/>
                </a:solidFill>
              </a:rPr>
              <a:t> </a:t>
            </a:r>
            <a:r>
              <a:rPr lang="cs-CZ" sz="2400" i="1" strike="sngStrike">
                <a:solidFill>
                  <a:schemeClr val="accent1"/>
                </a:solidFill>
              </a:rPr>
              <a:t>se zástupci odborných společností </a:t>
            </a:r>
            <a:r>
              <a:rPr lang="cs-CZ" sz="2400" i="1">
                <a:solidFill>
                  <a:srgbClr val="FF0000"/>
                </a:solidFill>
              </a:rPr>
              <a:t>ČLS JEP</a:t>
            </a:r>
            <a:r>
              <a:rPr lang="cs-CZ" sz="2400" i="1">
                <a:solidFill>
                  <a:schemeClr val="accent1"/>
                </a:solidFill>
              </a:rPr>
              <a:t> a/nebo </a:t>
            </a:r>
            <a:r>
              <a:rPr lang="cs-CZ" sz="2400" i="1" strike="sngStrike">
                <a:solidFill>
                  <a:schemeClr val="accent1"/>
                </a:solidFill>
              </a:rPr>
              <a:t>zástupci</a:t>
            </a:r>
            <a:r>
              <a:rPr lang="cs-CZ" sz="2400" i="1">
                <a:solidFill>
                  <a:schemeClr val="accent1"/>
                </a:solidFill>
              </a:rPr>
              <a:t> zdravotních pojišťoven vypracována metoda behaviorální intervence (auditů lékařů) s popisem metod sběru a analýzy dat o předepisování antibiotik. </a:t>
            </a:r>
            <a:r>
              <a:rPr lang="cs-CZ" sz="2400" i="1" strike="sngStrike">
                <a:solidFill>
                  <a:schemeClr val="accent1"/>
                </a:solidFill>
              </a:rPr>
              <a:t>Metodika bude vycházet z existujících principů behaviorální intervence upravených s ohledem na specifické potřeby a zaměření projektu.</a:t>
            </a:r>
            <a:r>
              <a:rPr lang="cs-CZ" sz="2400" i="1">
                <a:solidFill>
                  <a:schemeClr val="accent1"/>
                </a:solidFill>
              </a:rPr>
              <a:t> Na základě agregovaných dat o spotřebě antibiotik</a:t>
            </a:r>
            <a:r>
              <a:rPr lang="cs-CZ" sz="2400" i="1" strike="sngStrike">
                <a:solidFill>
                  <a:schemeClr val="accent1"/>
                </a:solidFill>
              </a:rPr>
              <a:t>, která pravidelně shromažďují zdravotní pojišťovny</a:t>
            </a:r>
            <a:r>
              <a:rPr lang="cs-CZ" sz="2400" i="1">
                <a:solidFill>
                  <a:schemeClr val="accent1"/>
                </a:solidFill>
              </a:rPr>
              <a:t>, budou vybrány tři lokality lišící se velikostí (městská, příměstská a venkovská), kde bude monitorováno dodržování pokynů u jednotlivých předepisujících </a:t>
            </a:r>
            <a:r>
              <a:rPr lang="cs-CZ" sz="2400" i="1" smtClean="0">
                <a:solidFill>
                  <a:schemeClr val="accent1"/>
                </a:solidFill>
              </a:rPr>
              <a:t>lékařů – v každé lokalitě 50 </a:t>
            </a:r>
            <a:r>
              <a:rPr lang="cs-CZ" sz="2400" i="1">
                <a:solidFill>
                  <a:schemeClr val="accent1"/>
                </a:solidFill>
              </a:rPr>
              <a:t>předepisujících lékařů (celkem 150 lékařů), jejichž statistiky o předepsaných antibioticích budou analyzovány. </a:t>
            </a:r>
            <a:r>
              <a:rPr lang="cs-CZ" sz="2400" i="1" smtClean="0">
                <a:solidFill>
                  <a:schemeClr val="accent1"/>
                </a:solidFill>
              </a:rPr>
              <a:t>V </a:t>
            </a:r>
            <a:r>
              <a:rPr lang="cs-CZ" sz="2400" i="1">
                <a:solidFill>
                  <a:schemeClr val="accent1"/>
                </a:solidFill>
              </a:rPr>
              <a:t>každé </a:t>
            </a:r>
            <a:r>
              <a:rPr lang="cs-CZ" sz="2400" i="1" smtClean="0">
                <a:solidFill>
                  <a:schemeClr val="accent1"/>
                </a:solidFill>
              </a:rPr>
              <a:t>lokalitě bude </a:t>
            </a:r>
            <a:r>
              <a:rPr lang="cs-CZ" sz="2400" i="1">
                <a:solidFill>
                  <a:schemeClr val="accent1"/>
                </a:solidFill>
              </a:rPr>
              <a:t>ustaven koordinační výbor expertů sestávající z 5 regionálních koordinátorů, jejichž úkolem bude podpora správné preskripční praxe </a:t>
            </a:r>
            <a:r>
              <a:rPr lang="cs-CZ" sz="2400" i="1" strike="sngStrike">
                <a:solidFill>
                  <a:schemeClr val="accent1"/>
                </a:solidFill>
              </a:rPr>
              <a:t>v jejich lokalitě</a:t>
            </a:r>
            <a:r>
              <a:rPr lang="cs-CZ" sz="2400" i="1">
                <a:solidFill>
                  <a:schemeClr val="accent1"/>
                </a:solidFill>
              </a:rPr>
              <a:t>. Výběr předepisujících lékařů bude založen na jejich dobrovolné účasti </a:t>
            </a:r>
            <a:r>
              <a:rPr lang="cs-CZ" sz="2400" i="1" strike="sngStrike">
                <a:solidFill>
                  <a:schemeClr val="accent1"/>
                </a:solidFill>
              </a:rPr>
              <a:t>poté, co budou kontaktováni SKAP prostřednictvím e-mailu ve spolupráci s profesními společnostmi</a:t>
            </a:r>
            <a:r>
              <a:rPr lang="cs-CZ" sz="2400" i="1">
                <a:solidFill>
                  <a:schemeClr val="accent1"/>
                </a:solidFill>
              </a:rPr>
              <a:t>. </a:t>
            </a:r>
            <a:r>
              <a:rPr lang="cs-CZ" sz="2400" i="1" smtClean="0">
                <a:solidFill>
                  <a:schemeClr val="accent1"/>
                </a:solidFill>
              </a:rPr>
              <a:t>15 expertů bude jmenováno a vyškoleno SKAP </a:t>
            </a:r>
            <a:r>
              <a:rPr lang="cs-CZ" sz="2400" i="1">
                <a:solidFill>
                  <a:schemeClr val="accent1"/>
                </a:solidFill>
              </a:rPr>
              <a:t>ve spolupráci se zdravotními pojišťovnami. Školení se zaměří na vysvětlení důvodů intervence, povahy intervence, nástrojů a metodiky sledování a rozboru preskripce. </a:t>
            </a:r>
            <a:r>
              <a:rPr lang="cs-CZ" sz="2400" i="1" smtClean="0">
                <a:solidFill>
                  <a:schemeClr val="accent1"/>
                </a:solidFill>
              </a:rPr>
              <a:t>Po </a:t>
            </a:r>
            <a:r>
              <a:rPr lang="cs-CZ" sz="2400" i="1">
                <a:solidFill>
                  <a:schemeClr val="accent1"/>
                </a:solidFill>
              </a:rPr>
              <a:t>získání souhlasu předepisujících lékařů budou jejich preskripční data získána od zdravotních pojišťoven a budou analyzována a interpretována výše uvedeným koordinačním výborem expertů </a:t>
            </a:r>
            <a:r>
              <a:rPr lang="cs-CZ" sz="2400" i="1" strike="sngStrike">
                <a:solidFill>
                  <a:schemeClr val="accent1"/>
                </a:solidFill>
              </a:rPr>
              <a:t>(dílčí aktivita 2b)</a:t>
            </a:r>
            <a:r>
              <a:rPr lang="cs-CZ" sz="2400" i="1">
                <a:solidFill>
                  <a:schemeClr val="accent1"/>
                </a:solidFill>
              </a:rPr>
              <a:t>. Bude zpracována individuální preskripční statistika a v tištěné podobě bude doručena jednotlivým zúčastněným lékařům. Výsledky analýzy dat budou představeny na intervenčních workshopech pro vybrané předepisující lékaře v odpovídajících lokalitách. Na workshopech seznámí členové koordinačních výborů účastníky s jejich výsledky a poskytnou lékařům zpětnou vazbu ohledně jejich preskripční praxe. </a:t>
            </a:r>
          </a:p>
          <a:p>
            <a:pPr marL="0" indent="0" algn="just">
              <a:buNone/>
            </a:pPr>
            <a:r>
              <a:rPr lang="cs-CZ" sz="2400" i="1">
                <a:solidFill>
                  <a:schemeClr val="accent1"/>
                </a:solidFill>
              </a:rPr>
              <a:t>Po prvním kole intervencí bude následovat druhé kolo zaměřené na hodnocení účinnosti realizovaných opatření </a:t>
            </a:r>
            <a:r>
              <a:rPr lang="cs-CZ" sz="2400" i="1" strike="sngStrike">
                <a:solidFill>
                  <a:schemeClr val="accent1"/>
                </a:solidFill>
              </a:rPr>
              <a:t>(dílčí aktivita 2c</a:t>
            </a:r>
            <a:r>
              <a:rPr lang="cs-CZ" sz="2400" i="1" u="sng">
                <a:solidFill>
                  <a:schemeClr val="accent1"/>
                </a:solidFill>
              </a:rPr>
              <a:t>)</a:t>
            </a:r>
            <a:r>
              <a:rPr lang="cs-CZ" sz="2400" i="1">
                <a:solidFill>
                  <a:schemeClr val="accent1"/>
                </a:solidFill>
              </a:rPr>
              <a:t>. Koordinační výbor ještě jednou shromáždí aktuální preskripční data a porovná je s preskripční statistikou před intervencí. Bude vyhodnocena účinnost behaviorální intervence a výsledky budou prezentovány lékařům během druhého kola workshopů ve třech lokalitách</a:t>
            </a:r>
            <a:r>
              <a:rPr lang="cs-CZ" sz="2400">
                <a:solidFill>
                  <a:schemeClr val="accent1"/>
                </a:solidFill>
              </a:rPr>
              <a:t>. </a:t>
            </a:r>
            <a:r>
              <a:rPr lang="cs-CZ">
                <a:solidFill>
                  <a:schemeClr val="accent1"/>
                </a:solidFill>
              </a:rPr>
              <a:t>	</a:t>
            </a:r>
          </a:p>
          <a:p>
            <a:endParaRPr lang="cs-CZ" smtClean="0">
              <a:solidFill>
                <a:schemeClr val="accent1"/>
              </a:solidFill>
            </a:endParaRPr>
          </a:p>
        </p:txBody>
      </p:sp>
      <p:sp>
        <p:nvSpPr>
          <p:cNvPr id="7" name="Zaoblený obdélníkový bublinový popisek 6"/>
          <p:cNvSpPr/>
          <p:nvPr/>
        </p:nvSpPr>
        <p:spPr>
          <a:xfrm>
            <a:off x="2452878" y="9917867"/>
            <a:ext cx="19476720" cy="2578608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200">
                <a:solidFill>
                  <a:schemeClr val="bg1"/>
                </a:solidFill>
              </a:rPr>
              <a:t>Pozor na míru detailu, opakování, nadbytečná slova, návaznost </a:t>
            </a:r>
            <a:r>
              <a:rPr lang="cs-CZ" sz="3200" smtClean="0">
                <a:solidFill>
                  <a:schemeClr val="bg1"/>
                </a:solidFill>
              </a:rPr>
              <a:t>informací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200">
                <a:solidFill>
                  <a:schemeClr val="bg1"/>
                </a:solidFill>
              </a:rPr>
              <a:t>Je určeno pro laiky – projektové manažery – nesoustředit se na odbornou </a:t>
            </a:r>
            <a:r>
              <a:rPr lang="cs-CZ" sz="3200" smtClean="0">
                <a:solidFill>
                  <a:schemeClr val="bg1"/>
                </a:solidFill>
              </a:rPr>
              <a:t>stránku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200">
                <a:solidFill>
                  <a:schemeClr val="bg1"/>
                </a:solidFill>
              </a:rPr>
              <a:t>Nejde o slohové cvičení</a:t>
            </a:r>
          </a:p>
          <a:p>
            <a:endParaRPr lang="cs-CZ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401126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Výstupy aktivit a indikátory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60386" y="2374232"/>
            <a:ext cx="21861704" cy="10282989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r>
              <a:rPr lang="cs-CZ" b="1" smtClean="0">
                <a:solidFill>
                  <a:schemeClr val="accent1"/>
                </a:solidFill>
              </a:rPr>
              <a:t>Výstup aktivity</a:t>
            </a:r>
          </a:p>
          <a:p>
            <a:r>
              <a:rPr lang="cs-CZ" smtClean="0">
                <a:solidFill>
                  <a:schemeClr val="accent1"/>
                </a:solidFill>
              </a:rPr>
              <a:t>U každé klíčové aktivity žadatel </a:t>
            </a:r>
            <a:r>
              <a:rPr lang="cs-CZ">
                <a:solidFill>
                  <a:schemeClr val="accent1"/>
                </a:solidFill>
              </a:rPr>
              <a:t>uvede konkrétní výstup(y</a:t>
            </a:r>
            <a:r>
              <a:rPr lang="cs-CZ" smtClean="0">
                <a:solidFill>
                  <a:schemeClr val="accent1"/>
                </a:solidFill>
              </a:rPr>
              <a:t>), </a:t>
            </a:r>
            <a:r>
              <a:rPr lang="cs-CZ">
                <a:solidFill>
                  <a:schemeClr val="accent1"/>
                </a:solidFill>
              </a:rPr>
              <a:t>tj. jaké produkty, služby, procesy apod. budou na základě realizace klíčové aktivity projektu </a:t>
            </a:r>
            <a:r>
              <a:rPr lang="cs-CZ" smtClean="0">
                <a:solidFill>
                  <a:schemeClr val="accent1"/>
                </a:solidFill>
              </a:rPr>
              <a:t>vytvořeny.</a:t>
            </a:r>
            <a:endParaRPr lang="cs-CZ">
              <a:solidFill>
                <a:schemeClr val="accent1"/>
              </a:solidFill>
            </a:endParaRPr>
          </a:p>
          <a:p>
            <a:r>
              <a:rPr lang="cs-CZ" b="1" smtClean="0">
                <a:solidFill>
                  <a:schemeClr val="accent1"/>
                </a:solidFill>
              </a:rPr>
              <a:t>Maximální </a:t>
            </a:r>
            <a:r>
              <a:rPr lang="cs-CZ" b="1">
                <a:solidFill>
                  <a:schemeClr val="accent1"/>
                </a:solidFill>
              </a:rPr>
              <a:t>doporučený počet výstupů </a:t>
            </a:r>
            <a:r>
              <a:rPr lang="cs-CZ">
                <a:solidFill>
                  <a:schemeClr val="accent1"/>
                </a:solidFill>
              </a:rPr>
              <a:t>u jedné klíčové aktivity je </a:t>
            </a:r>
            <a:r>
              <a:rPr lang="cs-CZ" b="1" smtClean="0">
                <a:solidFill>
                  <a:schemeClr val="accent1"/>
                </a:solidFill>
              </a:rPr>
              <a:t>3</a:t>
            </a:r>
            <a:r>
              <a:rPr lang="cs-CZ" smtClean="0">
                <a:solidFill>
                  <a:schemeClr val="accent1"/>
                </a:solidFill>
              </a:rPr>
              <a:t>.</a:t>
            </a:r>
          </a:p>
          <a:p>
            <a:r>
              <a:rPr lang="cs-CZ">
                <a:solidFill>
                  <a:schemeClr val="accent1"/>
                </a:solidFill>
              </a:rPr>
              <a:t>Příklady výstupů aktivit </a:t>
            </a:r>
            <a:r>
              <a:rPr lang="cs-CZ" smtClean="0">
                <a:solidFill>
                  <a:schemeClr val="accent1"/>
                </a:solidFill>
              </a:rPr>
              <a:t>uvedeny v Pokynu pro žadatele (např.: </a:t>
            </a:r>
            <a:r>
              <a:rPr lang="cs-CZ" i="1" smtClean="0">
                <a:solidFill>
                  <a:schemeClr val="accent1"/>
                </a:solidFill>
              </a:rPr>
              <a:t>vytvořená mezioborová platforma, proškolení pracovníci, vytvořená metodika, …)</a:t>
            </a:r>
          </a:p>
          <a:p>
            <a:pPr marL="0" indent="0">
              <a:buNone/>
            </a:pPr>
            <a:r>
              <a:rPr lang="cs-CZ" b="1" smtClean="0">
                <a:solidFill>
                  <a:schemeClr val="accent1"/>
                </a:solidFill>
              </a:rPr>
              <a:t>Indikátory výstupu aktivit </a:t>
            </a:r>
            <a:r>
              <a:rPr lang="cs-CZ" smtClean="0">
                <a:solidFill>
                  <a:schemeClr val="accent1"/>
                </a:solidFill>
              </a:rPr>
              <a:t>(možnost zadat vlastní indikátor nebo využít indikátor výstupu programu)</a:t>
            </a:r>
          </a:p>
          <a:p>
            <a:r>
              <a:rPr lang="cs-CZ" smtClean="0">
                <a:solidFill>
                  <a:schemeClr val="accent1"/>
                </a:solidFill>
              </a:rPr>
              <a:t>Jednotka</a:t>
            </a:r>
            <a:endParaRPr lang="cs-CZ">
              <a:solidFill>
                <a:schemeClr val="accent1"/>
              </a:solidFill>
            </a:endParaRPr>
          </a:p>
          <a:p>
            <a:r>
              <a:rPr lang="cs-CZ">
                <a:solidFill>
                  <a:schemeClr val="accent1"/>
                </a:solidFill>
              </a:rPr>
              <a:t>Počáteční </a:t>
            </a:r>
            <a:r>
              <a:rPr lang="cs-CZ" smtClean="0">
                <a:solidFill>
                  <a:schemeClr val="accent1"/>
                </a:solidFill>
              </a:rPr>
              <a:t>hodnota</a:t>
            </a:r>
            <a:endParaRPr lang="cs-CZ">
              <a:solidFill>
                <a:schemeClr val="accent1"/>
              </a:solidFill>
            </a:endParaRPr>
          </a:p>
          <a:p>
            <a:r>
              <a:rPr lang="cs-CZ">
                <a:solidFill>
                  <a:schemeClr val="accent1"/>
                </a:solidFill>
              </a:rPr>
              <a:t>Cílová </a:t>
            </a:r>
            <a:r>
              <a:rPr lang="cs-CZ" smtClean="0">
                <a:solidFill>
                  <a:schemeClr val="accent1"/>
                </a:solidFill>
              </a:rPr>
              <a:t>hodnota</a:t>
            </a:r>
            <a:endParaRPr lang="cs-CZ">
              <a:solidFill>
                <a:schemeClr val="accent1"/>
              </a:solidFill>
            </a:endParaRPr>
          </a:p>
          <a:p>
            <a:r>
              <a:rPr lang="cs-CZ">
                <a:solidFill>
                  <a:schemeClr val="accent1"/>
                </a:solidFill>
              </a:rPr>
              <a:t>Předpokládaný měsíc / rok </a:t>
            </a:r>
            <a:r>
              <a:rPr lang="cs-CZ" smtClean="0">
                <a:solidFill>
                  <a:schemeClr val="accent1"/>
                </a:solidFill>
              </a:rPr>
              <a:t>naplnění</a:t>
            </a:r>
            <a:endParaRPr lang="cs-CZ">
              <a:solidFill>
                <a:schemeClr val="accent1"/>
              </a:solidFill>
            </a:endParaRPr>
          </a:p>
          <a:p>
            <a:r>
              <a:rPr lang="cs-CZ" smtClean="0">
                <a:solidFill>
                  <a:schemeClr val="accent1"/>
                </a:solidFill>
              </a:rPr>
              <a:t>Způsob </a:t>
            </a:r>
            <a:r>
              <a:rPr lang="cs-CZ">
                <a:solidFill>
                  <a:schemeClr val="accent1"/>
                </a:solidFill>
              </a:rPr>
              <a:t>stanovení </a:t>
            </a:r>
            <a:r>
              <a:rPr lang="cs-CZ" smtClean="0">
                <a:solidFill>
                  <a:schemeClr val="accent1"/>
                </a:solidFill>
              </a:rPr>
              <a:t>hodnot</a:t>
            </a:r>
          </a:p>
          <a:p>
            <a:r>
              <a:rPr lang="cs-CZ" smtClean="0">
                <a:solidFill>
                  <a:schemeClr val="accent1"/>
                </a:solidFill>
              </a:rPr>
              <a:t>Způsob ověření </a:t>
            </a:r>
            <a:endParaRPr lang="cs-CZ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97843846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Výstupy aktivit </a:t>
            </a:r>
            <a:endParaRPr lang="cs-CZ"/>
          </a:p>
        </p:txBody>
      </p:sp>
      <p:sp>
        <p:nvSpPr>
          <p:cNvPr id="6" name="Šipka dolů 5"/>
          <p:cNvSpPr/>
          <p:nvPr/>
        </p:nvSpPr>
        <p:spPr>
          <a:xfrm>
            <a:off x="9272337" y="1941095"/>
            <a:ext cx="5245768" cy="11513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/>
              <a:t>2</a:t>
            </a:r>
            <a:r>
              <a:rPr lang="cs-CZ" smtClean="0"/>
              <a:t>.8.1.</a:t>
            </a:r>
            <a:endParaRPr lang="cs-CZ"/>
          </a:p>
        </p:txBody>
      </p:sp>
      <p:pic>
        <p:nvPicPr>
          <p:cNvPr id="7" name="Zástupný symbol pro obsah 6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0386" y="3317358"/>
            <a:ext cx="16622009" cy="8973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242645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Publicita projektu</a:t>
            </a:r>
            <a:endParaRPr lang="cs-CZ" b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60386" y="3299791"/>
            <a:ext cx="22192738" cy="8488554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sz="4000" smtClean="0">
                <a:solidFill>
                  <a:schemeClr val="accent1"/>
                </a:solidFill>
              </a:rPr>
              <a:t>Povinnost zrealizovat </a:t>
            </a:r>
            <a:r>
              <a:rPr lang="cs-CZ" sz="4000" b="1" smtClean="0">
                <a:solidFill>
                  <a:schemeClr val="accent1"/>
                </a:solidFill>
              </a:rPr>
              <a:t>minimálně dvě informační aktivity</a:t>
            </a:r>
          </a:p>
          <a:p>
            <a:pPr marL="0" indent="0">
              <a:buNone/>
            </a:pPr>
            <a:endParaRPr lang="cs-CZ" sz="4000" b="1" smtClean="0">
              <a:solidFill>
                <a:schemeClr val="accent1"/>
              </a:solidFill>
            </a:endParaRPr>
          </a:p>
          <a:p>
            <a:r>
              <a:rPr lang="cs-CZ" sz="4000" smtClean="0">
                <a:solidFill>
                  <a:schemeClr val="accent1"/>
                </a:solidFill>
              </a:rPr>
              <a:t>Povinnost poskytovat </a:t>
            </a:r>
            <a:r>
              <a:rPr lang="cs-CZ" sz="4000">
                <a:solidFill>
                  <a:schemeClr val="accent1"/>
                </a:solidFill>
              </a:rPr>
              <a:t>informace o projektu </a:t>
            </a:r>
            <a:r>
              <a:rPr lang="cs-CZ" sz="4000" b="1">
                <a:solidFill>
                  <a:schemeClr val="accent1"/>
                </a:solidFill>
              </a:rPr>
              <a:t>na nově zřízených webových stránkách projektu, popřípadě prostřednictvím specializované webové stránky na stávajícím webu organizace </a:t>
            </a:r>
            <a:r>
              <a:rPr lang="cs-CZ" sz="4000" smtClean="0">
                <a:solidFill>
                  <a:schemeClr val="accent1"/>
                </a:solidFill>
              </a:rPr>
              <a:t>konečného </a:t>
            </a:r>
            <a:r>
              <a:rPr lang="cs-CZ" sz="4000">
                <a:solidFill>
                  <a:schemeClr val="accent1"/>
                </a:solidFill>
              </a:rPr>
              <a:t>příjemce, a </a:t>
            </a:r>
            <a:r>
              <a:rPr lang="cs-CZ" sz="4000" smtClean="0">
                <a:solidFill>
                  <a:schemeClr val="accent1"/>
                </a:solidFill>
              </a:rPr>
              <a:t>to v sekci věnované projektu, </a:t>
            </a:r>
            <a:r>
              <a:rPr lang="cs-CZ" sz="4000" b="1" smtClean="0">
                <a:solidFill>
                  <a:schemeClr val="accent1"/>
                </a:solidFill>
              </a:rPr>
              <a:t>v českém jazyce</a:t>
            </a:r>
            <a:r>
              <a:rPr lang="cs-CZ" sz="4000" smtClean="0">
                <a:solidFill>
                  <a:schemeClr val="accent1"/>
                </a:solidFill>
              </a:rPr>
              <a:t>. Alternativně je možné informace o projektu zveřejňovat </a:t>
            </a:r>
            <a:r>
              <a:rPr lang="cs-CZ" sz="4000" b="1">
                <a:solidFill>
                  <a:schemeClr val="accent1"/>
                </a:solidFill>
              </a:rPr>
              <a:t>prostřednictvím profilů na sociálních sítích</a:t>
            </a:r>
            <a:r>
              <a:rPr lang="cs-CZ" sz="4000" b="1" smtClean="0">
                <a:solidFill>
                  <a:schemeClr val="accent1"/>
                </a:solidFill>
              </a:rPr>
              <a:t>.</a:t>
            </a:r>
          </a:p>
          <a:p>
            <a:pPr marL="0" indent="0">
              <a:buNone/>
            </a:pPr>
            <a:endParaRPr lang="cs-CZ" sz="4000" b="1">
              <a:solidFill>
                <a:schemeClr val="accent1"/>
              </a:solidFill>
            </a:endParaRPr>
          </a:p>
          <a:p>
            <a:r>
              <a:rPr lang="cs-CZ" sz="4000">
                <a:solidFill>
                  <a:schemeClr val="accent1"/>
                </a:solidFill>
              </a:rPr>
              <a:t>U projektů s </a:t>
            </a:r>
            <a:r>
              <a:rPr lang="cs-CZ" sz="4000" b="1">
                <a:solidFill>
                  <a:schemeClr val="accent1"/>
                </a:solidFill>
              </a:rPr>
              <a:t>grantem vyšším než </a:t>
            </a:r>
            <a:r>
              <a:rPr lang="cs-CZ" sz="4000" b="1" smtClean="0">
                <a:solidFill>
                  <a:schemeClr val="accent1"/>
                </a:solidFill>
              </a:rPr>
              <a:t>3</a:t>
            </a:r>
            <a:r>
              <a:rPr lang="cs-CZ" sz="4000" b="1">
                <a:solidFill>
                  <a:schemeClr val="accent1"/>
                </a:solidFill>
              </a:rPr>
              <a:t> 900 000 </a:t>
            </a:r>
            <a:r>
              <a:rPr lang="cs-CZ" sz="4000" b="1" smtClean="0">
                <a:solidFill>
                  <a:schemeClr val="accent1"/>
                </a:solidFill>
              </a:rPr>
              <a:t>CZK </a:t>
            </a:r>
            <a:r>
              <a:rPr lang="cs-CZ" sz="4000" b="1">
                <a:solidFill>
                  <a:schemeClr val="accent1"/>
                </a:solidFill>
              </a:rPr>
              <a:t>a/nebo </a:t>
            </a:r>
            <a:r>
              <a:rPr lang="cs-CZ" sz="4000" b="1" smtClean="0">
                <a:solidFill>
                  <a:schemeClr val="accent1"/>
                </a:solidFill>
              </a:rPr>
              <a:t>projektů </a:t>
            </a:r>
            <a:r>
              <a:rPr lang="cs-CZ" sz="4000" b="1">
                <a:solidFill>
                  <a:schemeClr val="accent1"/>
                </a:solidFill>
              </a:rPr>
              <a:t>v partnerství s partnerem z donorských </a:t>
            </a:r>
            <a:r>
              <a:rPr lang="cs-CZ" sz="4000" b="1" smtClean="0">
                <a:solidFill>
                  <a:schemeClr val="accent1"/>
                </a:solidFill>
              </a:rPr>
              <a:t>zemí</a:t>
            </a:r>
            <a:r>
              <a:rPr lang="cs-CZ" sz="4000">
                <a:solidFill>
                  <a:schemeClr val="accent1"/>
                </a:solidFill>
              </a:rPr>
              <a:t> </a:t>
            </a:r>
            <a:r>
              <a:rPr lang="cs-CZ" sz="4000" smtClean="0">
                <a:solidFill>
                  <a:schemeClr val="accent1"/>
                </a:solidFill>
              </a:rPr>
              <a:t>povinnost vytvořit </a:t>
            </a:r>
            <a:r>
              <a:rPr lang="cs-CZ" sz="4000" b="1">
                <a:solidFill>
                  <a:schemeClr val="accent1"/>
                </a:solidFill>
              </a:rPr>
              <a:t>webové</a:t>
            </a:r>
            <a:r>
              <a:rPr lang="cs-CZ" sz="4000">
                <a:solidFill>
                  <a:schemeClr val="accent1"/>
                </a:solidFill>
              </a:rPr>
              <a:t> </a:t>
            </a:r>
            <a:r>
              <a:rPr lang="cs-CZ" sz="4000" b="1">
                <a:solidFill>
                  <a:schemeClr val="accent1"/>
                </a:solidFill>
              </a:rPr>
              <a:t>stránky projektu</a:t>
            </a:r>
            <a:r>
              <a:rPr lang="cs-CZ" sz="4000">
                <a:solidFill>
                  <a:schemeClr val="accent1"/>
                </a:solidFill>
              </a:rPr>
              <a:t> (jako samostatnou sekci věnovanou projektu na stávajících webových stránkách organizace nebo jako samostatné webové stránky projektu), a to </a:t>
            </a:r>
            <a:r>
              <a:rPr lang="cs-CZ" sz="4000" b="1">
                <a:solidFill>
                  <a:schemeClr val="accent1"/>
                </a:solidFill>
              </a:rPr>
              <a:t>v českém i anglickém jazyce</a:t>
            </a:r>
            <a:r>
              <a:rPr lang="cs-CZ" sz="4000">
                <a:solidFill>
                  <a:schemeClr val="accent1"/>
                </a:solidFill>
              </a:rPr>
              <a:t>. </a:t>
            </a:r>
            <a:r>
              <a:rPr lang="cs-CZ" sz="4000" b="1" smtClean="0">
                <a:solidFill>
                  <a:schemeClr val="accent1"/>
                </a:solidFill>
              </a:rPr>
              <a:t>Nebo alternativně </a:t>
            </a:r>
            <a:r>
              <a:rPr lang="cs-CZ" sz="4000">
                <a:solidFill>
                  <a:schemeClr val="accent1"/>
                </a:solidFill>
              </a:rPr>
              <a:t>je možné informace o </a:t>
            </a:r>
            <a:r>
              <a:rPr lang="cs-CZ" sz="4000" smtClean="0">
                <a:solidFill>
                  <a:schemeClr val="accent1"/>
                </a:solidFill>
              </a:rPr>
              <a:t>projektu </a:t>
            </a:r>
            <a:r>
              <a:rPr lang="cs-CZ" sz="4000">
                <a:solidFill>
                  <a:schemeClr val="accent1"/>
                </a:solidFill>
              </a:rPr>
              <a:t>zveřejňovat </a:t>
            </a:r>
            <a:r>
              <a:rPr lang="cs-CZ" sz="4000" b="1">
                <a:solidFill>
                  <a:schemeClr val="accent1"/>
                </a:solidFill>
              </a:rPr>
              <a:t>prostřednictvím profilů na sociálních sítích</a:t>
            </a:r>
            <a:r>
              <a:rPr lang="cs-CZ" sz="4000" smtClean="0">
                <a:solidFill>
                  <a:schemeClr val="accent1"/>
                </a:solidFill>
              </a:rPr>
              <a:t>.</a:t>
            </a:r>
          </a:p>
          <a:p>
            <a:pPr marL="0" indent="0">
              <a:buNone/>
            </a:pPr>
            <a:endParaRPr lang="cs-CZ" sz="4000" smtClean="0">
              <a:solidFill>
                <a:schemeClr val="accent1"/>
              </a:solidFill>
            </a:endParaRPr>
          </a:p>
          <a:p>
            <a:endParaRPr lang="cs-CZ" sz="400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734150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Logický rámec</a:t>
            </a:r>
            <a:endParaRPr lang="cs-CZ" b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60386" y="3331623"/>
            <a:ext cx="21861704" cy="7568025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sz="4400" smtClean="0">
                <a:solidFill>
                  <a:schemeClr val="accent1"/>
                </a:solidFill>
              </a:rPr>
              <a:t>příloha žádosti o grant</a:t>
            </a:r>
          </a:p>
          <a:p>
            <a:r>
              <a:rPr lang="cs-CZ" sz="4400" smtClean="0">
                <a:solidFill>
                  <a:schemeClr val="accent1"/>
                </a:solidFill>
              </a:rPr>
              <a:t>ucelený přehled  - účel projektu, výsledek a výstup programu včetně indikátorů, aktivity, výstupy aktivit včetně indikátorů, bilaterální indikátory</a:t>
            </a:r>
          </a:p>
          <a:p>
            <a:r>
              <a:rPr lang="cs-CZ" sz="4400">
                <a:solidFill>
                  <a:schemeClr val="accent1"/>
                </a:solidFill>
              </a:rPr>
              <a:t>p</a:t>
            </a:r>
            <a:r>
              <a:rPr lang="cs-CZ" sz="4400" smtClean="0">
                <a:solidFill>
                  <a:schemeClr val="accent1"/>
                </a:solidFill>
              </a:rPr>
              <a:t>ro KONTROLU možno vygenerovat v průběhu zpracování žádosti o grant</a:t>
            </a:r>
          </a:p>
          <a:p>
            <a:r>
              <a:rPr lang="cs-CZ" sz="4400" smtClean="0">
                <a:solidFill>
                  <a:schemeClr val="accent1"/>
                </a:solidFill>
              </a:rPr>
              <a:t>NUTNO vygenerovat po konečném zpracování žádosti o grant</a:t>
            </a:r>
          </a:p>
          <a:p>
            <a:pPr marL="0" indent="0">
              <a:buNone/>
            </a:pPr>
            <a:r>
              <a:rPr lang="cs-CZ" smtClean="0">
                <a:solidFill>
                  <a:schemeClr val="accent1"/>
                </a:solidFill>
              </a:rPr>
              <a:t> </a:t>
            </a:r>
            <a:endParaRPr lang="cs-CZ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310408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Děkuji za pozornost</a:t>
            </a:r>
            <a:r>
              <a:rPr lang="en-GB" smtClean="0"/>
              <a:t>!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GB"/>
              <a:t>www.eeagrants.org</a:t>
            </a:r>
            <a:br>
              <a:rPr lang="en-GB"/>
            </a:br>
            <a:r>
              <a:rPr lang="en-GB"/>
              <a:t>Facebook, Twitter, LinkedIn, Instagram</a:t>
            </a:r>
            <a:br>
              <a:rPr lang="en-GB"/>
            </a:br>
            <a:r>
              <a:rPr lang="en-GB"/>
              <a:t>YouTube: EEANorwayGrants</a:t>
            </a:r>
            <a:br>
              <a:rPr lang="en-GB"/>
            </a:br>
            <a:r>
              <a:rPr lang="en-GB"/>
              <a:t>Mail: info-fmo@efta.int</a:t>
            </a:r>
          </a:p>
        </p:txBody>
      </p:sp>
    </p:spTree>
    <p:extLst>
      <p:ext uri="{BB962C8B-B14F-4D97-AF65-F5344CB8AC3E}">
        <p14:creationId xmlns:p14="http://schemas.microsoft.com/office/powerpoint/2010/main" val="179334553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7763.0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heme">
  <a:themeElements>
    <a:clrScheme name="">
      <a:dk1>
        <a:srgbClr val="000000"/>
      </a:dk1>
      <a:lt1>
        <a:srgbClr val="FFFFFF"/>
      </a:lt1>
      <a:dk2>
        <a:srgbClr val="1E1E1C"/>
      </a:dk2>
      <a:lt2>
        <a:srgbClr val="0F3C74"/>
      </a:lt2>
      <a:accent1>
        <a:srgbClr val="0F3C74"/>
      </a:accent1>
      <a:accent2>
        <a:srgbClr val="D8222C"/>
      </a:accent2>
      <a:accent3>
        <a:srgbClr val="3EAF79"/>
      </a:accent3>
      <a:accent4>
        <a:srgbClr val="FFC000"/>
      </a:accent4>
      <a:accent5>
        <a:srgbClr val="0F3C74"/>
      </a:accent5>
      <a:accent6>
        <a:srgbClr val="3EAF79"/>
      </a:accent6>
      <a:hlink>
        <a:srgbClr val="0F3C74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2022-02-28T14:11:38.427</cp:lastPrinted>
  <dcterms:created xsi:type="dcterms:W3CDTF">2022-02-28T14:11:38Z</dcterms:created>
  <dcterms:modified xsi:type="dcterms:W3CDTF">2022-02-28T14:11:38Z</dcterms:modified>
</cp:coreProperties>
</file>