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92" r:id="rId5"/>
    <p:sldId id="286" r:id="rId6"/>
    <p:sldId id="288" r:id="rId7"/>
    <p:sldId id="289" r:id="rId8"/>
    <p:sldId id="290" r:id="rId9"/>
    <p:sldId id="291" r:id="rId10"/>
    <p:sldId id="300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1" r:id="rId19"/>
    <p:sldId id="302" r:id="rId20"/>
    <p:sldId id="303" r:id="rId21"/>
    <p:sldId id="324" r:id="rId22"/>
    <p:sldId id="304" r:id="rId23"/>
    <p:sldId id="305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21" r:id="rId34"/>
    <p:sldId id="316" r:id="rId35"/>
    <p:sldId id="317" r:id="rId36"/>
    <p:sldId id="322" r:id="rId37"/>
    <p:sldId id="318" r:id="rId38"/>
    <p:sldId id="319" r:id="rId39"/>
    <p:sldId id="320" r:id="rId40"/>
    <p:sldId id="325" r:id="rId41"/>
    <p:sldId id="323" r:id="rId42"/>
    <p:sldId id="272" r:id="rId43"/>
  </p:sldIdLst>
  <p:sldSz cx="24380825" cy="13714412"/>
  <p:notesSz cx="6858000" cy="9144000"/>
  <p:custDataLst>
    <p:tags r:id="rId44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Hrazdirová Hana Mgr." initials="HHM" lastIdx="0" clrIdx="0">
    <p:extLst/>
  </p:cmAuthor>
  <p:cmAuthor id="2" name="Imrich Dudková Veronika Ing." initials="IDVI" lastIdx="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6" autoAdjust="0"/>
  </p:normalViewPr>
  <p:slideViewPr>
    <p:cSldViewPr snapToGrid="0">
      <p:cViewPr varScale="1">
        <p:scale>
          <a:sx n="55" d="100"/>
          <a:sy n="55" d="100"/>
        </p:scale>
        <p:origin x="594" y="10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tags" Target="tags/tag1.xml" /><Relationship Id="rId45" Type="http://schemas.openxmlformats.org/officeDocument/2006/relationships/presProps" Target="presProps.xml" /><Relationship Id="rId46" Type="http://schemas.openxmlformats.org/officeDocument/2006/relationships/viewProps" Target="viewProps.xml" /><Relationship Id="rId47" Type="http://schemas.openxmlformats.org/officeDocument/2006/relationships/theme" Target="theme/theme1.xml" /><Relationship Id="rId48" Type="http://schemas.openxmlformats.org/officeDocument/2006/relationships/tableStyles" Target="tableStyles.xml" /><Relationship Id="rId49" Type="http://schemas.microsoft.com/office/2015/10/relationships/revisionInfo" Target="revisionInfo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28.02.2022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28.02.2022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Relationship Id="rId3" Type="http://schemas.openxmlformats.org/officeDocument/2006/relationships/hyperlink" Target="http://www.norskefondy.cz/" TargetMode="External" /><Relationship Id="rId4" Type="http://schemas.openxmlformats.org/officeDocument/2006/relationships/hyperlink" Target="http://www.norwaygrants.cz/" TargetMode="External" /><Relationship Id="rId5" Type="http://schemas.openxmlformats.org/officeDocument/2006/relationships/hyperlink" Target="http://www.norskefondy.cz/cedr" TargetMode="External" /><Relationship Id="rId6" Type="http://schemas.openxmlformats.org/officeDocument/2006/relationships/hyperlink" Target="http://www.norwaygrants.cz/cedr" TargetMode="External" /><Relationship Id="rId7" Type="http://schemas.openxmlformats.org/officeDocument/2006/relationships/hyperlink" Target="https://cedr-fm.mfcr.cz/" TargetMode="Externa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4.png" /><Relationship Id="rId3" Type="http://schemas.openxmlformats.org/officeDocument/2006/relationships/image" Target="../media/image16.png" /><Relationship Id="rId4" Type="http://schemas.openxmlformats.org/officeDocument/2006/relationships/image" Target="../media/image17.png" /><Relationship Id="rId5" Type="http://schemas.openxmlformats.org/officeDocument/2006/relationships/image" Target="../media/image18.png" /><Relationship Id="rId6" Type="http://schemas.openxmlformats.org/officeDocument/2006/relationships/image" Target="../media/image1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image" Target="../media/image2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2.png" /><Relationship Id="rId3" Type="http://schemas.openxmlformats.org/officeDocument/2006/relationships/image" Target="../media/image2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4.png" /><Relationship Id="rId3" Type="http://schemas.openxmlformats.org/officeDocument/2006/relationships/image" Target="../media/image2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6.png" /><Relationship Id="rId3" Type="http://schemas.openxmlformats.org/officeDocument/2006/relationships/image" Target="../media/image27.png" /><Relationship Id="rId4" Type="http://schemas.openxmlformats.org/officeDocument/2006/relationships/image" Target="../media/image28.png" /><Relationship Id="rId5" Type="http://schemas.openxmlformats.org/officeDocument/2006/relationships/image" Target="../media/image29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0.png" /><Relationship Id="rId3" Type="http://schemas.openxmlformats.org/officeDocument/2006/relationships/image" Target="../media/image28.png" /><Relationship Id="rId4" Type="http://schemas.openxmlformats.org/officeDocument/2006/relationships/image" Target="../media/image3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3.png" /><Relationship Id="rId3" Type="http://schemas.openxmlformats.org/officeDocument/2006/relationships/image" Target="../media/image3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5.png" /><Relationship Id="rId3" Type="http://schemas.openxmlformats.org/officeDocument/2006/relationships/image" Target="../media/image36.png" /><Relationship Id="rId4" Type="http://schemas.openxmlformats.org/officeDocument/2006/relationships/image" Target="../media/image3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9.png" /><Relationship Id="rId3" Type="http://schemas.openxmlformats.org/officeDocument/2006/relationships/image" Target="../media/image40.png" /><Relationship Id="rId4" Type="http://schemas.openxmlformats.org/officeDocument/2006/relationships/image" Target="../media/image4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2.png" /><Relationship Id="rId3" Type="http://schemas.openxmlformats.org/officeDocument/2006/relationships/image" Target="../media/image4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4.png" /><Relationship Id="rId3" Type="http://schemas.openxmlformats.org/officeDocument/2006/relationships/image" Target="../media/image45.png" /><Relationship Id="rId4" Type="http://schemas.openxmlformats.org/officeDocument/2006/relationships/image" Target="../media/image46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7.png" /><Relationship Id="rId3" Type="http://schemas.openxmlformats.org/officeDocument/2006/relationships/image" Target="../media/image48.png" /><Relationship Id="rId4" Type="http://schemas.openxmlformats.org/officeDocument/2006/relationships/image" Target="../media/image49.png" /><Relationship Id="rId5" Type="http://schemas.openxmlformats.org/officeDocument/2006/relationships/image" Target="../media/image50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1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2.png" /><Relationship Id="rId3" Type="http://schemas.openxmlformats.org/officeDocument/2006/relationships/image" Target="../media/image53.png" /><Relationship Id="rId4" Type="http://schemas.openxmlformats.org/officeDocument/2006/relationships/image" Target="../media/image5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5.png" /><Relationship Id="rId3" Type="http://schemas.openxmlformats.org/officeDocument/2006/relationships/image" Target="../media/image56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7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8.png" /><Relationship Id="rId3" Type="http://schemas.openxmlformats.org/officeDocument/2006/relationships/image" Target="../media/image59.png" /><Relationship Id="rId4" Type="http://schemas.openxmlformats.org/officeDocument/2006/relationships/image" Target="../media/image60.png" /><Relationship Id="rId5" Type="http://schemas.openxmlformats.org/officeDocument/2006/relationships/image" Target="../media/image61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2.png" /><Relationship Id="rId3" Type="http://schemas.openxmlformats.org/officeDocument/2006/relationships/image" Target="../media/image63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4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5.png" /><Relationship Id="rId3" Type="http://schemas.openxmlformats.org/officeDocument/2006/relationships/image" Target="../media/image66.png" /><Relationship Id="rId4" Type="http://schemas.openxmlformats.org/officeDocument/2006/relationships/image" Target="../media/image67.png" /><Relationship Id="rId5" Type="http://schemas.openxmlformats.org/officeDocument/2006/relationships/image" Target="../media/image68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9.png" /><Relationship Id="rId3" Type="http://schemas.openxmlformats.org/officeDocument/2006/relationships/image" Target="../media/image70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1.png" /><Relationship Id="rId3" Type="http://schemas.openxmlformats.org/officeDocument/2006/relationships/image" Target="../media/image72.png" /><Relationship Id="rId4" Type="http://schemas.openxmlformats.org/officeDocument/2006/relationships/image" Target="../media/image73.png" /><Relationship Id="rId5" Type="http://schemas.openxmlformats.org/officeDocument/2006/relationships/image" Target="../media/image74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5.png" /><Relationship Id="rId3" Type="http://schemas.openxmlformats.org/officeDocument/2006/relationships/image" Target="../media/image76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7.png" /><Relationship Id="rId3" Type="http://schemas.openxmlformats.org/officeDocument/2006/relationships/image" Target="../media/image78.png" /><Relationship Id="rId4" Type="http://schemas.openxmlformats.org/officeDocument/2006/relationships/image" Target="../media/image79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0.png" /><Relationship Id="rId3" Type="http://schemas.openxmlformats.org/officeDocument/2006/relationships/image" Target="../media/image81.png" /><Relationship Id="rId4" Type="http://schemas.openxmlformats.org/officeDocument/2006/relationships/image" Target="../media/image82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3.png" /><Relationship Id="rId3" Type="http://schemas.openxmlformats.org/officeDocument/2006/relationships/image" Target="../media/image84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5.png" /><Relationship Id="rId3" Type="http://schemas.openxmlformats.org/officeDocument/2006/relationships/image" Target="../media/image86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7.pn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8.png" /><Relationship Id="rId3" Type="http://schemas.openxmlformats.org/officeDocument/2006/relationships/image" Target="../media/image89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2101703"/>
            <a:ext cx="21861932" cy="1003351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8800" smtClean="0"/>
              <a:t>Zpracování a podání žádosti o grant </a:t>
            </a:r>
            <a:br>
              <a:rPr lang="cs-CZ" sz="8800" smtClean="0"/>
            </a:br>
            <a:r>
              <a:rPr lang="cs-CZ" sz="8800" smtClean="0"/>
              <a:t>v aplikaci CEDR</a:t>
            </a:r>
            <a:br>
              <a:rPr lang="cs-CZ" sz="8800" smtClean="0"/>
            </a:br>
            <a:br>
              <a:rPr lang="cs-CZ" smtClean="0"/>
            </a:br>
            <a:r>
              <a:rPr lang="cs-CZ" sz="6600" smtClean="0"/>
              <a:t>Program Lidská práva</a:t>
            </a:r>
            <a:br>
              <a:rPr lang="cs-CZ" sz="6600" smtClean="0"/>
            </a:br>
            <a:br>
              <a:rPr lang="cs-CZ" sz="6600" smtClean="0"/>
            </a:br>
            <a:r>
              <a:rPr lang="cs-CZ" sz="6600" smtClean="0"/>
              <a:t>Podpora </a:t>
            </a:r>
            <a:r>
              <a:rPr lang="cs-CZ" sz="6600"/>
              <a:t>mezioborové spolupráce v oblasti domácího a genderově podmíněného </a:t>
            </a:r>
            <a:r>
              <a:rPr lang="cs-CZ" sz="6600" smtClean="0"/>
              <a:t>násilí</a:t>
            </a:r>
            <a:br>
              <a:rPr lang="cs-CZ" sz="6600" smtClean="0"/>
            </a:br>
            <a:br>
              <a:rPr lang="cs-CZ" sz="6600" smtClean="0"/>
            </a:br>
            <a:r>
              <a:rPr lang="cs-CZ" sz="6600" smtClean="0"/>
              <a:t>HRMGSB</a:t>
            </a:r>
            <a:endParaRPr lang="en-GB" sz="660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12153390"/>
            <a:ext cx="21976361" cy="459952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/>
              <a:t>	</a:t>
            </a:r>
            <a:r>
              <a:rPr lang="cs-CZ" smtClean="0"/>
              <a:t>				Ministerstvo financí	</a:t>
            </a:r>
            <a:r>
              <a:rPr lang="cs-CZ" b="0" smtClean="0"/>
              <a:t>				8.4.2021</a:t>
            </a:r>
            <a:endParaRPr lang="en-GB" b="0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Příprava žádosti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259560" y="3091543"/>
            <a:ext cx="21862531" cy="9187986"/>
          </a:xfrm>
        </p:spPr>
        <p:txBody>
          <a:bodyPr>
            <a:normAutofit fontScale="92500"/>
          </a:bodyPr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pPr algn="just"/>
            <a:r>
              <a:rPr lang="cs-CZ" sz="3200" smtClean="0"/>
              <a:t>Pro </a:t>
            </a:r>
            <a:r>
              <a:rPr lang="cs-CZ" sz="3200"/>
              <a:t>zpracování podkladů </a:t>
            </a:r>
            <a:r>
              <a:rPr lang="cs-CZ" sz="3200" smtClean="0"/>
              <a:t>pro žádost o grant před vlastním vyplněním online formuláře v IS CEDR lze využít </a:t>
            </a:r>
            <a:r>
              <a:rPr lang="cs-CZ" sz="3200" b="1"/>
              <a:t>pracovní </a:t>
            </a:r>
            <a:r>
              <a:rPr lang="cs-CZ" sz="3200" b="1" smtClean="0"/>
              <a:t>formuláře: žádost o </a:t>
            </a:r>
            <a:r>
              <a:rPr lang="cs-CZ" sz="3200" b="1"/>
              <a:t>grant </a:t>
            </a:r>
            <a:r>
              <a:rPr lang="cs-CZ" sz="3200" smtClean="0"/>
              <a:t>(Příloha </a:t>
            </a:r>
            <a:r>
              <a:rPr lang="cs-CZ" sz="3200"/>
              <a:t>1 </a:t>
            </a:r>
            <a:r>
              <a:rPr lang="cs-CZ" sz="3200" smtClean="0"/>
              <a:t>Pokynu pro žadatele) a </a:t>
            </a:r>
            <a:r>
              <a:rPr lang="cs-CZ" sz="3200" b="1" smtClean="0"/>
              <a:t>podrobný rozpočet </a:t>
            </a:r>
            <a:r>
              <a:rPr lang="cs-CZ" sz="3200" b="1"/>
              <a:t>projektu </a:t>
            </a:r>
            <a:r>
              <a:rPr lang="cs-CZ" sz="3200"/>
              <a:t>(Příloha 2 </a:t>
            </a:r>
            <a:r>
              <a:rPr lang="cs-CZ" sz="3200" smtClean="0"/>
              <a:t>Pokynu pro žadatele)</a:t>
            </a:r>
          </a:p>
          <a:p>
            <a:pPr marL="0" indent="0" algn="just">
              <a:buNone/>
            </a:pPr>
            <a:endParaRPr lang="cs-CZ"/>
          </a:p>
          <a:p>
            <a:pPr marL="0" indent="0" algn="just">
              <a:buNone/>
            </a:pPr>
            <a:endParaRPr lang="cs-CZ" smtClean="0"/>
          </a:p>
          <a:p>
            <a:pPr marL="0" indent="0" algn="just">
              <a:buNone/>
            </a:pPr>
            <a:endParaRPr lang="cs-CZ"/>
          </a:p>
          <a:p>
            <a:pPr marL="0" indent="0" algn="just">
              <a:buNone/>
            </a:pPr>
            <a:endParaRPr lang="cs-CZ" smtClean="0"/>
          </a:p>
          <a:p>
            <a:pPr marL="0" indent="0" algn="just">
              <a:buNone/>
            </a:pPr>
            <a:endParaRPr lang="cs-CZ"/>
          </a:p>
          <a:p>
            <a:pPr marL="0" indent="0" algn="just">
              <a:buNone/>
            </a:pPr>
            <a:endParaRPr lang="cs-CZ"/>
          </a:p>
          <a:p>
            <a:pPr algn="just"/>
            <a:r>
              <a:rPr lang="cs-CZ" sz="3500" smtClean="0"/>
              <a:t>Pracovní formuláře </a:t>
            </a:r>
            <a:r>
              <a:rPr lang="cs-CZ" sz="3500" b="1" smtClean="0"/>
              <a:t>nenahrazují žádost o grant</a:t>
            </a:r>
            <a:r>
              <a:rPr lang="cs-CZ" sz="3500" smtClean="0"/>
              <a:t>, žádost musí být vždy vyplněna v online formuláři v IS CEDR (údaje </a:t>
            </a:r>
            <a:br>
              <a:rPr lang="cs-CZ" sz="3500" smtClean="0"/>
            </a:br>
            <a:r>
              <a:rPr lang="cs-CZ" sz="3500" smtClean="0"/>
              <a:t>z pracovních formulářů lze do příslušných polí online formuláře kopírovat)</a:t>
            </a:r>
          </a:p>
          <a:p>
            <a:pPr algn="just"/>
            <a:r>
              <a:rPr lang="cs-CZ" sz="3500"/>
              <a:t>Před vlastním zpracováním žádosti </a:t>
            </a:r>
            <a:r>
              <a:rPr lang="cs-CZ" sz="3500" smtClean="0"/>
              <a:t>o grant doporučujeme </a:t>
            </a:r>
            <a:r>
              <a:rPr lang="cs-CZ" sz="3500"/>
              <a:t>ověřit </a:t>
            </a:r>
            <a:r>
              <a:rPr lang="cs-CZ" sz="3500" smtClean="0"/>
              <a:t>soulad uvažovaného projektu </a:t>
            </a:r>
            <a:r>
              <a:rPr lang="pl-PL" sz="3500"/>
              <a:t>s podmínkami </a:t>
            </a:r>
            <a:r>
              <a:rPr lang="pl-PL" sz="3500" smtClean="0"/>
              <a:t>výzvy, </a:t>
            </a:r>
            <a:r>
              <a:rPr lang="cs-CZ" sz="3500" smtClean="0"/>
              <a:t>zejména </a:t>
            </a:r>
            <a:r>
              <a:rPr lang="cs-CZ" sz="3500"/>
              <a:t>oprávněnost žadatele/partnera projektu a </a:t>
            </a:r>
            <a:r>
              <a:rPr lang="cs-CZ" sz="3500" smtClean="0"/>
              <a:t>zaměření </a:t>
            </a:r>
            <a:r>
              <a:rPr lang="pl-PL" sz="3500" smtClean="0"/>
              <a:t>projektu, a to </a:t>
            </a:r>
            <a:r>
              <a:rPr lang="cs-CZ" sz="3500" smtClean="0"/>
              <a:t>prostřednictvím </a:t>
            </a:r>
            <a:r>
              <a:rPr lang="cs-CZ" sz="3500" b="1" smtClean="0"/>
              <a:t>kontrolního </a:t>
            </a:r>
            <a:r>
              <a:rPr lang="cs-CZ" sz="3500" b="1"/>
              <a:t>listu </a:t>
            </a:r>
            <a:r>
              <a:rPr lang="cs-CZ" sz="3500" smtClean="0"/>
              <a:t>(Příloha </a:t>
            </a:r>
            <a:r>
              <a:rPr lang="cs-CZ" sz="3500"/>
              <a:t>3 </a:t>
            </a:r>
            <a:r>
              <a:rPr lang="cs-CZ" sz="3500" smtClean="0"/>
              <a:t>Pokynu pro žadatele)</a:t>
            </a:r>
            <a:endParaRPr lang="cs-CZ" sz="350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Pracovní formuláře a kontrolní list</a:t>
            </a:r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033" y="4820280"/>
            <a:ext cx="13268325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3777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0456" y="1097394"/>
            <a:ext cx="14135771" cy="1010929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CEDR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260386" y="3091543"/>
            <a:ext cx="7435035" cy="9187986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endParaRPr lang="cs-CZ" sz="3200" smtClean="0"/>
          </a:p>
          <a:p>
            <a:pPr lvl="0"/>
            <a:r>
              <a:rPr lang="cs-CZ" sz="3600" smtClean="0"/>
              <a:t>přes </a:t>
            </a:r>
            <a:r>
              <a:rPr lang="cs-CZ" sz="3600" b="1"/>
              <a:t>banner CEDR</a:t>
            </a:r>
            <a:r>
              <a:rPr lang="cs-CZ" sz="3600"/>
              <a:t> na </a:t>
            </a:r>
            <a:r>
              <a:rPr lang="cs-CZ" sz="3600" b="1"/>
              <a:t>webových stránkách Fondů EHP a Norska </a:t>
            </a:r>
            <a:r>
              <a:rPr lang="cs-CZ" sz="3600"/>
              <a:t>-</a:t>
            </a:r>
            <a:r>
              <a:rPr lang="cs-CZ" sz="3600" b="1"/>
              <a:t> </a:t>
            </a:r>
            <a:r>
              <a:rPr lang="cs-CZ" sz="3600"/>
              <a:t>sekce </a:t>
            </a:r>
            <a:r>
              <a:rPr lang="cs-CZ" sz="3600" b="1"/>
              <a:t>pro žadatele: </a:t>
            </a:r>
            <a:endParaRPr lang="cs-CZ" sz="3600"/>
          </a:p>
          <a:p>
            <a:pPr lvl="1"/>
            <a:r>
              <a:rPr lang="cs-CZ" sz="3600" b="1" u="sng" smtClean="0">
                <a:hlinkClick r:id="rId3"/>
              </a:rPr>
              <a:t>www.norskefondy.cz</a:t>
            </a:r>
            <a:endParaRPr lang="cs-CZ" sz="3600" smtClean="0"/>
          </a:p>
          <a:p>
            <a:pPr lvl="1"/>
            <a:r>
              <a:rPr lang="cs-CZ" sz="3600" b="1" u="sng" smtClean="0">
                <a:hlinkClick r:id="rId4"/>
              </a:rPr>
              <a:t>www.norwaygrants.cz</a:t>
            </a:r>
            <a:r>
              <a:rPr lang="cs-CZ" sz="3600" b="1" smtClean="0"/>
              <a:t> </a:t>
            </a:r>
          </a:p>
          <a:p>
            <a:pPr marL="914263" lvl="1" indent="0">
              <a:buNone/>
            </a:pPr>
            <a:endParaRPr lang="cs-CZ" sz="3600" smtClean="0"/>
          </a:p>
          <a:p>
            <a:pPr lvl="0"/>
            <a:r>
              <a:rPr lang="cs-CZ" sz="3600" b="1" smtClean="0"/>
              <a:t>zadáním </a:t>
            </a:r>
            <a:r>
              <a:rPr lang="cs-CZ" sz="3600" b="1"/>
              <a:t>adresy webové aplikace</a:t>
            </a:r>
            <a:r>
              <a:rPr lang="cs-CZ" sz="3600"/>
              <a:t>: </a:t>
            </a:r>
          </a:p>
          <a:p>
            <a:pPr lvl="1"/>
            <a:r>
              <a:rPr lang="cs-CZ" sz="3600" b="1" u="sng" smtClean="0">
                <a:hlinkClick r:id="rId5"/>
              </a:rPr>
              <a:t>www.norskefondy.cz/cedr</a:t>
            </a:r>
            <a:endParaRPr lang="cs-CZ" sz="3600"/>
          </a:p>
          <a:p>
            <a:pPr lvl="1"/>
            <a:r>
              <a:rPr lang="cs-CZ" sz="3600" b="1" u="sng">
                <a:hlinkClick r:id="rId6"/>
              </a:rPr>
              <a:t>www.norwaygrants.cz/cedr</a:t>
            </a:r>
            <a:endParaRPr lang="cs-CZ" sz="3600"/>
          </a:p>
          <a:p>
            <a:pPr lvl="1"/>
            <a:r>
              <a:rPr lang="cs-CZ" sz="3600" b="1" u="sng">
                <a:hlinkClick r:id="rId7"/>
              </a:rPr>
              <a:t>https://cedr-fm.mfcr.cz/</a:t>
            </a:r>
            <a:endParaRPr lang="cs-CZ" sz="3600"/>
          </a:p>
          <a:p>
            <a:pPr marL="0" indent="0">
              <a:buNone/>
            </a:pPr>
            <a:endParaRPr lang="cs-CZ"/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Vstup do aplikace</a:t>
            </a:r>
            <a:endParaRPr lang="cs-CZ"/>
          </a:p>
        </p:txBody>
      </p:sp>
      <p:sp>
        <p:nvSpPr>
          <p:cNvPr id="16" name="Šipka dolů 15"/>
          <p:cNvSpPr/>
          <p:nvPr/>
        </p:nvSpPr>
        <p:spPr>
          <a:xfrm rot="3316962">
            <a:off x="22246383" y="8530421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8870497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CEDR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endParaRPr lang="cs-CZ"/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Vstup do aplikace pro období 2014-2021 a přihlášení uživatele</a:t>
            </a:r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5" y="3119823"/>
            <a:ext cx="14776314" cy="447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Šipka dolů 15"/>
          <p:cNvSpPr/>
          <p:nvPr/>
        </p:nvSpPr>
        <p:spPr>
          <a:xfrm rot="18145086">
            <a:off x="2879542" y="536571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0924" y="7887457"/>
            <a:ext cx="18533980" cy="50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ů 8"/>
          <p:cNvSpPr/>
          <p:nvPr/>
        </p:nvSpPr>
        <p:spPr>
          <a:xfrm>
            <a:off x="19007048" y="6139682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686229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Založení žádosti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endParaRPr lang="cs-CZ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6786" y="3042842"/>
            <a:ext cx="19746638" cy="778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Šipka dolů 12"/>
          <p:cNvSpPr/>
          <p:nvPr/>
        </p:nvSpPr>
        <p:spPr>
          <a:xfrm>
            <a:off x="9283890" y="6139682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78116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rcRect b="19647"/>
          <a:stretch>
            <a:fillRect/>
          </a:stretch>
        </p:blipFill>
        <p:spPr>
          <a:xfrm>
            <a:off x="3072888" y="3548657"/>
            <a:ext cx="19960912" cy="444240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Založení žádosti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Výběr výzvy</a:t>
            </a:r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9494" y="10007218"/>
            <a:ext cx="7944114" cy="251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ů 9"/>
          <p:cNvSpPr/>
          <p:nvPr/>
        </p:nvSpPr>
        <p:spPr>
          <a:xfrm rot="16200000">
            <a:off x="5973684" y="10899587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5919808" y="10194178"/>
            <a:ext cx="65425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200" smtClean="0"/>
              <a:t>Detailní informace o výzvě (tj. text výzvy a související dokumentace včetně Pokynu  pro žadatele) lze otevřít prostřednictvím odkazu </a:t>
            </a:r>
            <a:r>
              <a:rPr lang="cs-CZ" sz="3200" i="1" smtClean="0"/>
              <a:t>Zobrazit informace </a:t>
            </a:r>
            <a:endParaRPr lang="cs-CZ" sz="3200" i="1"/>
          </a:p>
        </p:txBody>
      </p:sp>
      <p:sp>
        <p:nvSpPr>
          <p:cNvPr id="13" name="Šipka dolů 12"/>
          <p:cNvSpPr/>
          <p:nvPr/>
        </p:nvSpPr>
        <p:spPr>
          <a:xfrm rot="18202064">
            <a:off x="2000766" y="706740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888" y="8089236"/>
            <a:ext cx="198120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06052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Online formulář žádosti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pPr marL="0" indent="0">
              <a:buNone/>
            </a:pPr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rcRect l="693" r="-193" b="56786"/>
          <a:stretch>
            <a:fillRect/>
          </a:stretch>
        </p:blipFill>
        <p:spPr>
          <a:xfrm>
            <a:off x="1524156" y="2174612"/>
            <a:ext cx="14400000" cy="428234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156" y="6456954"/>
            <a:ext cx="14400000" cy="692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12754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online formulářem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r>
              <a:rPr lang="cs-CZ" b="1" smtClean="0"/>
              <a:t>Při vyplňován</a:t>
            </a:r>
            <a:r>
              <a:rPr lang="cs-CZ" smtClean="0"/>
              <a:t>í postupujte </a:t>
            </a:r>
            <a:r>
              <a:rPr lang="cs-CZ"/>
              <a:t>po jednotlivých záložkách </a:t>
            </a:r>
            <a:r>
              <a:rPr lang="cs-CZ" b="1"/>
              <a:t>zleva doprava</a:t>
            </a:r>
            <a:r>
              <a:rPr lang="cs-CZ"/>
              <a:t>, nejprve vyplňte horní řadu </a:t>
            </a:r>
            <a:r>
              <a:rPr lang="cs-CZ" smtClean="0"/>
              <a:t>záložek</a:t>
            </a:r>
          </a:p>
          <a:p>
            <a:r>
              <a:rPr lang="cs-CZ" b="1" smtClean="0"/>
              <a:t>Záložku </a:t>
            </a:r>
            <a:r>
              <a:rPr lang="cs-CZ" b="1" i="1" smtClean="0"/>
              <a:t>Aktivity projektu </a:t>
            </a:r>
            <a:r>
              <a:rPr lang="cs-CZ" smtClean="0"/>
              <a:t>je možné vyplňovat </a:t>
            </a:r>
            <a:r>
              <a:rPr lang="cs-CZ" b="1" smtClean="0"/>
              <a:t>až po vyplnění záložky </a:t>
            </a:r>
            <a:r>
              <a:rPr lang="cs-CZ" b="1" i="1" smtClean="0"/>
              <a:t>Relevance projektu</a:t>
            </a:r>
            <a:endParaRPr lang="cs-CZ" smtClean="0"/>
          </a:p>
          <a:p>
            <a:r>
              <a:rPr lang="cs-CZ" smtClean="0"/>
              <a:t>Pro vyplnění finančních údajů je nutné dodržet souslednost záložek: </a:t>
            </a:r>
            <a:r>
              <a:rPr lang="cs-CZ" b="1" i="1" smtClean="0"/>
              <a:t>DPH – Podrobný rozpočet – Rozpočet – Financování</a:t>
            </a:r>
            <a:r>
              <a:rPr lang="cs-CZ" smtClean="0"/>
              <a:t> </a:t>
            </a:r>
          </a:p>
          <a:p>
            <a:pPr marL="0" indent="0">
              <a:buNone/>
            </a:pP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Postup pro vyplnění žádosti o grant </a:t>
            </a:r>
            <a:endParaRPr lang="cs-CZ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0" b="15378"/>
          <a:stretch>
            <a:fillRect/>
          </a:stretch>
        </p:blipFill>
        <p:spPr bwMode="auto">
          <a:xfrm>
            <a:off x="1666680" y="5945794"/>
            <a:ext cx="20655438" cy="5321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24684" y="8963426"/>
            <a:ext cx="1975409" cy="4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90396" y="8963425"/>
            <a:ext cx="4835151" cy="4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délník 8"/>
          <p:cNvSpPr/>
          <p:nvPr/>
        </p:nvSpPr>
        <p:spPr>
          <a:xfrm>
            <a:off x="5424778" y="9601199"/>
            <a:ext cx="1194683" cy="428067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8809766" y="9601199"/>
            <a:ext cx="1010096" cy="435375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4512365" y="10423520"/>
            <a:ext cx="2817213" cy="44989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7735872" y="10430829"/>
            <a:ext cx="1666546" cy="442581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4152183" y="11803738"/>
            <a:ext cx="713116" cy="418417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5055078" y="11843669"/>
            <a:ext cx="496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1800" smtClean="0"/>
              <a:t>Záložky bez vazby na pole v dalších záložkách</a:t>
            </a:r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306773659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online formulářem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r>
              <a:rPr lang="cs-CZ" smtClean="0"/>
              <a:t>Šedě podbarvená pole</a:t>
            </a:r>
            <a:r>
              <a:rPr lang="cs-CZ"/>
              <a:t> </a:t>
            </a:r>
            <a:r>
              <a:rPr lang="cs-CZ" smtClean="0"/>
              <a:t>nejsou editovatelná</a:t>
            </a:r>
          </a:p>
          <a:p>
            <a:r>
              <a:rPr lang="cs-CZ" b="1" smtClean="0"/>
              <a:t>Žlutě podbarvená pole </a:t>
            </a:r>
            <a:r>
              <a:rPr lang="cs-CZ" smtClean="0"/>
              <a:t>(označena současně </a:t>
            </a:r>
            <a:r>
              <a:rPr lang="cs-CZ" b="1" smtClean="0"/>
              <a:t>hvězdičkou</a:t>
            </a:r>
            <a:r>
              <a:rPr lang="cs-CZ" smtClean="0"/>
              <a:t>) jsou </a:t>
            </a:r>
            <a:r>
              <a:rPr lang="cs-CZ" b="1" smtClean="0"/>
              <a:t>povinná</a:t>
            </a:r>
            <a:r>
              <a:rPr lang="cs-CZ" smtClean="0"/>
              <a:t> k vyplnění: </a:t>
            </a:r>
          </a:p>
          <a:p>
            <a:pPr lvl="1"/>
            <a:r>
              <a:rPr lang="cs-CZ"/>
              <a:t>t</a:t>
            </a:r>
            <a:r>
              <a:rPr lang="cs-CZ" smtClean="0"/>
              <a:t>extové pole</a:t>
            </a:r>
          </a:p>
          <a:p>
            <a:pPr lvl="1"/>
            <a:endParaRPr lang="cs-CZ"/>
          </a:p>
          <a:p>
            <a:pPr lvl="1"/>
            <a:endParaRPr lang="cs-CZ" smtClean="0"/>
          </a:p>
          <a:p>
            <a:pPr lvl="1"/>
            <a:r>
              <a:rPr lang="cs-CZ" smtClean="0"/>
              <a:t>výběrový seznam</a:t>
            </a:r>
          </a:p>
          <a:p>
            <a:pPr lvl="1"/>
            <a:endParaRPr lang="cs-CZ"/>
          </a:p>
          <a:p>
            <a:pPr lvl="1"/>
            <a:endParaRPr lang="cs-CZ" smtClean="0"/>
          </a:p>
          <a:p>
            <a:pPr lvl="1"/>
            <a:r>
              <a:rPr lang="cs-CZ" smtClean="0"/>
              <a:t>kalendář</a:t>
            </a:r>
          </a:p>
          <a:p>
            <a:pPr lvl="1"/>
            <a:endParaRPr lang="cs-CZ"/>
          </a:p>
          <a:p>
            <a:pPr lvl="1"/>
            <a:endParaRPr lang="cs-CZ" smtClean="0"/>
          </a:p>
          <a:p>
            <a:pPr marL="457131" lvl="1">
              <a:spcBef>
                <a:spcPts val="2000"/>
              </a:spcBef>
            </a:pPr>
            <a:r>
              <a:rPr lang="cs-CZ" smtClean="0"/>
              <a:t>Bíle podbarvená pole jsou editovatelná (nepovinná k vyplnění)</a:t>
            </a:r>
            <a:endParaRPr lang="cs-CZ"/>
          </a:p>
          <a:p>
            <a:pPr lvl="1">
              <a:buFontTx/>
              <a:buChar char="-"/>
            </a:pPr>
            <a:endParaRPr lang="cs-CZ" smtClean="0"/>
          </a:p>
          <a:p>
            <a:endParaRPr lang="cs-CZ" smtClean="0"/>
          </a:p>
          <a:p>
            <a:endParaRPr lang="cs-CZ" smtClean="0"/>
          </a:p>
          <a:p>
            <a:pPr marL="0" indent="0">
              <a:buNone/>
            </a:pPr>
            <a:endParaRPr lang="cs-CZ"/>
          </a:p>
          <a:p>
            <a:pPr marL="0" indent="0">
              <a:buNone/>
            </a:pP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Pole</a:t>
            </a:r>
            <a:endParaRPr lang="cs-CZ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" t="90375" r="49156"/>
          <a:stretch>
            <a:fillRect/>
          </a:stretch>
        </p:blipFill>
        <p:spPr bwMode="auto">
          <a:xfrm>
            <a:off x="12680830" y="3640485"/>
            <a:ext cx="11357474" cy="75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517" y="5778130"/>
            <a:ext cx="21706542" cy="827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2141516" y="7464876"/>
            <a:ext cx="21706542" cy="88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8987" y="9197212"/>
            <a:ext cx="7506447" cy="115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8988" y="11386670"/>
            <a:ext cx="21879071" cy="85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483549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Práce s online formulářem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r>
              <a:rPr lang="cs-CZ" smtClean="0"/>
              <a:t>Pomocí </a:t>
            </a:r>
            <a:r>
              <a:rPr lang="cs-CZ" b="1" smtClean="0"/>
              <a:t>zeleného plus tlačítka </a:t>
            </a:r>
            <a:r>
              <a:rPr lang="cs-CZ" smtClean="0"/>
              <a:t>se zpřístupní okno pro zadání údajů</a:t>
            </a:r>
          </a:p>
          <a:p>
            <a:r>
              <a:rPr lang="cs-CZ" smtClean="0"/>
              <a:t>Po uložení údajů (pomocí tlačítka </a:t>
            </a:r>
            <a:r>
              <a:rPr lang="cs-CZ" i="1" smtClean="0"/>
              <a:t>OK</a:t>
            </a:r>
            <a:r>
              <a:rPr lang="cs-CZ" smtClean="0"/>
              <a:t>)  se data zobrazí v úvodní přehledové tabulce</a:t>
            </a:r>
          </a:p>
          <a:p>
            <a:pPr marL="0" indent="0">
              <a:buNone/>
            </a:pP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Tlačítka</a:t>
            </a:r>
            <a:endParaRPr lang="cs-CZ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2"/>
          <a:stretch>
            <a:fillRect/>
          </a:stretch>
        </p:blipFill>
        <p:spPr bwMode="auto">
          <a:xfrm>
            <a:off x="3620818" y="5104553"/>
            <a:ext cx="17129278" cy="216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0819" y="7267883"/>
            <a:ext cx="13062548" cy="332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0239" y="10623373"/>
            <a:ext cx="15403762" cy="198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Šipka dolů 10"/>
          <p:cNvSpPr/>
          <p:nvPr/>
        </p:nvSpPr>
        <p:spPr>
          <a:xfrm rot="5400000">
            <a:off x="20961697" y="4633938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Šipka dolů 8"/>
          <p:cNvSpPr/>
          <p:nvPr/>
        </p:nvSpPr>
        <p:spPr>
          <a:xfrm rot="16200000">
            <a:off x="4337265" y="9599877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998433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Práce s online formulářem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r>
              <a:rPr lang="cs-CZ" b="1"/>
              <a:t>Červené tlačítko </a:t>
            </a:r>
            <a:r>
              <a:rPr lang="cs-CZ" smtClean="0"/>
              <a:t>slouží ke smazání zapsaných údajů / vložených dokumentů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Tlačítka</a:t>
            </a:r>
            <a:endParaRPr lang="cs-CZ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5375" y="4966664"/>
            <a:ext cx="18842856" cy="243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Šipka dolů 10"/>
          <p:cNvSpPr/>
          <p:nvPr/>
        </p:nvSpPr>
        <p:spPr>
          <a:xfrm rot="5400000">
            <a:off x="20759831" y="6160871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8107" y="8105010"/>
            <a:ext cx="4604201" cy="27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40851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Práce s online formulářem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260386" y="3091543"/>
            <a:ext cx="22134452" cy="9187986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r>
              <a:rPr lang="cs-CZ" smtClean="0"/>
              <a:t>Průběžné </a:t>
            </a:r>
            <a:r>
              <a:rPr lang="cs-CZ"/>
              <a:t>ukládání dat pomocí tlačítka </a:t>
            </a:r>
            <a:r>
              <a:rPr lang="cs-CZ" b="1" i="1" smtClean="0"/>
              <a:t>Uložit</a:t>
            </a:r>
          </a:p>
          <a:p>
            <a:r>
              <a:rPr lang="cs-CZ" smtClean="0"/>
              <a:t>Ověření správnosti vyplnění pomocí tlačítka </a:t>
            </a:r>
            <a:r>
              <a:rPr lang="cs-CZ" b="1" i="1" smtClean="0"/>
              <a:t>Ověřit</a:t>
            </a:r>
          </a:p>
          <a:p>
            <a:r>
              <a:rPr lang="cs-CZ" smtClean="0"/>
              <a:t>Založenou žádost je možné </a:t>
            </a:r>
            <a:r>
              <a:rPr lang="cs-CZ" b="1" i="1" smtClean="0"/>
              <a:t>Odstranit</a:t>
            </a:r>
          </a:p>
          <a:p>
            <a:r>
              <a:rPr lang="cs-CZ" smtClean="0"/>
              <a:t>Tlačítko </a:t>
            </a:r>
            <a:r>
              <a:rPr lang="cs-CZ" b="1" i="1" smtClean="0"/>
              <a:t>Generovat žádost </a:t>
            </a:r>
            <a:r>
              <a:rPr lang="cs-CZ" i="1" smtClean="0"/>
              <a:t> </a:t>
            </a:r>
            <a:r>
              <a:rPr lang="cs-CZ" smtClean="0"/>
              <a:t>slouží k vytvoření dokumentu žádosti o grant (PDF dokument v menu </a:t>
            </a:r>
            <a:r>
              <a:rPr lang="cs-CZ" b="1" i="1" smtClean="0"/>
              <a:t>Přílohy</a:t>
            </a:r>
            <a:r>
              <a:rPr lang="cs-CZ" smtClean="0"/>
              <a:t>) </a:t>
            </a:r>
          </a:p>
          <a:p>
            <a:r>
              <a:rPr lang="cs-CZ" smtClean="0"/>
              <a:t>Tlačítko </a:t>
            </a:r>
            <a:r>
              <a:rPr lang="cs-CZ" b="1" i="1" smtClean="0"/>
              <a:t>Podání žádosti </a:t>
            </a:r>
            <a:r>
              <a:rPr lang="cs-CZ" smtClean="0"/>
              <a:t>pro předložení kompletně vyplněné žádosti o grant včetně příloh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Ovládací panel</a:t>
            </a:r>
            <a:endParaRPr lang="cs-CZ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9859" y="8112592"/>
            <a:ext cx="20261202" cy="380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" t="13776" r="16477"/>
          <a:stretch>
            <a:fillRect/>
          </a:stretch>
        </p:blipFill>
        <p:spPr bwMode="auto">
          <a:xfrm>
            <a:off x="11869947" y="3053750"/>
            <a:ext cx="9777002" cy="263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782578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Práce s online formulářem</a:t>
            </a:r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Levé menu</a:t>
            </a:r>
            <a:endParaRPr lang="cs-CZ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1880" y="3401603"/>
            <a:ext cx="10096966" cy="62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74600" y="1152734"/>
            <a:ext cx="117062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74600" y="3511340"/>
            <a:ext cx="6393558" cy="299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74600" y="6904486"/>
            <a:ext cx="5905500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Přímá spojnice se šipkou 9"/>
          <p:cNvCxnSpPr/>
          <p:nvPr/>
        </p:nvCxnSpPr>
        <p:spPr>
          <a:xfrm>
            <a:off x="2964611" y="4316952"/>
            <a:ext cx="9077864" cy="1342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 flipV="1">
            <a:off x="3596736" y="2432649"/>
            <a:ext cx="8790796" cy="10930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se šipkou 13"/>
          <p:cNvCxnSpPr/>
          <p:nvPr/>
        </p:nvCxnSpPr>
        <p:spPr>
          <a:xfrm>
            <a:off x="3755366" y="5007828"/>
            <a:ext cx="8632166" cy="203132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331533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Kontaktování Zprostředkovatele programu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r>
              <a:rPr lang="cs-CZ" b="1" smtClean="0"/>
              <a:t>Nástěnka</a:t>
            </a:r>
            <a:r>
              <a:rPr lang="cs-CZ" smtClean="0"/>
              <a:t>:</a:t>
            </a:r>
          </a:p>
          <a:p>
            <a:pPr lvl="1"/>
            <a:r>
              <a:rPr lang="cs-CZ" smtClean="0"/>
              <a:t>zaslání zprávy Zprostředkovateli programu</a:t>
            </a:r>
          </a:p>
          <a:p>
            <a:pPr marL="457131" lvl="1">
              <a:spcBef>
                <a:spcPts val="2000"/>
              </a:spcBef>
            </a:pPr>
            <a:endParaRPr lang="cs-CZ" b="1" smtClean="0"/>
          </a:p>
          <a:p>
            <a:pPr marL="457131" lvl="1">
              <a:spcBef>
                <a:spcPts val="2000"/>
              </a:spcBef>
            </a:pPr>
            <a:endParaRPr lang="cs-CZ" b="1"/>
          </a:p>
          <a:p>
            <a:pPr marL="457131" lvl="1">
              <a:spcBef>
                <a:spcPts val="2000"/>
              </a:spcBef>
            </a:pPr>
            <a:endParaRPr lang="cs-CZ" b="1" smtClean="0"/>
          </a:p>
          <a:p>
            <a:pPr marL="457131" lvl="1">
              <a:spcBef>
                <a:spcPts val="2000"/>
              </a:spcBef>
            </a:pPr>
            <a:endParaRPr lang="cs-CZ" b="1"/>
          </a:p>
          <a:p>
            <a:pPr marL="457131" lvl="1">
              <a:spcBef>
                <a:spcPts val="2000"/>
              </a:spcBef>
            </a:pPr>
            <a:endParaRPr lang="cs-CZ" b="1" smtClean="0"/>
          </a:p>
          <a:p>
            <a:pPr marL="457131" lvl="1">
              <a:spcBef>
                <a:spcPts val="2000"/>
              </a:spcBef>
            </a:pPr>
            <a:endParaRPr lang="cs-CZ" b="1"/>
          </a:p>
          <a:p>
            <a:pPr marL="457131" lvl="1">
              <a:spcBef>
                <a:spcPts val="2000"/>
              </a:spcBef>
            </a:pPr>
            <a:r>
              <a:rPr lang="cs-CZ" b="1" smtClean="0"/>
              <a:t>Kontakty: czp@mfcr.cz</a:t>
            </a:r>
            <a:endParaRPr lang="cs-CZ" b="1"/>
          </a:p>
          <a:p>
            <a:pPr marL="914263" lvl="1" indent="0">
              <a:buNone/>
            </a:pPr>
            <a:endParaRPr lang="cs-CZ" b="1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Levé menu</a:t>
            </a:r>
            <a:endParaRPr lang="cs-CZ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5294" y="2347973"/>
            <a:ext cx="13662213" cy="1028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3545" y="10110159"/>
            <a:ext cx="5886708" cy="275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Přímá spojnice se šipkou 6"/>
          <p:cNvCxnSpPr/>
          <p:nvPr/>
        </p:nvCxnSpPr>
        <p:spPr>
          <a:xfrm>
            <a:off x="7940842" y="4975576"/>
            <a:ext cx="2144452" cy="513458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5373" y="5376446"/>
            <a:ext cx="534352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ů 9"/>
          <p:cNvSpPr/>
          <p:nvPr/>
        </p:nvSpPr>
        <p:spPr>
          <a:xfrm rot="5400000">
            <a:off x="3190005" y="7845293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3060029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Název projektu</a:t>
            </a:r>
            <a:r>
              <a:rPr lang="cs-CZ" smtClean="0"/>
              <a:t>: výstižný, nekomplikovaný, vhodně formulovaný pro publicitní účely; vyžadován je název v češtině a angličtině</a:t>
            </a:r>
          </a:p>
          <a:p>
            <a:endParaRPr lang="cs-CZ"/>
          </a:p>
          <a:p>
            <a:endParaRPr lang="cs-CZ" smtClean="0"/>
          </a:p>
          <a:p>
            <a:pPr algn="just"/>
            <a:r>
              <a:rPr lang="cs-CZ" b="1"/>
              <a:t>Celkové shrnutí </a:t>
            </a:r>
            <a:r>
              <a:rPr lang="cs-CZ" b="1" smtClean="0"/>
              <a:t>projektu</a:t>
            </a:r>
            <a:r>
              <a:rPr lang="cs-CZ" smtClean="0"/>
              <a:t>: co, proč a jak projekt řeší; pro koho je určen; kde se projekt realizuje; vyžadován je popis v</a:t>
            </a:r>
            <a:r>
              <a:rPr lang="cs-CZ"/>
              <a:t> češtině a angličtině</a:t>
            </a: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Základní informace</a:t>
            </a:r>
            <a:endParaRPr lang="cs-CZ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96"/>
          <a:stretch>
            <a:fillRect/>
          </a:stretch>
        </p:blipFill>
        <p:spPr bwMode="auto">
          <a:xfrm>
            <a:off x="1452282" y="4392370"/>
            <a:ext cx="18422471" cy="15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>
            <a:fillRect/>
          </a:stretch>
        </p:blipFill>
        <p:spPr bwMode="auto">
          <a:xfrm>
            <a:off x="1452281" y="7052817"/>
            <a:ext cx="18422471" cy="429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eva 8"/>
          <p:cNvSpPr/>
          <p:nvPr/>
        </p:nvSpPr>
        <p:spPr>
          <a:xfrm>
            <a:off x="20210759" y="4392370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2.1.1.</a:t>
            </a:r>
            <a:endParaRPr lang="cs-CZ"/>
          </a:p>
        </p:txBody>
      </p:sp>
      <p:sp>
        <p:nvSpPr>
          <p:cNvPr id="10" name="Šipka doleva 9"/>
          <p:cNvSpPr/>
          <p:nvPr/>
        </p:nvSpPr>
        <p:spPr>
          <a:xfrm>
            <a:off x="20210759" y="8881713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2.1.2.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9884519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Umístění projektu</a:t>
            </a:r>
            <a:r>
              <a:rPr lang="cs-CZ" smtClean="0"/>
              <a:t>: vyberte kraj (možnost vybrat pouze 1) nebo zatrhněte pole </a:t>
            </a:r>
            <a:r>
              <a:rPr lang="cs-CZ" i="1" smtClean="0"/>
              <a:t>Celá Česká republika</a:t>
            </a:r>
            <a:r>
              <a:rPr lang="cs-CZ" smtClean="0"/>
              <a:t> a v textovém poli popište, kde bude projekt realizován</a:t>
            </a:r>
          </a:p>
          <a:p>
            <a:pPr lvl="1" algn="just"/>
            <a:r>
              <a:rPr lang="cs-CZ" smtClean="0"/>
              <a:t>Při výběru konkrétního kraje se pole </a:t>
            </a:r>
            <a:r>
              <a:rPr lang="cs-CZ" i="1" smtClean="0"/>
              <a:t>Popis umístění projektu </a:t>
            </a:r>
            <a:r>
              <a:rPr lang="cs-CZ" smtClean="0"/>
              <a:t>nevyplňuje</a:t>
            </a:r>
            <a:endParaRPr lang="cs-CZ"/>
          </a:p>
          <a:p>
            <a:endParaRPr lang="cs-CZ" smtClean="0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Základní informace</a:t>
            </a:r>
            <a:endParaRPr lang="cs-CZ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98"/>
          <a:stretch>
            <a:fillRect/>
          </a:stretch>
        </p:blipFill>
        <p:spPr bwMode="auto">
          <a:xfrm>
            <a:off x="1293252" y="5736757"/>
            <a:ext cx="21985348" cy="3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3252" y="9470182"/>
            <a:ext cx="20570299" cy="276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eva 9"/>
          <p:cNvSpPr/>
          <p:nvPr/>
        </p:nvSpPr>
        <p:spPr>
          <a:xfrm>
            <a:off x="20210759" y="5603675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2.1.3.</a:t>
            </a: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5229360" y="5907875"/>
            <a:ext cx="634904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2982636206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i="1" smtClean="0"/>
              <a:t>Sektorový kód</a:t>
            </a:r>
            <a:r>
              <a:rPr lang="cs-CZ" smtClean="0"/>
              <a:t>: vyberte přednastavenou položku ze seznamu</a:t>
            </a:r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r>
              <a:rPr lang="cs-CZ" b="1" i="1" smtClean="0"/>
              <a:t>Předpokládaný termín zahájení a ukončení </a:t>
            </a:r>
            <a:r>
              <a:rPr lang="cs-CZ" b="1" smtClean="0"/>
              <a:t>realizace projektu</a:t>
            </a:r>
            <a:r>
              <a:rPr lang="cs-CZ" smtClean="0"/>
              <a:t>: datum vyberte </a:t>
            </a:r>
            <a:r>
              <a:rPr lang="cs-CZ"/>
              <a:t>z </a:t>
            </a:r>
            <a:r>
              <a:rPr lang="cs-CZ" smtClean="0"/>
              <a:t>kalendáře nebo zadejte ručně; zohledněte termín nejčasnějšího možného zahájení realizace projektu (listopad 2021) a termín max. ukončení (30.4.2024)</a:t>
            </a:r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Základní informace</a:t>
            </a:r>
            <a:endParaRPr lang="cs-CZ"/>
          </a:p>
        </p:txBody>
      </p:sp>
      <p:sp>
        <p:nvSpPr>
          <p:cNvPr id="10" name="Šipka doleva 9"/>
          <p:cNvSpPr/>
          <p:nvPr/>
        </p:nvSpPr>
        <p:spPr>
          <a:xfrm>
            <a:off x="20210759" y="785879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2.1.5.</a:t>
            </a:r>
            <a:endParaRPr lang="cs-CZ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1388628" y="8648659"/>
            <a:ext cx="18822130" cy="25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9" t="15310"/>
          <a:stretch>
            <a:fillRect/>
          </a:stretch>
        </p:blipFill>
        <p:spPr bwMode="auto">
          <a:xfrm>
            <a:off x="5427302" y="10422275"/>
            <a:ext cx="2370131" cy="23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Šipka doleva 10"/>
          <p:cNvSpPr/>
          <p:nvPr/>
        </p:nvSpPr>
        <p:spPr>
          <a:xfrm>
            <a:off x="20210759" y="372837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2.1.4.</a:t>
            </a:r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6178266" y="8738217"/>
            <a:ext cx="634904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rcRect l="25733" t="66240" r="11115" b="5935"/>
          <a:stretch>
            <a:fillRect/>
          </a:stretch>
        </p:blipFill>
        <p:spPr>
          <a:xfrm>
            <a:off x="1388628" y="4314860"/>
            <a:ext cx="11549269" cy="28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1995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Povinné k vyplnění: </a:t>
            </a:r>
          </a:p>
          <a:p>
            <a:pPr lvl="1" algn="just"/>
            <a:r>
              <a:rPr lang="cs-CZ" b="1" i="1" smtClean="0"/>
              <a:t>Název žadatele v anglickém jazyce</a:t>
            </a:r>
          </a:p>
          <a:p>
            <a:pPr lvl="1" algn="just"/>
            <a:r>
              <a:rPr lang="cs-CZ" b="1" i="1" smtClean="0"/>
              <a:t>Typ organizace </a:t>
            </a:r>
            <a:r>
              <a:rPr lang="cs-CZ" smtClean="0"/>
              <a:t>(statistický údaj): vyberte 1 položku ze seznamu</a:t>
            </a:r>
          </a:p>
          <a:p>
            <a:pPr algn="just"/>
            <a:r>
              <a:rPr lang="cs-CZ" smtClean="0"/>
              <a:t>Nepovinné k vyplnění: </a:t>
            </a:r>
            <a:r>
              <a:rPr lang="cs-CZ" b="1" i="1" smtClean="0"/>
              <a:t>Webové stránky</a:t>
            </a:r>
            <a:r>
              <a:rPr lang="cs-CZ" smtClean="0"/>
              <a:t>, </a:t>
            </a:r>
            <a:r>
              <a:rPr lang="cs-CZ" b="1" i="1" smtClean="0"/>
              <a:t>DIČ</a:t>
            </a:r>
            <a:r>
              <a:rPr lang="cs-CZ" smtClean="0"/>
              <a:t>, </a:t>
            </a:r>
            <a:r>
              <a:rPr lang="cs-CZ" b="1" i="1" smtClean="0"/>
              <a:t>Sociální sítě</a:t>
            </a:r>
          </a:p>
          <a:p>
            <a:pPr marL="0" indent="0" algn="just">
              <a:buNone/>
            </a:pPr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127201" y="627162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2.2.1.</a:t>
            </a:r>
            <a:endParaRPr lang="cs-CZ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4559" y="6562490"/>
            <a:ext cx="16102994" cy="552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925263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i="1" smtClean="0"/>
              <a:t>Identifikátor datové schránky</a:t>
            </a:r>
            <a:r>
              <a:rPr lang="cs-CZ" smtClean="0"/>
              <a:t>: není-li údaj vyplněn a organizace datovou schránkou disponuje, prosím vyplňte pole v </a:t>
            </a:r>
            <a:r>
              <a:rPr lang="cs-CZ" i="1" smtClean="0"/>
              <a:t>Detailu žadatele</a:t>
            </a:r>
            <a:r>
              <a:rPr lang="cs-CZ" smtClean="0"/>
              <a:t> v menu </a:t>
            </a:r>
            <a:r>
              <a:rPr lang="cs-CZ" i="1" smtClean="0"/>
              <a:t>Žadatel</a:t>
            </a:r>
            <a:r>
              <a:rPr lang="cs-CZ" smtClean="0"/>
              <a:t> (přístup přes dlaždici </a:t>
            </a:r>
            <a:r>
              <a:rPr lang="cs-CZ" i="1" smtClean="0"/>
              <a:t>Seznam vlastních žadatelů; </a:t>
            </a:r>
            <a:r>
              <a:rPr lang="cs-CZ" smtClean="0"/>
              <a:t>zapsat údaje může </a:t>
            </a:r>
            <a:r>
              <a:rPr lang="cs-CZ" i="1" smtClean="0"/>
              <a:t>Správce žadatele</a:t>
            </a:r>
            <a:r>
              <a:rPr lang="cs-CZ" smtClean="0"/>
              <a:t>; po uložení se údaj objeví v žádosti o grant)  </a:t>
            </a:r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7967" y="5222467"/>
            <a:ext cx="13153112" cy="4058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1661" y="9749252"/>
            <a:ext cx="2577381" cy="254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4325" y="8850703"/>
            <a:ext cx="15244792" cy="402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Šipka dolů 11"/>
          <p:cNvSpPr/>
          <p:nvPr/>
        </p:nvSpPr>
        <p:spPr>
          <a:xfrm rot="16200000">
            <a:off x="9700770" y="11690133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Šipka dolů 12"/>
          <p:cNvSpPr/>
          <p:nvPr/>
        </p:nvSpPr>
        <p:spPr>
          <a:xfrm rot="16200000">
            <a:off x="2534531" y="1023032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4079608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Povinně k vyplnění: </a:t>
            </a:r>
            <a:r>
              <a:rPr lang="cs-CZ" b="1" i="1" smtClean="0"/>
              <a:t>Email </a:t>
            </a:r>
            <a:r>
              <a:rPr lang="cs-CZ" smtClean="0"/>
              <a:t>a</a:t>
            </a:r>
            <a:r>
              <a:rPr lang="cs-CZ" b="1" smtClean="0"/>
              <a:t> </a:t>
            </a:r>
            <a:r>
              <a:rPr lang="cs-CZ" b="1" i="1" smtClean="0"/>
              <a:t>Funkce</a:t>
            </a:r>
            <a:r>
              <a:rPr lang="cs-CZ" b="1" smtClean="0"/>
              <a:t> </a:t>
            </a:r>
            <a:r>
              <a:rPr lang="cs-CZ" smtClean="0"/>
              <a:t>zástupce statutárního orgánu (jméno zástupce statutárního orgánu je předvyplněno dle údajů z registrace žadatele; požadované doplňkové údaje vyplňte v další kartě po kliknutí na jméno a uložte pomocí </a:t>
            </a:r>
            <a:r>
              <a:rPr lang="cs-CZ" i="1" smtClean="0"/>
              <a:t>OK</a:t>
            </a:r>
            <a:r>
              <a:rPr lang="cs-CZ" smtClean="0"/>
              <a:t>)</a:t>
            </a:r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r>
              <a:rPr lang="cs-CZ" smtClean="0"/>
              <a:t>Případné chybějící zástupce statutárního orgánu je možné přidat pomocí zeleného plus tlačítka </a:t>
            </a:r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127201" y="4789268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2.2.2.</a:t>
            </a:r>
            <a:endParaRPr lang="cs-CZ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0622" y="7055659"/>
            <a:ext cx="13898073" cy="222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2323" y="4948518"/>
            <a:ext cx="15030534" cy="190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ů 9"/>
          <p:cNvSpPr/>
          <p:nvPr/>
        </p:nvSpPr>
        <p:spPr>
          <a:xfrm rot="5400000">
            <a:off x="3345610" y="581852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Šipka dolů 11"/>
          <p:cNvSpPr/>
          <p:nvPr/>
        </p:nvSpPr>
        <p:spPr>
          <a:xfrm rot="16200000">
            <a:off x="3498011" y="758457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2323" y="10501054"/>
            <a:ext cx="15030534" cy="190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Šipka dolů 14"/>
          <p:cNvSpPr/>
          <p:nvPr/>
        </p:nvSpPr>
        <p:spPr>
          <a:xfrm rot="5400000">
            <a:off x="16962481" y="10508425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4533468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Povinně k vyplnění: </a:t>
            </a:r>
            <a:r>
              <a:rPr lang="cs-CZ" smtClean="0"/>
              <a:t>potvrzení, zda je</a:t>
            </a:r>
            <a:r>
              <a:rPr lang="cs-CZ" b="1" smtClean="0"/>
              <a:t> korespondenční adresa shodná s adresou sídla </a:t>
            </a:r>
            <a:r>
              <a:rPr lang="cs-CZ" smtClean="0"/>
              <a:t>(ano/ne)</a:t>
            </a:r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r>
              <a:rPr lang="cs-CZ" smtClean="0"/>
              <a:t>Je-li korespondenční adresa </a:t>
            </a:r>
            <a:r>
              <a:rPr lang="cs-CZ" b="1" smtClean="0"/>
              <a:t>odlišná od adresy sídla</a:t>
            </a:r>
            <a:r>
              <a:rPr lang="cs-CZ" smtClean="0"/>
              <a:t>, adresu je nutné zadat přes tlačítko </a:t>
            </a:r>
            <a:r>
              <a:rPr lang="cs-CZ" i="1" smtClean="0"/>
              <a:t>Výběr adresy </a:t>
            </a:r>
            <a:r>
              <a:rPr lang="cs-CZ" smtClean="0"/>
              <a:t>(údaje je nutné vybrat ze seznamů, pouze č.p./č.or./ev.č. lze zapsat ručně)</a:t>
            </a:r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190123" y="4501621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2.2.3.</a:t>
            </a:r>
            <a:endParaRPr lang="cs-CZ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9383" y="4242828"/>
            <a:ext cx="13795085" cy="439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9187" y="9758122"/>
            <a:ext cx="10531266" cy="3237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1291" y="9189572"/>
            <a:ext cx="5663425" cy="345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ů 8"/>
          <p:cNvSpPr/>
          <p:nvPr/>
        </p:nvSpPr>
        <p:spPr>
          <a:xfrm rot="5400000">
            <a:off x="5511761" y="996760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Šipka dolů 9"/>
          <p:cNvSpPr/>
          <p:nvPr/>
        </p:nvSpPr>
        <p:spPr>
          <a:xfrm rot="4539405">
            <a:off x="21553060" y="8757713"/>
            <a:ext cx="570767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Šipka dolů 12"/>
          <p:cNvSpPr/>
          <p:nvPr/>
        </p:nvSpPr>
        <p:spPr>
          <a:xfrm rot="5400000">
            <a:off x="21549416" y="9475388"/>
            <a:ext cx="570767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Šipka dolů 14"/>
          <p:cNvSpPr/>
          <p:nvPr/>
        </p:nvSpPr>
        <p:spPr>
          <a:xfrm rot="5400000">
            <a:off x="21188128" y="10025801"/>
            <a:ext cx="570767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0386069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Kontaktní osoby </a:t>
            </a:r>
            <a:r>
              <a:rPr lang="cs-CZ" smtClean="0"/>
              <a:t>přidejte pomocí zeleného plus tlačítka, vyplňte údaje o každé osobě a uložte pomocí </a:t>
            </a:r>
            <a:r>
              <a:rPr lang="cs-CZ" i="1" smtClean="0"/>
              <a:t>OK</a:t>
            </a:r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r>
              <a:rPr lang="cs-CZ" smtClean="0"/>
              <a:t>Označte </a:t>
            </a:r>
            <a:r>
              <a:rPr lang="cs-CZ" b="1" smtClean="0"/>
              <a:t>hlavní kontaktní osobu projektu </a:t>
            </a:r>
            <a:r>
              <a:rPr lang="cs-CZ" smtClean="0"/>
              <a:t>(pozice v projektu </a:t>
            </a:r>
            <a:r>
              <a:rPr lang="cs-CZ" i="1" smtClean="0"/>
              <a:t>Ostatní</a:t>
            </a:r>
            <a:r>
              <a:rPr lang="cs-CZ" smtClean="0"/>
              <a:t>; textem uveďte, že se jedná o hlavní kontakt pro potřeby žádosti)</a:t>
            </a:r>
          </a:p>
          <a:p>
            <a:pPr algn="just"/>
            <a:endParaRPr lang="cs-CZ" i="1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172869" y="583500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2.2.4.</a:t>
            </a:r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3286" y="4386242"/>
            <a:ext cx="16120890" cy="25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1967" y="6912402"/>
            <a:ext cx="10694139" cy="2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ů 8"/>
          <p:cNvSpPr/>
          <p:nvPr/>
        </p:nvSpPr>
        <p:spPr>
          <a:xfrm rot="5400000">
            <a:off x="17933798" y="4412193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8" t="44397" r="32964" b="39502"/>
          <a:stretch>
            <a:fillRect/>
          </a:stretch>
        </p:blipFill>
        <p:spPr bwMode="auto">
          <a:xfrm>
            <a:off x="3946358" y="10958330"/>
            <a:ext cx="7253356" cy="184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52364" y="10933842"/>
            <a:ext cx="12141575" cy="167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Přímá spojnice se šipkou 3"/>
          <p:cNvCxnSpPr/>
          <p:nvPr/>
        </p:nvCxnSpPr>
        <p:spPr>
          <a:xfrm>
            <a:off x="11199714" y="9005977"/>
            <a:ext cx="3916392" cy="862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ovéPole 4"/>
          <p:cNvSpPr txBox="1"/>
          <p:nvPr/>
        </p:nvSpPr>
        <p:spPr>
          <a:xfrm>
            <a:off x="15291952" y="8289934"/>
            <a:ext cx="78051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2800" smtClean="0"/>
              <a:t>V případě zatržení pole </a:t>
            </a:r>
            <a:r>
              <a:rPr lang="cs-CZ" sz="2800" i="1" smtClean="0"/>
              <a:t>Notifikace</a:t>
            </a:r>
            <a:r>
              <a:rPr lang="cs-CZ" sz="2800" smtClean="0"/>
              <a:t> budou této osobě na zadaný email zasílány informativní emaily o stavu žádosti o grant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3230951347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i="1" smtClean="0"/>
              <a:t>Stručná charakteristika žadatele</a:t>
            </a:r>
            <a:r>
              <a:rPr lang="cs-CZ" smtClean="0"/>
              <a:t>: hlavní činnosti organizace, zkušenost s realizací projektů atd. (požadavky viz Pokyn pro žadatele)</a:t>
            </a:r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marL="0" indent="0" algn="just">
              <a:buNone/>
            </a:pPr>
            <a:endParaRPr lang="cs-CZ" i="1" smtClean="0"/>
          </a:p>
          <a:p>
            <a:pPr algn="just"/>
            <a:endParaRPr lang="cs-CZ" i="1"/>
          </a:p>
          <a:p>
            <a:pPr marL="0" indent="0" algn="just">
              <a:buNone/>
            </a:pPr>
            <a:endParaRPr lang="cs-CZ" i="1" smtClean="0"/>
          </a:p>
          <a:p>
            <a:pPr marL="0" indent="0" algn="just">
              <a:buNone/>
            </a:pPr>
            <a:endParaRPr lang="cs-CZ" smtClean="0"/>
          </a:p>
          <a:p>
            <a:pPr algn="just"/>
            <a:endParaRPr lang="cs-CZ" i="1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134001" y="4436633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2.2.5.</a:t>
            </a:r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5008" y="4991761"/>
            <a:ext cx="14178691" cy="2583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5229360" y="4964662"/>
            <a:ext cx="634904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3028647831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260386" y="3091543"/>
            <a:ext cx="21861704" cy="6164599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smtClean="0"/>
              <a:t>Je-li relevantní, zatrhněte pole </a:t>
            </a:r>
            <a:r>
              <a:rPr lang="cs-CZ" b="1" i="1" smtClean="0"/>
              <a:t>Projekt je realizován v partnerství</a:t>
            </a:r>
            <a:r>
              <a:rPr lang="cs-CZ" smtClean="0"/>
              <a:t>, jednotlivé partnery přidejte zeleným plus tlačítkem </a:t>
            </a:r>
            <a:br>
              <a:rPr lang="cs-CZ" smtClean="0"/>
            </a:br>
            <a:r>
              <a:rPr lang="cs-CZ" smtClean="0"/>
              <a:t>a vyplňte požadované údaje na kartě </a:t>
            </a:r>
            <a:r>
              <a:rPr lang="cs-CZ" b="1" i="1" smtClean="0"/>
              <a:t>Detail partnera</a:t>
            </a:r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marL="0" indent="0" algn="just">
              <a:buNone/>
            </a:pPr>
            <a:endParaRPr lang="cs-CZ" i="1" smtClean="0"/>
          </a:p>
          <a:p>
            <a:pPr marL="0" indent="0" algn="just">
              <a:buNone/>
            </a:pPr>
            <a:endParaRPr lang="cs-CZ" smtClean="0"/>
          </a:p>
          <a:p>
            <a:pPr algn="just"/>
            <a:endParaRPr lang="cs-CZ" i="1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Partneři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069353" y="1952226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2.3</a:t>
            </a:r>
            <a:endParaRPr lang="cs-CZ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7512" y="4876460"/>
            <a:ext cx="12807914" cy="2209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7511" y="7237561"/>
            <a:ext cx="12211788" cy="201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ů 8"/>
          <p:cNvSpPr/>
          <p:nvPr/>
        </p:nvSpPr>
        <p:spPr>
          <a:xfrm rot="5400000">
            <a:off x="4183294" y="5848921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Šipka dolů 9"/>
          <p:cNvSpPr/>
          <p:nvPr/>
        </p:nvSpPr>
        <p:spPr>
          <a:xfrm rot="5400000">
            <a:off x="18353360" y="611396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95425" y="4424128"/>
            <a:ext cx="9971827" cy="844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Šipka dolů 11"/>
          <p:cNvSpPr/>
          <p:nvPr/>
        </p:nvSpPr>
        <p:spPr>
          <a:xfrm rot="16702698">
            <a:off x="11841912" y="696176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Šipka dolů 12"/>
          <p:cNvSpPr/>
          <p:nvPr/>
        </p:nvSpPr>
        <p:spPr>
          <a:xfrm rot="5400000">
            <a:off x="17716077" y="1091538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Zástupný symbol pro obsah 13"/>
          <p:cNvSpPr txBox="1"/>
          <p:nvPr/>
        </p:nvSpPr>
        <p:spPr>
          <a:xfrm>
            <a:off x="1259458" y="9256142"/>
            <a:ext cx="12673110" cy="3200401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cs-CZ" smtClean="0"/>
          </a:p>
          <a:p>
            <a:pPr algn="just"/>
            <a:r>
              <a:rPr lang="cs-CZ" smtClean="0"/>
              <a:t>Povinnou přílohou žádosti pro projekt v partnerství je </a:t>
            </a:r>
            <a:r>
              <a:rPr lang="cs-CZ" b="1" smtClean="0"/>
              <a:t>Prohlášení </a:t>
            </a:r>
            <a:br>
              <a:rPr lang="cs-CZ" b="1" smtClean="0"/>
            </a:br>
            <a:r>
              <a:rPr lang="cs-CZ" b="1" smtClean="0"/>
              <a:t>o partnerství: </a:t>
            </a:r>
            <a:r>
              <a:rPr lang="cs-CZ" smtClean="0"/>
              <a:t>po vyplnění údajů na kartě </a:t>
            </a:r>
            <a:r>
              <a:rPr lang="cs-CZ" i="1" smtClean="0"/>
              <a:t>Detail partnera </a:t>
            </a:r>
            <a:r>
              <a:rPr lang="cs-CZ" smtClean="0"/>
              <a:t>stiskněte </a:t>
            </a:r>
            <a:r>
              <a:rPr lang="cs-CZ" b="1" i="1" smtClean="0"/>
              <a:t>OK </a:t>
            </a:r>
            <a:br>
              <a:rPr lang="cs-CZ" b="1" i="1" smtClean="0"/>
            </a:br>
            <a:r>
              <a:rPr lang="cs-CZ" b="1" i="1" smtClean="0"/>
              <a:t>a generovat šablonu </a:t>
            </a:r>
            <a:r>
              <a:rPr lang="cs-CZ" smtClean="0"/>
              <a:t>(zapsané údaje se přenesou do šablony dokumentu - dostupná v menu </a:t>
            </a:r>
            <a:r>
              <a:rPr lang="cs-CZ" i="1" smtClean="0"/>
              <a:t>Přílohy</a:t>
            </a:r>
            <a:r>
              <a:rPr lang="cs-CZ" smtClean="0"/>
              <a:t>)</a:t>
            </a:r>
          </a:p>
          <a:p>
            <a:pPr algn="just"/>
            <a:r>
              <a:rPr lang="cs-CZ" smtClean="0"/>
              <a:t>Kritéria kvality: bodové zvýhodnění projektů s partnerstvím dle podmínek výzvy </a:t>
            </a:r>
          </a:p>
          <a:p>
            <a:pPr algn="just"/>
            <a:endParaRPr lang="cs-CZ" i="1" smtClean="0"/>
          </a:p>
          <a:p>
            <a:pPr algn="just"/>
            <a:endParaRPr lang="cs-CZ" i="1" smtClean="0"/>
          </a:p>
          <a:p>
            <a:pPr algn="just"/>
            <a:endParaRPr lang="cs-CZ" i="1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cs-CZ" i="1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cs-CZ" smtClean="0"/>
          </a:p>
          <a:p>
            <a:pPr algn="just"/>
            <a:endParaRPr lang="cs-CZ" i="1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cs-CZ" smtClean="0"/>
          </a:p>
        </p:txBody>
      </p:sp>
      <p:sp>
        <p:nvSpPr>
          <p:cNvPr id="16" name="TextovéPole 15"/>
          <p:cNvSpPr txBox="1"/>
          <p:nvPr/>
        </p:nvSpPr>
        <p:spPr>
          <a:xfrm>
            <a:off x="16213851" y="4424128"/>
            <a:ext cx="634904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4210859104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560" y="10577181"/>
            <a:ext cx="12934198" cy="2289527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91"/>
          <a:stretch>
            <a:fillRect/>
          </a:stretch>
        </p:blipFill>
        <p:spPr bwMode="auto">
          <a:xfrm>
            <a:off x="1259560" y="5874996"/>
            <a:ext cx="12599237" cy="441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131903" y="3375755"/>
            <a:ext cx="21861704" cy="2215953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smtClean="0"/>
              <a:t>Vyplnění sekce </a:t>
            </a:r>
            <a:r>
              <a:rPr lang="cs-CZ" b="1" i="1" smtClean="0"/>
              <a:t>Bilaterální indikátory </a:t>
            </a:r>
            <a:r>
              <a:rPr lang="cs-CZ" smtClean="0"/>
              <a:t>je povinné pouze pro projekt v partnerství se subjektem z Norska</a:t>
            </a:r>
          </a:p>
          <a:p>
            <a:pPr algn="just"/>
            <a:r>
              <a:rPr lang="cs-CZ" smtClean="0"/>
              <a:t>Je-li do projektu zapojeno více partnerů z Norska, indikátor </a:t>
            </a:r>
            <a:r>
              <a:rPr lang="cs-CZ" b="1" smtClean="0"/>
              <a:t>Počet projektů realizovaných s partnerem </a:t>
            </a:r>
            <a:br>
              <a:rPr lang="cs-CZ" b="1" smtClean="0"/>
            </a:br>
            <a:r>
              <a:rPr lang="cs-CZ" b="1" smtClean="0"/>
              <a:t>z donorského státu  </a:t>
            </a:r>
            <a:r>
              <a:rPr lang="cs-CZ" smtClean="0"/>
              <a:t>musí být povinně uveden s relevancí </a:t>
            </a:r>
            <a:r>
              <a:rPr lang="cs-CZ" i="1" smtClean="0"/>
              <a:t>Ano</a:t>
            </a:r>
            <a:r>
              <a:rPr lang="cs-CZ" smtClean="0"/>
              <a:t> pouze u jednoho donorského partnera</a:t>
            </a:r>
            <a:endParaRPr lang="cs-CZ" b="1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smtClean="0"/>
          </a:p>
          <a:p>
            <a:pPr marL="0" indent="0" algn="just">
              <a:buNone/>
            </a:pPr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Partneři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069353" y="1952226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2.3.4.</a:t>
            </a:r>
            <a:endParaRPr lang="cs-CZ"/>
          </a:p>
        </p:txBody>
      </p:sp>
      <p:sp>
        <p:nvSpPr>
          <p:cNvPr id="9" name="Šipka dolů 8"/>
          <p:cNvSpPr/>
          <p:nvPr/>
        </p:nvSpPr>
        <p:spPr>
          <a:xfrm rot="5400000">
            <a:off x="4251291" y="5242085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" name="Šipka dolů 15"/>
          <p:cNvSpPr/>
          <p:nvPr/>
        </p:nvSpPr>
        <p:spPr>
          <a:xfrm rot="3628501">
            <a:off x="7553402" y="10560910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2070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Záměr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13217105" y="6722492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2.4.2.</a:t>
            </a:r>
            <a:endParaRPr lang="cs-CZ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4043" y="3202137"/>
            <a:ext cx="10802937" cy="926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Šipka doleva 11"/>
          <p:cNvSpPr/>
          <p:nvPr/>
        </p:nvSpPr>
        <p:spPr>
          <a:xfrm>
            <a:off x="13217105" y="4830573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2.4.1.</a:t>
            </a:r>
            <a:endParaRPr lang="cs-CZ"/>
          </a:p>
        </p:txBody>
      </p:sp>
      <p:sp>
        <p:nvSpPr>
          <p:cNvPr id="13" name="Šipka doleva 12"/>
          <p:cNvSpPr/>
          <p:nvPr/>
        </p:nvSpPr>
        <p:spPr>
          <a:xfrm>
            <a:off x="13217105" y="9060392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2.4.3.</a:t>
            </a:r>
            <a:endParaRPr lang="cs-CZ"/>
          </a:p>
        </p:txBody>
      </p:sp>
      <p:sp>
        <p:nvSpPr>
          <p:cNvPr id="15" name="Šipka doleva 14"/>
          <p:cNvSpPr/>
          <p:nvPr/>
        </p:nvSpPr>
        <p:spPr>
          <a:xfrm>
            <a:off x="13217105" y="1102721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2.4.4.</a:t>
            </a:r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4763533" y="4427716"/>
            <a:ext cx="634904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2370311454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1072" y="5605537"/>
            <a:ext cx="9877632" cy="265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Záměr</a:t>
            </a:r>
            <a:endParaRPr lang="cs-CZ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9243" y="3466473"/>
            <a:ext cx="11951149" cy="904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Šipka dolů 13"/>
          <p:cNvSpPr/>
          <p:nvPr/>
        </p:nvSpPr>
        <p:spPr>
          <a:xfrm rot="5400000">
            <a:off x="13172021" y="4699322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70782" y="8600812"/>
            <a:ext cx="10833304" cy="320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Šipka doleva 12"/>
          <p:cNvSpPr/>
          <p:nvPr/>
        </p:nvSpPr>
        <p:spPr>
          <a:xfrm>
            <a:off x="2608466" y="7151451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2.5.</a:t>
            </a:r>
            <a:endParaRPr lang="cs-CZ"/>
          </a:p>
        </p:txBody>
      </p:sp>
      <p:sp>
        <p:nvSpPr>
          <p:cNvPr id="15" name="Šipka doleva 14"/>
          <p:cNvSpPr/>
          <p:nvPr/>
        </p:nvSpPr>
        <p:spPr>
          <a:xfrm>
            <a:off x="2934418" y="9993391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2.6.</a:t>
            </a:r>
            <a:endParaRPr lang="cs-CZ"/>
          </a:p>
        </p:txBody>
      </p:sp>
      <p:sp>
        <p:nvSpPr>
          <p:cNvPr id="16" name="Šipka dolů 15"/>
          <p:cNvSpPr/>
          <p:nvPr/>
        </p:nvSpPr>
        <p:spPr>
          <a:xfrm rot="5400000">
            <a:off x="13273077" y="723618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Šipka doleva 17"/>
          <p:cNvSpPr/>
          <p:nvPr/>
        </p:nvSpPr>
        <p:spPr>
          <a:xfrm>
            <a:off x="17826079" y="5181274"/>
            <a:ext cx="567474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2.4.6. + Příloha 8</a:t>
            </a:r>
            <a:endParaRPr lang="cs-CZ"/>
          </a:p>
        </p:txBody>
      </p:sp>
      <p:sp>
        <p:nvSpPr>
          <p:cNvPr id="19" name="Šipka doleva 18"/>
          <p:cNvSpPr/>
          <p:nvPr/>
        </p:nvSpPr>
        <p:spPr>
          <a:xfrm>
            <a:off x="3261199" y="3128666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2.4.5.</a:t>
            </a:r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6185453" y="7475746"/>
            <a:ext cx="634904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rcRect l="26365" t="22204" r="39878" b="52163"/>
          <a:stretch>
            <a:fillRect/>
          </a:stretch>
        </p:blipFill>
        <p:spPr>
          <a:xfrm>
            <a:off x="14809209" y="1797479"/>
            <a:ext cx="7531513" cy="321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11067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24"/>
          <a:stretch>
            <a:fillRect/>
          </a:stretch>
        </p:blipFill>
        <p:spPr bwMode="auto">
          <a:xfrm>
            <a:off x="993256" y="3170124"/>
            <a:ext cx="15197305" cy="514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Relevance projektu (podrobněji viz samostatná prezentace)</a:t>
            </a:r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6452376" y="3800556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2.7.1.</a:t>
            </a:r>
            <a:endParaRPr lang="cs-CZ"/>
          </a:p>
        </p:txBody>
      </p:sp>
      <p:sp>
        <p:nvSpPr>
          <p:cNvPr id="20" name="Šipka doleva 19"/>
          <p:cNvSpPr/>
          <p:nvPr/>
        </p:nvSpPr>
        <p:spPr>
          <a:xfrm>
            <a:off x="16633430" y="5926576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2.7.2.</a:t>
            </a:r>
            <a:endParaRPr lang="cs-CZ"/>
          </a:p>
        </p:txBody>
      </p:sp>
      <p:sp>
        <p:nvSpPr>
          <p:cNvPr id="21" name="Šipka doleva 20"/>
          <p:cNvSpPr/>
          <p:nvPr/>
        </p:nvSpPr>
        <p:spPr>
          <a:xfrm>
            <a:off x="16633430" y="8626567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2.7.3.</a:t>
            </a:r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5260298" y="3338891"/>
            <a:ext cx="452199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  <p:sp>
        <p:nvSpPr>
          <p:cNvPr id="11" name="TextovéPole 10"/>
          <p:cNvSpPr txBox="1"/>
          <p:nvPr/>
        </p:nvSpPr>
        <p:spPr>
          <a:xfrm>
            <a:off x="10035698" y="3338891"/>
            <a:ext cx="459100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255" y="8966260"/>
            <a:ext cx="15108162" cy="323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72014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</a:t>
            </a:r>
            <a:r>
              <a:rPr lang="cs-CZ"/>
              <a:t>Relevance projektu </a:t>
            </a:r>
            <a:r>
              <a:rPr lang="cs-CZ" smtClean="0"/>
              <a:t>(podrobněji </a:t>
            </a:r>
            <a:r>
              <a:rPr lang="cs-CZ"/>
              <a:t>viz samostatná prezentace)</a:t>
            </a:r>
          </a:p>
          <a:p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402611" y="312677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2.7.4.</a:t>
            </a:r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18116128" y="4733002"/>
            <a:ext cx="50051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2800" smtClean="0"/>
              <a:t>Výstup programu musí být dále povinně uveden jako související výstup v záložce </a:t>
            </a:r>
            <a:r>
              <a:rPr lang="cs-CZ" sz="2800" i="1" smtClean="0"/>
              <a:t>Aktivity projektu </a:t>
            </a:r>
            <a:r>
              <a:rPr lang="cs-CZ" sz="2800" smtClean="0"/>
              <a:t>na kartě </a:t>
            </a:r>
            <a:r>
              <a:rPr lang="cs-CZ" sz="2800" i="1" smtClean="0"/>
              <a:t>Výstup</a:t>
            </a:r>
            <a:endParaRPr lang="cs-CZ" sz="2800" i="1"/>
          </a:p>
        </p:txBody>
      </p:sp>
      <p:sp>
        <p:nvSpPr>
          <p:cNvPr id="9" name="TextovéPole 8"/>
          <p:cNvSpPr txBox="1"/>
          <p:nvPr/>
        </p:nvSpPr>
        <p:spPr>
          <a:xfrm>
            <a:off x="4500191" y="3875325"/>
            <a:ext cx="470827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  <p:sp>
        <p:nvSpPr>
          <p:cNvPr id="10" name="TextovéPole 9"/>
          <p:cNvSpPr txBox="1"/>
          <p:nvPr/>
        </p:nvSpPr>
        <p:spPr>
          <a:xfrm>
            <a:off x="9415959" y="3875564"/>
            <a:ext cx="441847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559" y="4733002"/>
            <a:ext cx="16473560" cy="671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48063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Aktivity </a:t>
            </a:r>
            <a:r>
              <a:rPr lang="cs-CZ"/>
              <a:t>projektu </a:t>
            </a:r>
            <a:r>
              <a:rPr lang="cs-CZ" smtClean="0"/>
              <a:t>(podrobněji </a:t>
            </a:r>
            <a:r>
              <a:rPr lang="cs-CZ"/>
              <a:t>viz samostatná prezentace)</a:t>
            </a:r>
          </a:p>
          <a:p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402611" y="312677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2.8.</a:t>
            </a:r>
            <a:endParaRPr lang="cs-CZ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1079" y="3379787"/>
            <a:ext cx="9477434" cy="351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1079" y="6891730"/>
            <a:ext cx="9153525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ů 9"/>
          <p:cNvSpPr/>
          <p:nvPr/>
        </p:nvSpPr>
        <p:spPr>
          <a:xfrm rot="5400000">
            <a:off x="11098136" y="500023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8513" y="6812792"/>
            <a:ext cx="90582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Šipka dolů 11"/>
          <p:cNvSpPr/>
          <p:nvPr/>
        </p:nvSpPr>
        <p:spPr>
          <a:xfrm rot="5400000">
            <a:off x="7872621" y="6567104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Šipka dolů 13"/>
          <p:cNvSpPr/>
          <p:nvPr/>
        </p:nvSpPr>
        <p:spPr>
          <a:xfrm rot="5400000">
            <a:off x="10708855" y="9171350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95641" y="7908167"/>
            <a:ext cx="902017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Přímá spojnice se šipkou 5"/>
          <p:cNvCxnSpPr/>
          <p:nvPr/>
        </p:nvCxnSpPr>
        <p:spPr>
          <a:xfrm flipH="1" flipV="1">
            <a:off x="17321842" y="6237365"/>
            <a:ext cx="1828800" cy="24063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ovéPole 6"/>
          <p:cNvSpPr txBox="1"/>
          <p:nvPr/>
        </p:nvSpPr>
        <p:spPr>
          <a:xfrm>
            <a:off x="14561390" y="4979088"/>
            <a:ext cx="84538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800" smtClean="0"/>
              <a:t>U min. 1 výstupu aktivity musí být jako </a:t>
            </a:r>
            <a:r>
              <a:rPr lang="cs-CZ" sz="2800" i="1" smtClean="0"/>
              <a:t>Související výstup programu</a:t>
            </a:r>
            <a:r>
              <a:rPr lang="cs-CZ" sz="2800" smtClean="0"/>
              <a:t> uveden výstup programu evidovaný s relevancí </a:t>
            </a:r>
            <a:r>
              <a:rPr lang="cs-CZ" sz="2800" i="1" smtClean="0"/>
              <a:t>Ano</a:t>
            </a:r>
            <a:r>
              <a:rPr lang="cs-CZ" sz="2800" smtClean="0"/>
              <a:t> na záložce </a:t>
            </a:r>
            <a:r>
              <a:rPr lang="cs-CZ" sz="2800" i="1" smtClean="0"/>
              <a:t>Relevance projektu</a:t>
            </a:r>
            <a:endParaRPr lang="cs-CZ" sz="2800" i="1"/>
          </a:p>
        </p:txBody>
      </p:sp>
      <p:sp>
        <p:nvSpPr>
          <p:cNvPr id="23" name="TextovéPole 22"/>
          <p:cNvSpPr txBox="1"/>
          <p:nvPr/>
        </p:nvSpPr>
        <p:spPr>
          <a:xfrm>
            <a:off x="4089432" y="10918505"/>
            <a:ext cx="84538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2800" smtClean="0"/>
              <a:t>U každého výstupu aktivity musí být uveden indikátor: možné použít indikátor výstupu programu (vybrat ze seznamu, přenést pomocí tlačítka vedle seznamu) nebo zadat vlastní indikátor (pomocí zeleného plus tlačítka)</a:t>
            </a:r>
          </a:p>
          <a:p>
            <a:endParaRPr lang="cs-CZ" sz="2800" i="1"/>
          </a:p>
        </p:txBody>
      </p:sp>
      <p:cxnSp>
        <p:nvCxnSpPr>
          <p:cNvPr id="19" name="Přímá spojnice se šipkou 18"/>
          <p:cNvCxnSpPr/>
          <p:nvPr/>
        </p:nvCxnSpPr>
        <p:spPr>
          <a:xfrm flipV="1">
            <a:off x="12543318" y="11138349"/>
            <a:ext cx="7503144" cy="1009156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/>
          <p:cNvCxnSpPr/>
          <p:nvPr/>
        </p:nvCxnSpPr>
        <p:spPr>
          <a:xfrm flipV="1">
            <a:off x="8073852" y="11642927"/>
            <a:ext cx="14941424" cy="1265866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ovéPole 17"/>
          <p:cNvSpPr txBox="1"/>
          <p:nvPr/>
        </p:nvSpPr>
        <p:spPr>
          <a:xfrm>
            <a:off x="11152608" y="3451069"/>
            <a:ext cx="634904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2478951742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Aktivity </a:t>
            </a:r>
            <a:r>
              <a:rPr lang="cs-CZ"/>
              <a:t>projektu </a:t>
            </a:r>
            <a:r>
              <a:rPr lang="cs-CZ" smtClean="0"/>
              <a:t>(podrobněji </a:t>
            </a:r>
            <a:r>
              <a:rPr lang="cs-CZ"/>
              <a:t>viz samostatná prezentace)</a:t>
            </a:r>
          </a:p>
          <a:p>
            <a:endParaRPr lang="cs-CZ"/>
          </a:p>
        </p:txBody>
      </p:sp>
      <p:sp>
        <p:nvSpPr>
          <p:cNvPr id="23" name="TextovéPole 22"/>
          <p:cNvSpPr txBox="1"/>
          <p:nvPr/>
        </p:nvSpPr>
        <p:spPr>
          <a:xfrm>
            <a:off x="1190956" y="3681902"/>
            <a:ext cx="210479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2800" smtClean="0"/>
              <a:t>Bude-li jako indikátor výstupu aktivity použit indikátor výstupu programu, tento indikátor musí být vybrán ze seznamu a vložen pomocí tlačítka vedle seznamu. V případě ručního zápisu se objeví chybová hláška.</a:t>
            </a:r>
            <a:endParaRPr lang="cs-CZ" sz="2800" i="1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1" y="4731031"/>
            <a:ext cx="8844243" cy="163495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745" y="6373904"/>
            <a:ext cx="12070245" cy="6375977"/>
          </a:xfrm>
          <a:prstGeom prst="rect">
            <a:avLst/>
          </a:prstGeom>
        </p:spPr>
      </p:pic>
      <p:sp>
        <p:nvSpPr>
          <p:cNvPr id="20" name="Šipka dolů 19"/>
          <p:cNvSpPr/>
          <p:nvPr/>
        </p:nvSpPr>
        <p:spPr>
          <a:xfrm rot="5400000">
            <a:off x="11549510" y="962054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2970493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Záložky DPH – Podrobný rozpočet – Rozpočet – Financování (podrobněji </a:t>
            </a:r>
            <a:r>
              <a:rPr lang="cs-CZ"/>
              <a:t>viz samostatná prezentace)</a:t>
            </a:r>
          </a:p>
          <a:p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20644814" y="235276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</a:t>
            </a:r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1149" y="3307749"/>
            <a:ext cx="10743167" cy="200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0476" y="5549854"/>
            <a:ext cx="10626469" cy="244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44143" y="4310810"/>
            <a:ext cx="8924925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74175" y="8277916"/>
            <a:ext cx="932497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ovéPole 10"/>
          <p:cNvSpPr txBox="1"/>
          <p:nvPr/>
        </p:nvSpPr>
        <p:spPr>
          <a:xfrm>
            <a:off x="4292838" y="6680302"/>
            <a:ext cx="634904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35839563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Záložky Horizontální témata a Zpracovatel</a:t>
            </a:r>
            <a:endParaRPr lang="cs-CZ"/>
          </a:p>
          <a:p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7122363" y="346302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2.11.</a:t>
            </a:r>
            <a:endParaRPr lang="cs-CZ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330" y="8205188"/>
            <a:ext cx="10784285" cy="3923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Šipka doleva 11"/>
          <p:cNvSpPr/>
          <p:nvPr/>
        </p:nvSpPr>
        <p:spPr>
          <a:xfrm>
            <a:off x="17122363" y="8151672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2.12.</a:t>
            </a:r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560" y="3463024"/>
            <a:ext cx="13174354" cy="38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41728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Přílohy žádosti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přílohami žádosti o grant</a:t>
            </a:r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368105" y="111663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2.13.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60387" y="3778370"/>
            <a:ext cx="12196821" cy="85011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b="1" smtClean="0"/>
              <a:t>Podrobný </a:t>
            </a:r>
            <a:r>
              <a:rPr lang="cs-CZ" b="1"/>
              <a:t>popis pro vložení jednotlivých příloh žádosti o grant </a:t>
            </a:r>
            <a:r>
              <a:rPr lang="cs-CZ" b="1" smtClean="0"/>
              <a:t>včetně požadavků na formát a podpis viz </a:t>
            </a:r>
            <a:r>
              <a:rPr lang="cs-CZ" b="1"/>
              <a:t>Pokyn pro </a:t>
            </a:r>
            <a:r>
              <a:rPr lang="cs-CZ" b="1" smtClean="0"/>
              <a:t>žadatele</a:t>
            </a:r>
            <a:endParaRPr lang="cs-CZ" b="1"/>
          </a:p>
          <a:p>
            <a:pPr algn="just"/>
            <a:endParaRPr lang="cs-CZ"/>
          </a:p>
          <a:p>
            <a:pPr algn="just"/>
            <a:r>
              <a:rPr lang="cs-CZ" b="1" smtClean="0"/>
              <a:t>Dokument žádosti o grant</a:t>
            </a:r>
            <a:r>
              <a:rPr lang="cs-CZ" smtClean="0"/>
              <a:t>: tento typ přílohy vygenerujte jako první přílohu (tím dojde k přidělení čísla projektu, které se dále přenáší do dalších příloh) a případně opětovně jako poslední přílohu (pouze v případě, že po prvotním vygenerování </a:t>
            </a:r>
            <a:r>
              <a:rPr lang="cs-CZ" i="1" smtClean="0"/>
              <a:t>Dokumentu žádosti o grant </a:t>
            </a:r>
            <a:r>
              <a:rPr lang="cs-CZ" smtClean="0"/>
              <a:t>budete upravovat údaje v libovolné záložce žádosti o grant).</a:t>
            </a:r>
            <a:endParaRPr lang="cs-CZ" i="1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05325" y="2852319"/>
            <a:ext cx="8564854" cy="489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6723" y="8068652"/>
            <a:ext cx="117633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ů 8"/>
          <p:cNvSpPr/>
          <p:nvPr/>
        </p:nvSpPr>
        <p:spPr>
          <a:xfrm rot="5400000">
            <a:off x="9645560" y="8894438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38631" y="9549789"/>
            <a:ext cx="118967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ů 9"/>
          <p:cNvSpPr/>
          <p:nvPr/>
        </p:nvSpPr>
        <p:spPr>
          <a:xfrm rot="5400000">
            <a:off x="17250621" y="1051332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4188721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948" y="4136821"/>
            <a:ext cx="12732728" cy="47799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Přílohy žádosti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přílohami žádosti o grant v menu </a:t>
            </a:r>
            <a:r>
              <a:rPr lang="cs-CZ" i="1" smtClean="0"/>
              <a:t>Přílohy</a:t>
            </a:r>
            <a:endParaRPr lang="cs-CZ" i="1"/>
          </a:p>
        </p:txBody>
      </p:sp>
      <p:sp>
        <p:nvSpPr>
          <p:cNvPr id="17" name="Šipka doleva 16"/>
          <p:cNvSpPr/>
          <p:nvPr/>
        </p:nvSpPr>
        <p:spPr>
          <a:xfrm>
            <a:off x="19368105" y="111663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2.13.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59560" y="3496374"/>
            <a:ext cx="14265362" cy="894973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Vložení přílohy pomocí tlačítka </a:t>
            </a:r>
            <a:r>
              <a:rPr lang="cs-CZ" i="1" smtClean="0"/>
              <a:t>Nový</a:t>
            </a:r>
            <a:r>
              <a:rPr lang="cs-CZ" smtClean="0"/>
              <a:t> (příp. založit </a:t>
            </a:r>
            <a:r>
              <a:rPr lang="cs-CZ" i="1" smtClean="0"/>
              <a:t>zde</a:t>
            </a:r>
            <a:r>
              <a:rPr lang="cs-CZ" smtClean="0"/>
              <a:t> ) a poté </a:t>
            </a:r>
            <a:r>
              <a:rPr lang="cs-CZ" i="1"/>
              <a:t>v</a:t>
            </a:r>
            <a:r>
              <a:rPr lang="cs-CZ" smtClean="0"/>
              <a:t>ýběr </a:t>
            </a:r>
            <a:r>
              <a:rPr lang="cs-CZ" i="1" smtClean="0"/>
              <a:t>Typu </a:t>
            </a:r>
            <a:r>
              <a:rPr lang="cs-CZ" smtClean="0"/>
              <a:t>přílohy</a:t>
            </a:r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13" name="Šipka dolů 12"/>
          <p:cNvSpPr/>
          <p:nvPr/>
        </p:nvSpPr>
        <p:spPr>
          <a:xfrm rot="15227059">
            <a:off x="2925521" y="7177864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087" y="9084366"/>
            <a:ext cx="10862888" cy="345281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rcRect l="18777" t="53100" r="15028" b="7867"/>
          <a:stretch>
            <a:fillRect/>
          </a:stretch>
        </p:blipFill>
        <p:spPr>
          <a:xfrm>
            <a:off x="11950650" y="8916771"/>
            <a:ext cx="12105862" cy="401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53342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rcRect b="5359"/>
          <a:stretch>
            <a:fillRect/>
          </a:stretch>
        </p:blipFill>
        <p:spPr>
          <a:xfrm>
            <a:off x="12190412" y="4073884"/>
            <a:ext cx="11851288" cy="307119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Přílohy žádosti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přílohami žádosti o grant</a:t>
            </a:r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368105" y="111663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2.13.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60387" y="3778370"/>
            <a:ext cx="10371632" cy="85011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Otevření přílohy pomocí tlačítka </a:t>
            </a:r>
            <a:r>
              <a:rPr lang="cs-CZ" i="1" smtClean="0"/>
              <a:t>Zobrazit obsah přílohy</a:t>
            </a:r>
          </a:p>
          <a:p>
            <a:pPr algn="just"/>
            <a:r>
              <a:rPr lang="cs-CZ" smtClean="0"/>
              <a:t>Připojení el. podpisu ke stanoveným přílohám pomocí tlačítka </a:t>
            </a:r>
            <a:r>
              <a:rPr lang="cs-CZ" i="1" smtClean="0"/>
              <a:t>Podepsat </a:t>
            </a:r>
            <a:r>
              <a:rPr lang="cs-CZ" smtClean="0"/>
              <a:t>(podpis je evidován v </a:t>
            </a:r>
            <a:r>
              <a:rPr lang="cs-CZ" i="1" smtClean="0"/>
              <a:t>Seznamu elektronických podpisů </a:t>
            </a:r>
            <a:r>
              <a:rPr lang="cs-CZ" smtClean="0"/>
              <a:t>a v případě relevantních standardizovaných šablon přenesen do dokumentu)</a:t>
            </a:r>
            <a:endParaRPr lang="cs-CZ" i="1" smtClean="0"/>
          </a:p>
          <a:p>
            <a:pPr marL="0" indent="0" algn="just">
              <a:buNone/>
            </a:pPr>
            <a:endParaRPr lang="cs-CZ" i="1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</p:txBody>
      </p:sp>
      <p:sp>
        <p:nvSpPr>
          <p:cNvPr id="15" name="Šipka dolů 14"/>
          <p:cNvSpPr/>
          <p:nvPr/>
        </p:nvSpPr>
        <p:spPr>
          <a:xfrm rot="3210848">
            <a:off x="17512854" y="299962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Šipka dolů 13"/>
          <p:cNvSpPr/>
          <p:nvPr/>
        </p:nvSpPr>
        <p:spPr>
          <a:xfrm rot="8673346">
            <a:off x="15898213" y="4477760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662" y="7660013"/>
            <a:ext cx="15270807" cy="218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0995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Přílohy žádosti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přílohami žádosti o grant</a:t>
            </a:r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368105" y="111663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2.13.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60387" y="3778370"/>
            <a:ext cx="10592307" cy="85011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Přílohu se standardizovaným formulářem je třeba </a:t>
            </a:r>
            <a:r>
              <a:rPr lang="cs-CZ" i="1" smtClean="0"/>
              <a:t>Generovat</a:t>
            </a:r>
            <a:r>
              <a:rPr lang="cs-CZ" smtClean="0"/>
              <a:t>, šablonu stáhnout do PC, doplnit údaje a následně vložit kompletně vyplněný dokument se všemi náležitostmi do aplikace jako druh </a:t>
            </a:r>
            <a:r>
              <a:rPr lang="cs-CZ" i="1" smtClean="0"/>
              <a:t>Soubor</a:t>
            </a:r>
            <a:r>
              <a:rPr lang="cs-CZ" smtClean="0"/>
              <a:t>, </a:t>
            </a:r>
            <a:r>
              <a:rPr lang="cs-CZ"/>
              <a:t>v aplikaci převést </a:t>
            </a:r>
            <a:r>
              <a:rPr lang="cs-CZ" smtClean="0"/>
              <a:t>do PDF zatržením </a:t>
            </a:r>
            <a:r>
              <a:rPr lang="cs-CZ" i="1" smtClean="0"/>
              <a:t>Převést do Pdf</a:t>
            </a:r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4108" y="6474526"/>
            <a:ext cx="13076219" cy="539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Šipka dolů 14"/>
          <p:cNvSpPr/>
          <p:nvPr/>
        </p:nvSpPr>
        <p:spPr>
          <a:xfrm rot="5400000">
            <a:off x="4822016" y="10392541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7693" y="3092467"/>
            <a:ext cx="11884206" cy="2763101"/>
          </a:xfrm>
          <a:prstGeom prst="rect">
            <a:avLst/>
          </a:prstGeom>
        </p:spPr>
      </p:pic>
      <p:sp>
        <p:nvSpPr>
          <p:cNvPr id="12" name="Šipka dolů 11"/>
          <p:cNvSpPr/>
          <p:nvPr/>
        </p:nvSpPr>
        <p:spPr>
          <a:xfrm rot="5400000">
            <a:off x="15793062" y="2541241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3674018"/>
      </p:ext>
    </p:ext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Přílohy žádosti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přílohami žádosti o grant</a:t>
            </a:r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368105" y="111663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2.13.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60387" y="3778370"/>
            <a:ext cx="10592307" cy="85011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Je-li vkládán do příloh sken ručně podepsaného dokumentu, je nutné zatrhnout pole </a:t>
            </a:r>
            <a:r>
              <a:rPr lang="cs-CZ" i="1" smtClean="0"/>
              <a:t>Dokument podepsaný </a:t>
            </a:r>
            <a:br>
              <a:rPr lang="cs-CZ" i="1" smtClean="0"/>
            </a:br>
            <a:r>
              <a:rPr lang="cs-CZ" i="1" smtClean="0"/>
              <a:t>v listinné podobě</a:t>
            </a:r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20142" y="3778370"/>
            <a:ext cx="11030460" cy="4635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Šipka dolů 12"/>
          <p:cNvSpPr/>
          <p:nvPr/>
        </p:nvSpPr>
        <p:spPr>
          <a:xfrm rot="5400000">
            <a:off x="15282011" y="7379578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1087984"/>
      </p:ext>
    </p:ext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Podání žádosti o grant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60388" y="2708694"/>
            <a:ext cx="11903522" cy="957083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Po poslední editaci online formuláře vygenerujte </a:t>
            </a:r>
            <a:r>
              <a:rPr lang="cs-CZ" b="1" i="1" smtClean="0"/>
              <a:t>Dokument žádosti o grant</a:t>
            </a:r>
            <a:r>
              <a:rPr lang="cs-CZ" b="1" smtClean="0"/>
              <a:t> </a:t>
            </a:r>
            <a:r>
              <a:rPr lang="cs-CZ" smtClean="0"/>
              <a:t>a zkontrolujte jeho obsah</a:t>
            </a:r>
          </a:p>
          <a:p>
            <a:pPr algn="just"/>
            <a:r>
              <a:rPr lang="cs-CZ" i="1" smtClean="0"/>
              <a:t>Dokument žádosti </a:t>
            </a:r>
            <a:r>
              <a:rPr lang="cs-CZ" i="1"/>
              <a:t>o grant </a:t>
            </a:r>
            <a:r>
              <a:rPr lang="cs-CZ" smtClean="0"/>
              <a:t>musí </a:t>
            </a:r>
            <a:r>
              <a:rPr lang="cs-CZ" i="1" smtClean="0"/>
              <a:t>Podepsat</a:t>
            </a:r>
            <a:r>
              <a:rPr lang="cs-CZ" smtClean="0"/>
              <a:t> oprávněná osoba žadatele </a:t>
            </a:r>
          </a:p>
          <a:p>
            <a:pPr algn="just"/>
            <a:r>
              <a:rPr lang="cs-CZ" smtClean="0"/>
              <a:t>Zkontrolujte, zda jsou v přílohách vloženy všechny povinné přílohy a tyto splňují předepsané náležitosti dle Pokynu pro žadatele</a:t>
            </a:r>
          </a:p>
          <a:p>
            <a:pPr algn="just"/>
            <a:r>
              <a:rPr lang="cs-CZ" smtClean="0"/>
              <a:t>Žádost podejte prostřednictvím tlačítka </a:t>
            </a:r>
            <a:r>
              <a:rPr lang="cs-CZ" b="1" i="1" smtClean="0"/>
              <a:t>Podání žádosti</a:t>
            </a:r>
          </a:p>
          <a:p>
            <a:pPr algn="just"/>
            <a:r>
              <a:rPr lang="cs-CZ" smtClean="0"/>
              <a:t>O úspěšném podání žádosti jsou kontaktní osoby s povolenými notifikacemi obeslány informačním emailem</a:t>
            </a:r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11348" y="2056620"/>
            <a:ext cx="10262444" cy="584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Šipka dolů 12"/>
          <p:cNvSpPr/>
          <p:nvPr/>
        </p:nvSpPr>
        <p:spPr>
          <a:xfrm rot="3618169">
            <a:off x="17029771" y="2217593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3160" y="8224957"/>
            <a:ext cx="13872228" cy="355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Šipka dolů 14"/>
          <p:cNvSpPr/>
          <p:nvPr/>
        </p:nvSpPr>
        <p:spPr>
          <a:xfrm rot="2061038">
            <a:off x="5640029" y="8604364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4927757"/>
      </p:ext>
    </p:extLst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2022-02-28T14:09:48.395</cp:lastPrinted>
  <dcterms:created xsi:type="dcterms:W3CDTF">2022-02-28T14:09:48Z</dcterms:created>
  <dcterms:modified xsi:type="dcterms:W3CDTF">2022-02-28T14:09:48Z</dcterms:modified>
</cp:coreProperties>
</file>