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1" r:id="rId2"/>
    <p:sldId id="322" r:id="rId3"/>
    <p:sldId id="319" r:id="rId4"/>
    <p:sldId id="294" r:id="rId5"/>
    <p:sldId id="320" r:id="rId6"/>
    <p:sldId id="342" r:id="rId7"/>
    <p:sldId id="325" r:id="rId8"/>
    <p:sldId id="326" r:id="rId9"/>
    <p:sldId id="327" r:id="rId10"/>
    <p:sldId id="343" r:id="rId11"/>
    <p:sldId id="328" r:id="rId12"/>
    <p:sldId id="321" r:id="rId13"/>
    <p:sldId id="289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Šafařík Radan" initials="ŠR" lastIdx="1" clrIdx="0">
    <p:extLst>
      <p:ext uri="{19B8F6BF-5375-455C-9EA6-DF929625EA0E}">
        <p15:presenceInfo xmlns:p15="http://schemas.microsoft.com/office/powerpoint/2012/main" userId="Šafařík Rad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48A"/>
    <a:srgbClr val="3C1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47857-53A6-41FD-B605-7C67B7EC18CC}" v="65" dt="2021-04-13T12:55:24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6E459-3007-46C8-9DFB-84C60D6FE6B5}" type="datetimeFigureOut">
              <a:rPr lang="cs-CZ" smtClean="0"/>
              <a:t>24.02.2022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AF6F0-F1E0-463F-A81E-3359D5A5E5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9873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1064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2513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615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696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671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324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53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086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2586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0481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AF6F0-F1E0-463F-A81E-3359D5A5E56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10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ázek 23">
            <a:extLst>
              <a:ext uri="{FF2B5EF4-FFF2-40B4-BE49-F238E27FC236}">
                <a16:creationId xmlns:a16="http://schemas.microsoft.com/office/drawing/2014/main" id="{89D5DE36-0FAF-442D-BBB4-8B4C869BFF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4"/>
            <a:ext cx="12192000" cy="6857356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718FA289-9D57-4F2B-9419-FD0C3E7B865D}"/>
              </a:ext>
            </a:extLst>
          </p:cNvPr>
          <p:cNvSpPr txBox="1">
            <a:spLocks noGrp="1"/>
          </p:cNvSpPr>
          <p:nvPr>
            <p:ph type="body" idx="4294967295" hasCustomPrompt="1"/>
          </p:nvPr>
        </p:nvSpPr>
        <p:spPr>
          <a:xfrm>
            <a:off x="838198" y="1031808"/>
            <a:ext cx="6194369" cy="1332244"/>
          </a:xfrm>
        </p:spPr>
        <p:txBody>
          <a:bodyPr anchor="b">
            <a:normAutofit/>
          </a:bodyPr>
          <a:lstStyle>
            <a:lvl1pPr marL="0" indent="0" algn="l">
              <a:buNone/>
              <a:defRPr sz="5400"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9614E69-1A17-48B1-BA84-2049B79905A7}"/>
              </a:ext>
            </a:extLst>
          </p:cNvPr>
          <p:cNvSpPr txBox="1">
            <a:spLocks noGrp="1"/>
          </p:cNvSpPr>
          <p:nvPr>
            <p:ph type="subTitle" idx="4294967295" hasCustomPrompt="1"/>
          </p:nvPr>
        </p:nvSpPr>
        <p:spPr>
          <a:xfrm>
            <a:off x="838198" y="2880047"/>
            <a:ext cx="6194369" cy="596902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rgbClr val="15848A"/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subtitle style</a:t>
            </a:r>
            <a:endParaRPr lang="cs-CZ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0B0C88-0A66-4831-81D3-541C64C5FA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B3C51C-174E-450A-B1B3-14886F80EADC}" type="datetime1">
              <a:rPr lang="cs-CZ"/>
              <a:pPr lvl="0"/>
              <a:t>24.02.2022</a:t>
            </a:fld>
            <a:endParaRPr lang="cs-CZ"/>
          </a:p>
        </p:txBody>
      </p:sp>
      <p:sp>
        <p:nvSpPr>
          <p:cNvPr id="15" name="Zástupný symbol obrázku 14">
            <a:extLst>
              <a:ext uri="{FF2B5EF4-FFF2-40B4-BE49-F238E27FC236}">
                <a16:creationId xmlns:a16="http://schemas.microsoft.com/office/drawing/2014/main" id="{AE440238-ECE2-4A58-8FF1-0673B408AC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4321" y="6350"/>
            <a:ext cx="2177703" cy="217805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14">
            <a:extLst>
              <a:ext uri="{FF2B5EF4-FFF2-40B4-BE49-F238E27FC236}">
                <a16:creationId xmlns:a16="http://schemas.microsoft.com/office/drawing/2014/main" id="{0126938C-6C68-4B0E-99E8-D222D33096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014296" y="6350"/>
            <a:ext cx="2177703" cy="2178050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obrázku 14">
            <a:extLst>
              <a:ext uri="{FF2B5EF4-FFF2-40B4-BE49-F238E27FC236}">
                <a16:creationId xmlns:a16="http://schemas.microsoft.com/office/drawing/2014/main" id="{6EDB7D89-3E26-45FB-883A-D0A39748EB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74321" y="2346164"/>
            <a:ext cx="2177703" cy="2178050"/>
          </a:xfrm>
        </p:spPr>
        <p:txBody>
          <a:bodyPr/>
          <a:lstStyle/>
          <a:p>
            <a:endParaRPr lang="cs-CZ"/>
          </a:p>
        </p:txBody>
      </p:sp>
      <p:sp>
        <p:nvSpPr>
          <p:cNvPr id="19" name="Zástupný symbol obrázku 14">
            <a:extLst>
              <a:ext uri="{FF2B5EF4-FFF2-40B4-BE49-F238E27FC236}">
                <a16:creationId xmlns:a16="http://schemas.microsoft.com/office/drawing/2014/main" id="{585C39CD-2626-4942-B833-8D307B04B7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14295" y="2346164"/>
            <a:ext cx="2177703" cy="217805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0" name="Zástupný symbol obrázku 14">
            <a:extLst>
              <a:ext uri="{FF2B5EF4-FFF2-40B4-BE49-F238E27FC236}">
                <a16:creationId xmlns:a16="http://schemas.microsoft.com/office/drawing/2014/main" id="{DAF26973-57FB-4295-B3F0-FE4F758FAD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74321" y="4683125"/>
            <a:ext cx="2177703" cy="217805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1" name="Zástupný symbol obrázku 14">
            <a:extLst>
              <a:ext uri="{FF2B5EF4-FFF2-40B4-BE49-F238E27FC236}">
                <a16:creationId xmlns:a16="http://schemas.microsoft.com/office/drawing/2014/main" id="{166E6E05-5EDF-47C7-AB0C-BC3334F332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014294" y="4686300"/>
            <a:ext cx="2177703" cy="217805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758714FD-D153-441A-BF37-57E3EB7EC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22" y="6174463"/>
            <a:ext cx="1031974" cy="68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173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A1C427A-39F8-48B0-B9D7-8F44B79A5424}"/>
              </a:ext>
            </a:extLst>
          </p:cNvPr>
          <p:cNvSpPr/>
          <p:nvPr userDrawn="1"/>
        </p:nvSpPr>
        <p:spPr>
          <a:xfrm>
            <a:off x="838197" y="1802797"/>
            <a:ext cx="10515598" cy="796114"/>
          </a:xfrm>
          <a:prstGeom prst="rect">
            <a:avLst/>
          </a:prstGeom>
          <a:solidFill>
            <a:srgbClr val="158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5848A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ACEF33A-1B27-4A41-9452-45F01AB8D2EC}"/>
              </a:ext>
            </a:extLst>
          </p:cNvPr>
          <p:cNvSpPr/>
          <p:nvPr userDrawn="1"/>
        </p:nvSpPr>
        <p:spPr>
          <a:xfrm>
            <a:off x="838197" y="2718262"/>
            <a:ext cx="10515598" cy="34713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3E2386-7AF6-412D-8775-03222B452E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423852"/>
            <a:ext cx="10515600" cy="1105690"/>
          </a:xfrm>
        </p:spPr>
        <p:txBody>
          <a:bodyPr anchor="b" anchorCtr="1">
            <a:normAutofit/>
          </a:bodyPr>
          <a:lstStyle>
            <a:lvl1pPr algn="ctr">
              <a:defRPr sz="3800" b="1" cap="all" baseline="0">
                <a:solidFill>
                  <a:srgbClr val="15848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D82736-2001-4219-B133-146D023F494D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996138" y="1936330"/>
            <a:ext cx="9749447" cy="558555"/>
          </a:xfrm>
        </p:spPr>
        <p:txBody>
          <a:bodyPr anchor="ctr"/>
          <a:lstStyle>
            <a:lvl1pPr marL="0" indent="0">
              <a:buSzPts val="2399"/>
              <a:buNone/>
              <a:defRPr sz="2800">
                <a:solidFill>
                  <a:schemeClr val="bg1"/>
                </a:solidFill>
                <a:latin typeface="HelveticaNeueLT Com 65 Md" panose="020B0604020202020204" pitchFamily="34" charset="0"/>
                <a:cs typeface="Leelawadee UI" pitchFamily="34"/>
              </a:defRPr>
            </a:lvl1pPr>
            <a:lvl2pPr marL="0" indent="0">
              <a:spcBef>
                <a:spcPts val="1200"/>
              </a:spcBef>
              <a:buSzPts val="1999"/>
              <a:buNone/>
              <a:defRPr sz="2000">
                <a:solidFill>
                  <a:srgbClr val="3C114A"/>
                </a:solidFill>
                <a:latin typeface="Helvetica Neue"/>
                <a:cs typeface="Leelawadee UI" pitchFamily="34"/>
              </a:defRPr>
            </a:lvl2pPr>
            <a:lvl3pPr marL="914400" indent="0">
              <a:buSzPts val="1800"/>
              <a:buNone/>
              <a:defRPr sz="1800">
                <a:solidFill>
                  <a:srgbClr val="653D7A"/>
                </a:solidFill>
                <a:latin typeface="Helvetica Neue"/>
                <a:cs typeface="Leelawadee UI" pitchFamily="34"/>
              </a:defRPr>
            </a:lvl3pPr>
            <a:lvl4pPr marL="1657350" indent="-285750">
              <a:buSzPts val="1600"/>
              <a:buBlip>
                <a:blip r:embed="rId2"/>
              </a:buBlip>
              <a:defRPr sz="1600">
                <a:solidFill>
                  <a:srgbClr val="653D7A"/>
                </a:solidFill>
                <a:latin typeface="Helvetica Neue"/>
                <a:cs typeface="Leelawadee UI" pitchFamily="34"/>
              </a:defRPr>
            </a:lvl4pPr>
            <a:lvl5pPr marL="2114549" indent="-285750">
              <a:buSzPts val="1600"/>
              <a:buBlip>
                <a:blip r:embed="rId2"/>
              </a:buBlip>
              <a:defRPr sz="1600">
                <a:solidFill>
                  <a:srgbClr val="653D7A"/>
                </a:solidFill>
                <a:latin typeface="Helvetica Neue"/>
                <a:cs typeface="Leelawadee UI" pitchFamily="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5C900E2-1DEB-45DD-85B0-4B881B835E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FEA398-F420-48D3-AC90-D337872676D6}" type="datetime1">
              <a:rPr lang="cs-CZ"/>
              <a:pPr lvl="0"/>
              <a:t>24.02.2022</a:t>
            </a:fld>
            <a:endParaRPr lang="cs-CZ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AB6EEC-3207-42AA-99D9-8A9A5DB8A6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F51F8F-D423-44B2-9B3A-CD1907571C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6AE713-E057-425D-B3C4-5912CD06EB7F}" type="slidenum">
              <a:t>‹#›</a:t>
            </a:fld>
            <a:endParaRPr lang="cs-CZ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44581476-F4B2-4E1D-9BA6-48E0B18F01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6138" y="2875743"/>
            <a:ext cx="10199715" cy="3156427"/>
          </a:xfrm>
        </p:spPr>
        <p:txBody>
          <a:bodyPr/>
          <a:lstStyle>
            <a:lvl1pPr marL="0" indent="0">
              <a:buNone/>
              <a:defRPr sz="2000">
                <a:solidFill>
                  <a:srgbClr val="3C114A"/>
                </a:solidFill>
                <a:latin typeface="Helvetica Neue"/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05760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FA04E24-A47A-4A20-AADD-E17349A97E89}"/>
              </a:ext>
            </a:extLst>
          </p:cNvPr>
          <p:cNvSpPr/>
          <p:nvPr userDrawn="1"/>
        </p:nvSpPr>
        <p:spPr>
          <a:xfrm>
            <a:off x="838197" y="4326903"/>
            <a:ext cx="10509250" cy="1762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B342CD-D2F1-40BB-994E-4FA38F49DB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2671538"/>
            <a:ext cx="10515600" cy="1222507"/>
          </a:xfrm>
        </p:spPr>
        <p:txBody>
          <a:bodyPr anchorCtr="1">
            <a:noAutofit/>
          </a:bodyPr>
          <a:lstStyle>
            <a:lvl1pPr algn="ctr">
              <a:defRPr sz="4400"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8B462-F239-47E4-BC25-27A1DF3AF8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2004" y="4562471"/>
            <a:ext cx="10141635" cy="1319855"/>
          </a:xfrm>
        </p:spPr>
        <p:txBody>
          <a:bodyPr anchorCtr="1"/>
          <a:lstStyle>
            <a:lvl1pPr marL="0" indent="0" algn="ctr">
              <a:buNone/>
              <a:defRPr sz="2400">
                <a:solidFill>
                  <a:srgbClr val="3C114A"/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071B-B047-426F-B726-1A5751F04E6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317291-BB35-4D63-93BD-A02E84AC79B3}" type="datetime1">
              <a:rPr lang="cs-CZ"/>
              <a:pPr lvl="0"/>
              <a:t>24.02.2022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F84A8-51EE-4A4B-8AA8-9D21C5157DE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E85BF-37D5-488F-9B9D-0EA263C795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57E7-97CE-4058-BD9D-21356E53DC93}" type="slidenum">
              <a:t>‹#›</a:t>
            </a:fld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C93C18C-6331-43A5-80AD-E04AE6C55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203" y="0"/>
            <a:ext cx="1754560" cy="116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4781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 descr="Obsah obrázku exteriér, letecká doprava&#10;&#10;Popis byl vytvořen automaticky">
            <a:extLst>
              <a:ext uri="{FF2B5EF4-FFF2-40B4-BE49-F238E27FC236}">
                <a16:creationId xmlns:a16="http://schemas.microsoft.com/office/drawing/2014/main" id="{C2C75E44-A9E4-49E3-A0B6-54EDA683D8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4" t="23454" r="19152" b="10671"/>
          <a:stretch/>
        </p:blipFill>
        <p:spPr>
          <a:xfrm>
            <a:off x="1052265" y="2565791"/>
            <a:ext cx="3879917" cy="3178152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906E673C-6564-4692-8A8F-1DB2863F61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" y="2080919"/>
            <a:ext cx="5062189" cy="4147896"/>
          </a:xfrm>
          <a:prstGeom prst="rect">
            <a:avLst/>
          </a:prstGeom>
        </p:spPr>
      </p:pic>
      <p:sp>
        <p:nvSpPr>
          <p:cNvPr id="25" name="Obdélník 24">
            <a:extLst>
              <a:ext uri="{FF2B5EF4-FFF2-40B4-BE49-F238E27FC236}">
                <a16:creationId xmlns:a16="http://schemas.microsoft.com/office/drawing/2014/main" id="{CBB59EB4-707B-467E-8964-7FC608CE02D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3C11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16107D-FBF8-4732-BD41-E294FB75BE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10613" y="418320"/>
            <a:ext cx="5062189" cy="1325559"/>
          </a:xfrm>
        </p:spPr>
        <p:txBody>
          <a:bodyPr anchorCtr="1">
            <a:normAutofit/>
          </a:bodyPr>
          <a:lstStyle>
            <a:lvl1pPr algn="ctr">
              <a:defRPr sz="3800"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  <a:endParaRPr lang="cs-CZ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5A2B5003-DB64-40A9-BFB7-B783EAFDB6A6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629400" y="1051093"/>
            <a:ext cx="5029200" cy="1118529"/>
          </a:xfrm>
        </p:spPr>
        <p:txBody>
          <a:bodyPr>
            <a:normAutofit/>
          </a:bodyPr>
          <a:lstStyle>
            <a:lvl1pPr marL="0" indent="0">
              <a:buSzPts val="2799"/>
              <a:buFontTx/>
              <a:buNone/>
              <a:defRPr sz="2800">
                <a:solidFill>
                  <a:schemeClr val="bg1"/>
                </a:solidFill>
                <a:latin typeface="HelveticaNeueLT Com 65 Md" panose="020B0604020202020204" pitchFamily="34" charset="0"/>
              </a:defRPr>
            </a:lvl1pPr>
            <a:lvl2pPr marL="0" indent="0">
              <a:spcBef>
                <a:spcPts val="1200"/>
              </a:spcBef>
              <a:buSzPts val="2399"/>
              <a:buFontTx/>
              <a:buNone/>
              <a:defRPr sz="2000">
                <a:solidFill>
                  <a:schemeClr val="bg1"/>
                </a:solidFill>
                <a:latin typeface="Helvetica Neue"/>
              </a:defRPr>
            </a:lvl2pPr>
            <a:lvl3pPr marL="1257300" indent="-342900">
              <a:buSzPts val="1999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3pPr>
            <a:lvl4pPr marL="1657350" indent="-285750">
              <a:buSzPts val="1800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4pPr>
            <a:lvl5pPr marL="2114549" indent="-285750">
              <a:buSzPts val="1800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cs-CZ" dirty="0"/>
          </a:p>
        </p:txBody>
      </p:sp>
      <p:sp>
        <p:nvSpPr>
          <p:cNvPr id="28" name="Zástupný obsah 8">
            <a:extLst>
              <a:ext uri="{FF2B5EF4-FFF2-40B4-BE49-F238E27FC236}">
                <a16:creationId xmlns:a16="http://schemas.microsoft.com/office/drawing/2014/main" id="{CB0FB20C-5F48-40C9-B286-BB677CE310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29400" y="2169622"/>
            <a:ext cx="5029200" cy="3323128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Helvetica Neue"/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91073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lampa&#10;&#10;Popis byl vytvořen automaticky">
            <a:extLst>
              <a:ext uri="{FF2B5EF4-FFF2-40B4-BE49-F238E27FC236}">
                <a16:creationId xmlns:a16="http://schemas.microsoft.com/office/drawing/2014/main" id="{871162FC-C13C-4134-9D55-94B678E7D1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9" y="2271273"/>
            <a:ext cx="4336331" cy="3221412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906E673C-6564-4692-8A8F-1DB2863F61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" y="2080919"/>
            <a:ext cx="5062189" cy="4147896"/>
          </a:xfrm>
          <a:prstGeom prst="rect">
            <a:avLst/>
          </a:prstGeom>
        </p:spPr>
      </p:pic>
      <p:sp>
        <p:nvSpPr>
          <p:cNvPr id="25" name="Obdélník 24">
            <a:extLst>
              <a:ext uri="{FF2B5EF4-FFF2-40B4-BE49-F238E27FC236}">
                <a16:creationId xmlns:a16="http://schemas.microsoft.com/office/drawing/2014/main" id="{CBB59EB4-707B-467E-8964-7FC608CE02D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84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5848A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D81F28-1C17-445A-AAA0-ABE3BD5B1E46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629400" y="1051093"/>
            <a:ext cx="5029200" cy="1118529"/>
          </a:xfrm>
        </p:spPr>
        <p:txBody>
          <a:bodyPr>
            <a:normAutofit/>
          </a:bodyPr>
          <a:lstStyle>
            <a:lvl1pPr marL="0" indent="0">
              <a:buSzPts val="2799"/>
              <a:buFontTx/>
              <a:buNone/>
              <a:defRPr sz="2800">
                <a:solidFill>
                  <a:schemeClr val="bg1"/>
                </a:solidFill>
                <a:latin typeface="HelveticaNeueLT Com 65 Md" panose="020B0604020202020204" pitchFamily="34" charset="0"/>
              </a:defRPr>
            </a:lvl1pPr>
            <a:lvl2pPr marL="0" indent="0">
              <a:spcBef>
                <a:spcPts val="1200"/>
              </a:spcBef>
              <a:buSzPts val="2399"/>
              <a:buFontTx/>
              <a:buNone/>
              <a:defRPr sz="2000">
                <a:solidFill>
                  <a:schemeClr val="bg1"/>
                </a:solidFill>
                <a:latin typeface="Helvetica Neue"/>
              </a:defRPr>
            </a:lvl2pPr>
            <a:lvl3pPr marL="1257300" indent="-342900">
              <a:buSzPts val="1999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3pPr>
            <a:lvl4pPr marL="1657350" indent="-285750">
              <a:buSzPts val="1800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4pPr>
            <a:lvl5pPr marL="2114549" indent="-285750">
              <a:buSzPts val="1800"/>
              <a:buFontTx/>
              <a:buBlip>
                <a:blip r:embed="rId4"/>
              </a:buBlip>
              <a:defRPr>
                <a:solidFill>
                  <a:schemeClr val="bg1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cs-CZ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16107D-FBF8-4732-BD41-E294FB75BE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10613" y="418320"/>
            <a:ext cx="5062189" cy="1325559"/>
          </a:xfrm>
        </p:spPr>
        <p:txBody>
          <a:bodyPr anchorCtr="1">
            <a:normAutofit/>
          </a:bodyPr>
          <a:lstStyle>
            <a:lvl1pPr algn="ctr">
              <a:defRPr sz="3800" b="1" cap="all" baseline="0">
                <a:solidFill>
                  <a:srgbClr val="15848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  <a:endParaRPr lang="cs-CZ" dirty="0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092C210D-AF44-45A1-B76C-0F6434F27C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29400" y="2169622"/>
            <a:ext cx="5029200" cy="3323128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Helvetica Neue"/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19895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élník 21">
            <a:extLst>
              <a:ext uri="{FF2B5EF4-FFF2-40B4-BE49-F238E27FC236}">
                <a16:creationId xmlns:a16="http://schemas.microsoft.com/office/drawing/2014/main" id="{BAB22352-327E-48AE-BB81-95B87C284FB5}"/>
              </a:ext>
            </a:extLst>
          </p:cNvPr>
          <p:cNvSpPr/>
          <p:nvPr userDrawn="1"/>
        </p:nvSpPr>
        <p:spPr>
          <a:xfrm>
            <a:off x="838197" y="3100644"/>
            <a:ext cx="3376350" cy="3089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A6F9395-2B5D-4F59-A7D3-3DF39F5FC0BD}"/>
              </a:ext>
            </a:extLst>
          </p:cNvPr>
          <p:cNvSpPr/>
          <p:nvPr userDrawn="1"/>
        </p:nvSpPr>
        <p:spPr>
          <a:xfrm>
            <a:off x="838197" y="1889283"/>
            <a:ext cx="3376350" cy="1070711"/>
          </a:xfrm>
          <a:prstGeom prst="rect">
            <a:avLst/>
          </a:prstGeom>
          <a:solidFill>
            <a:srgbClr val="158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1E18AFF-8C65-4057-8D3A-92A6A9F25D19}"/>
              </a:ext>
            </a:extLst>
          </p:cNvPr>
          <p:cNvSpPr txBox="1">
            <a:spLocks noGrp="1"/>
          </p:cNvSpPr>
          <p:nvPr>
            <p:ph idx="4294967295" hasCustomPrompt="1"/>
          </p:nvPr>
        </p:nvSpPr>
        <p:spPr>
          <a:xfrm>
            <a:off x="971891" y="3247402"/>
            <a:ext cx="3108961" cy="2803020"/>
          </a:xfrm>
        </p:spPr>
        <p:txBody>
          <a:bodyPr anchor="ctr">
            <a:normAutofit/>
          </a:bodyPr>
          <a:lstStyle>
            <a:lvl1pPr marL="0" indent="0" algn="ctr">
              <a:buSzPts val="2799"/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Helvetica Neue"/>
              </a:defRPr>
            </a:lvl1pPr>
            <a:lvl2pPr marL="800100" indent="-342900">
              <a:buSzPts val="23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2pPr>
            <a:lvl3pPr marL="1257300" indent="-342900">
              <a:buSzPts val="19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3pPr>
            <a:lvl4pPr marL="1657350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4pPr>
            <a:lvl5pPr marL="2114549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EC901F3-61A7-4C57-990C-6A54D0345A6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423075"/>
            <a:ext cx="10515600" cy="613246"/>
          </a:xfrm>
        </p:spPr>
        <p:txBody>
          <a:bodyPr anchor="b" anchorCtr="1">
            <a:noAutofit/>
          </a:bodyPr>
          <a:lstStyle>
            <a:lvl1pPr algn="ctr">
              <a:defRPr sz="3600" b="1" cap="all" baseline="0">
                <a:solidFill>
                  <a:srgbClr val="15848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F44DDA5-2916-4752-9E4E-D21E1F21FE05}"/>
              </a:ext>
            </a:extLst>
          </p:cNvPr>
          <p:cNvSpPr/>
          <p:nvPr userDrawn="1"/>
        </p:nvSpPr>
        <p:spPr>
          <a:xfrm>
            <a:off x="4389187" y="1889283"/>
            <a:ext cx="3376350" cy="1070711"/>
          </a:xfrm>
          <a:prstGeom prst="rect">
            <a:avLst/>
          </a:prstGeom>
          <a:solidFill>
            <a:srgbClr val="158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DE76672-3C25-47CF-B754-5FD26E30E37C}"/>
              </a:ext>
            </a:extLst>
          </p:cNvPr>
          <p:cNvSpPr/>
          <p:nvPr userDrawn="1"/>
        </p:nvSpPr>
        <p:spPr>
          <a:xfrm>
            <a:off x="7977447" y="1897265"/>
            <a:ext cx="3376350" cy="1062729"/>
          </a:xfrm>
          <a:prstGeom prst="rect">
            <a:avLst/>
          </a:prstGeom>
          <a:solidFill>
            <a:srgbClr val="158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96D6131-7596-4B24-B2CD-5E7FFE824288}"/>
              </a:ext>
            </a:extLst>
          </p:cNvPr>
          <p:cNvSpPr txBox="1">
            <a:spLocks noGrp="1"/>
          </p:cNvSpPr>
          <p:nvPr>
            <p:ph type="body" idx="4294967295" hasCustomPrompt="1"/>
          </p:nvPr>
        </p:nvSpPr>
        <p:spPr>
          <a:xfrm>
            <a:off x="971891" y="2021924"/>
            <a:ext cx="3108961" cy="805428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2200" b="1">
                <a:solidFill>
                  <a:schemeClr val="bg1">
                    <a:lumMod val="95000"/>
                  </a:schemeClr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83B1457-937E-4AA0-9C75-6CF2F5BFE223}"/>
              </a:ext>
            </a:extLst>
          </p:cNvPr>
          <p:cNvSpPr txBox="1">
            <a:spLocks noGrp="1"/>
          </p:cNvSpPr>
          <p:nvPr>
            <p:ph type="body" idx="4294967295" hasCustomPrompt="1"/>
          </p:nvPr>
        </p:nvSpPr>
        <p:spPr>
          <a:xfrm>
            <a:off x="4522881" y="2021924"/>
            <a:ext cx="3108961" cy="805428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2200" b="1">
                <a:solidFill>
                  <a:schemeClr val="bg1">
                    <a:lumMod val="95000"/>
                  </a:schemeClr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0DACC7C-A5D3-4CAB-9119-F46181EB2CB3}"/>
              </a:ext>
            </a:extLst>
          </p:cNvPr>
          <p:cNvSpPr txBox="1">
            <a:spLocks noGrp="1"/>
          </p:cNvSpPr>
          <p:nvPr>
            <p:ph type="body" idx="4294967295" hasCustomPrompt="1"/>
          </p:nvPr>
        </p:nvSpPr>
        <p:spPr>
          <a:xfrm>
            <a:off x="8110340" y="2021924"/>
            <a:ext cx="3108961" cy="805428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2200" b="1">
                <a:solidFill>
                  <a:schemeClr val="bg1">
                    <a:lumMod val="95000"/>
                  </a:schemeClr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4F3150AF-67BB-41BA-9AB3-C527DA4B574A}"/>
              </a:ext>
            </a:extLst>
          </p:cNvPr>
          <p:cNvSpPr/>
          <p:nvPr userDrawn="1"/>
        </p:nvSpPr>
        <p:spPr>
          <a:xfrm>
            <a:off x="4389187" y="3100644"/>
            <a:ext cx="3376350" cy="3089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4CEF4F1-E66D-42C5-BBBD-A93B3C6FFE57}"/>
              </a:ext>
            </a:extLst>
          </p:cNvPr>
          <p:cNvSpPr txBox="1">
            <a:spLocks noGrp="1"/>
          </p:cNvSpPr>
          <p:nvPr>
            <p:ph idx="4294967295" hasCustomPrompt="1"/>
          </p:nvPr>
        </p:nvSpPr>
        <p:spPr>
          <a:xfrm>
            <a:off x="4522881" y="3247402"/>
            <a:ext cx="3108961" cy="2803020"/>
          </a:xfrm>
        </p:spPr>
        <p:txBody>
          <a:bodyPr anchor="ctr">
            <a:normAutofit/>
          </a:bodyPr>
          <a:lstStyle>
            <a:lvl1pPr marL="0" indent="0" algn="ctr">
              <a:buSzPts val="2799"/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Helvetica Neue"/>
              </a:defRPr>
            </a:lvl1pPr>
            <a:lvl2pPr marL="800100" indent="-342900">
              <a:buSzPts val="23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2pPr>
            <a:lvl3pPr marL="1257300" indent="-342900">
              <a:buSzPts val="19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3pPr>
            <a:lvl4pPr marL="1657350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4pPr>
            <a:lvl5pPr marL="2114549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20E5492-F8B0-4C99-82A9-C16A9CCBC8F6}"/>
              </a:ext>
            </a:extLst>
          </p:cNvPr>
          <p:cNvSpPr/>
          <p:nvPr userDrawn="1"/>
        </p:nvSpPr>
        <p:spPr>
          <a:xfrm>
            <a:off x="7940177" y="3108626"/>
            <a:ext cx="3376350" cy="3089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306FC3E9-560E-4233-A37C-EE95A2C5EB2E}"/>
              </a:ext>
            </a:extLst>
          </p:cNvPr>
          <p:cNvSpPr txBox="1">
            <a:spLocks noGrp="1"/>
          </p:cNvSpPr>
          <p:nvPr>
            <p:ph idx="4294967295" hasCustomPrompt="1"/>
          </p:nvPr>
        </p:nvSpPr>
        <p:spPr>
          <a:xfrm>
            <a:off x="8073871" y="3247402"/>
            <a:ext cx="3108961" cy="2803020"/>
          </a:xfrm>
        </p:spPr>
        <p:txBody>
          <a:bodyPr anchor="ctr">
            <a:normAutofit/>
          </a:bodyPr>
          <a:lstStyle>
            <a:lvl1pPr marL="0" indent="0" algn="ctr">
              <a:buSzPts val="2799"/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Helvetica Neue"/>
              </a:defRPr>
            </a:lvl1pPr>
            <a:lvl2pPr marL="800100" indent="-342900">
              <a:buSzPts val="23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2pPr>
            <a:lvl3pPr marL="1257300" indent="-342900">
              <a:buSzPts val="19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3pPr>
            <a:lvl4pPr marL="1657350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4pPr>
            <a:lvl5pPr marL="2114549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934D40E3-1B3A-4D2F-81B3-146962BCA1BA}"/>
              </a:ext>
            </a:extLst>
          </p:cNvPr>
          <p:cNvSpPr txBox="1">
            <a:spLocks noGrp="1"/>
          </p:cNvSpPr>
          <p:nvPr>
            <p:ph idx="4294967295" hasCustomPrompt="1"/>
          </p:nvPr>
        </p:nvSpPr>
        <p:spPr>
          <a:xfrm>
            <a:off x="838197" y="1176971"/>
            <a:ext cx="10515600" cy="570797"/>
          </a:xfrm>
        </p:spPr>
        <p:txBody>
          <a:bodyPr anchor="ctr">
            <a:normAutofit/>
          </a:bodyPr>
          <a:lstStyle>
            <a:lvl1pPr marL="0" indent="0" algn="ctr">
              <a:buSzPts val="2799"/>
              <a:buNone/>
              <a:defRPr sz="1800">
                <a:solidFill>
                  <a:schemeClr val="accent3">
                    <a:lumMod val="60000"/>
                    <a:lumOff val="40000"/>
                  </a:schemeClr>
                </a:solidFill>
                <a:latin typeface="Helvetica Neue"/>
              </a:defRPr>
            </a:lvl1pPr>
            <a:lvl2pPr marL="800100" indent="-342900">
              <a:buSzPts val="23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2pPr>
            <a:lvl3pPr marL="1257300" indent="-342900">
              <a:buSzPts val="1999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3pPr>
            <a:lvl4pPr marL="1657350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4pPr>
            <a:lvl5pPr marL="2114549" indent="-285750">
              <a:buSzPts val="1800"/>
              <a:buBlip>
                <a:blip r:embed="rId2"/>
              </a:buBlip>
              <a:defRPr>
                <a:solidFill>
                  <a:srgbClr val="653D7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56954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244A293A-4936-45FD-8079-4A918BF01B1F}"/>
              </a:ext>
            </a:extLst>
          </p:cNvPr>
          <p:cNvSpPr/>
          <p:nvPr userDrawn="1"/>
        </p:nvSpPr>
        <p:spPr>
          <a:xfrm>
            <a:off x="838200" y="500597"/>
            <a:ext cx="10515600" cy="13255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353729B-DF7A-4F14-BB0E-9C92687E42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8294"/>
            <a:ext cx="12192000" cy="3226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2D2F0F-3280-440E-B57A-099E380CE4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8667" y="500597"/>
            <a:ext cx="10133815" cy="1325559"/>
          </a:xfrm>
        </p:spPr>
        <p:txBody>
          <a:bodyPr anchorCtr="1">
            <a:normAutofit/>
          </a:bodyPr>
          <a:lstStyle>
            <a:lvl1pPr algn="ctr">
              <a:defRPr sz="3800"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51066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6D7020BB-F5F4-4DEC-B866-1683DB78B7CB}"/>
              </a:ext>
            </a:extLst>
          </p:cNvPr>
          <p:cNvSpPr/>
          <p:nvPr/>
        </p:nvSpPr>
        <p:spPr>
          <a:xfrm>
            <a:off x="812801" y="0"/>
            <a:ext cx="10363196" cy="6858000"/>
          </a:xfrm>
          <a:prstGeom prst="rect">
            <a:avLst/>
          </a:prstGeom>
          <a:blipFill>
            <a:blip r:embed="rId2">
              <a:alphaModFix amt="4000"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11" name="Zástupný symbol obrázku 7">
            <a:extLst>
              <a:ext uri="{FF2B5EF4-FFF2-40B4-BE49-F238E27FC236}">
                <a16:creationId xmlns:a16="http://schemas.microsoft.com/office/drawing/2014/main" id="{79F53DFF-08C5-4121-BF7A-B5F7375DE7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04213" y="835621"/>
            <a:ext cx="3378230" cy="2492042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FEFD3241-EFAD-46D7-B205-7A20B3BE94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2145" y="835621"/>
            <a:ext cx="3378230" cy="2492041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8" name="Zástupný symbol obrázku 7">
            <a:extLst>
              <a:ext uri="{FF2B5EF4-FFF2-40B4-BE49-F238E27FC236}">
                <a16:creationId xmlns:a16="http://schemas.microsoft.com/office/drawing/2014/main" id="{43C1BD7C-FB5D-4819-A21A-1C0AF529A1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1605" y="835621"/>
            <a:ext cx="3378230" cy="2492042"/>
          </a:xfrm>
        </p:spPr>
        <p:txBody>
          <a:bodyPr/>
          <a:lstStyle/>
          <a:p>
            <a:endParaRPr lang="cs-CZ"/>
          </a:p>
        </p:txBody>
      </p:sp>
      <p:sp>
        <p:nvSpPr>
          <p:cNvPr id="20" name="Zástupný symbol obrázku 7">
            <a:extLst>
              <a:ext uri="{FF2B5EF4-FFF2-40B4-BE49-F238E27FC236}">
                <a16:creationId xmlns:a16="http://schemas.microsoft.com/office/drawing/2014/main" id="{A548B61A-5C98-467E-A661-7B5C0D3DB9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2145" y="3528563"/>
            <a:ext cx="3378230" cy="2492041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1" name="Zástupný symbol obrázku 7">
            <a:extLst>
              <a:ext uri="{FF2B5EF4-FFF2-40B4-BE49-F238E27FC236}">
                <a16:creationId xmlns:a16="http://schemas.microsoft.com/office/drawing/2014/main" id="{9AF9A406-E83C-4A61-ADA8-38D7B0D312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1875" y="3528563"/>
            <a:ext cx="3378230" cy="2492041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2" name="Zástupný symbol obrázku 7">
            <a:extLst>
              <a:ext uri="{FF2B5EF4-FFF2-40B4-BE49-F238E27FC236}">
                <a16:creationId xmlns:a16="http://schemas.microsoft.com/office/drawing/2014/main" id="{D6522C10-53EF-45C7-BD51-8246ACE1684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71605" y="3528563"/>
            <a:ext cx="3378230" cy="2492041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8FAC3599-731F-4965-9200-3353FEE2E465}"/>
              </a:ext>
            </a:extLst>
          </p:cNvPr>
          <p:cNvSpPr/>
          <p:nvPr userDrawn="1"/>
        </p:nvSpPr>
        <p:spPr>
          <a:xfrm>
            <a:off x="852145" y="2819400"/>
            <a:ext cx="3378230" cy="50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023EC4A-27C9-458E-A9EC-CC5CFADFAF4F}"/>
              </a:ext>
            </a:extLst>
          </p:cNvPr>
          <p:cNvSpPr/>
          <p:nvPr userDrawn="1"/>
        </p:nvSpPr>
        <p:spPr>
          <a:xfrm>
            <a:off x="4404213" y="2819138"/>
            <a:ext cx="3378230" cy="50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99887A9-152F-4510-9497-8EC5102365BE}"/>
              </a:ext>
            </a:extLst>
          </p:cNvPr>
          <p:cNvSpPr/>
          <p:nvPr userDrawn="1"/>
        </p:nvSpPr>
        <p:spPr>
          <a:xfrm>
            <a:off x="7971605" y="2819138"/>
            <a:ext cx="3378230" cy="50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Zástupný text 29">
            <a:extLst>
              <a:ext uri="{FF2B5EF4-FFF2-40B4-BE49-F238E27FC236}">
                <a16:creationId xmlns:a16="http://schemas.microsoft.com/office/drawing/2014/main" id="{9DC75000-8417-4179-A66B-6D3DA7B89D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2165" y="2819138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37BED6E6-E1B6-461D-B1F8-D69CCF56B1F4}"/>
              </a:ext>
            </a:extLst>
          </p:cNvPr>
          <p:cNvSpPr/>
          <p:nvPr userDrawn="1"/>
        </p:nvSpPr>
        <p:spPr>
          <a:xfrm>
            <a:off x="859807" y="5512080"/>
            <a:ext cx="3378230" cy="50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DFDF7C34-3B8E-419E-B4BF-F45179834BFB}"/>
              </a:ext>
            </a:extLst>
          </p:cNvPr>
          <p:cNvSpPr/>
          <p:nvPr userDrawn="1"/>
        </p:nvSpPr>
        <p:spPr>
          <a:xfrm>
            <a:off x="4404213" y="5512080"/>
            <a:ext cx="3378230" cy="50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C011E4FF-2923-41BC-B7C3-363243C1727D}"/>
              </a:ext>
            </a:extLst>
          </p:cNvPr>
          <p:cNvSpPr/>
          <p:nvPr userDrawn="1"/>
        </p:nvSpPr>
        <p:spPr>
          <a:xfrm>
            <a:off x="7979267" y="5512080"/>
            <a:ext cx="3378230" cy="50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Zástupný text 29">
            <a:extLst>
              <a:ext uri="{FF2B5EF4-FFF2-40B4-BE49-F238E27FC236}">
                <a16:creationId xmlns:a16="http://schemas.microsoft.com/office/drawing/2014/main" id="{57677D53-7BD9-41FD-989F-42E2DE982F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04746" y="2819137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  <p:sp>
        <p:nvSpPr>
          <p:cNvPr id="35" name="Zástupný text 29">
            <a:extLst>
              <a:ext uri="{FF2B5EF4-FFF2-40B4-BE49-F238E27FC236}">
                <a16:creationId xmlns:a16="http://schemas.microsoft.com/office/drawing/2014/main" id="{784511FC-D5E3-457D-AC12-8695B5F4F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65010" y="2819137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  <p:sp>
        <p:nvSpPr>
          <p:cNvPr id="36" name="Zástupný text 29">
            <a:extLst>
              <a:ext uri="{FF2B5EF4-FFF2-40B4-BE49-F238E27FC236}">
                <a16:creationId xmlns:a16="http://schemas.microsoft.com/office/drawing/2014/main" id="{1B4364BB-47A7-4D15-B4DC-D42B33E64C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1719" y="5511818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  <p:sp>
        <p:nvSpPr>
          <p:cNvPr id="37" name="Zástupný text 29">
            <a:extLst>
              <a:ext uri="{FF2B5EF4-FFF2-40B4-BE49-F238E27FC236}">
                <a16:creationId xmlns:a16="http://schemas.microsoft.com/office/drawing/2014/main" id="{21DA987D-DA93-4471-95C0-04F3CD6746B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04213" y="5511818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  <p:sp>
        <p:nvSpPr>
          <p:cNvPr id="38" name="Zástupný text 29">
            <a:extLst>
              <a:ext uri="{FF2B5EF4-FFF2-40B4-BE49-F238E27FC236}">
                <a16:creationId xmlns:a16="http://schemas.microsoft.com/office/drawing/2014/main" id="{2BB86B31-E93A-49FE-8A54-4366F1F36AA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57348" y="5511816"/>
            <a:ext cx="3392487" cy="508262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1pPr>
            <a:lvl2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33243276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D247B214-6832-48F2-8B65-8213DD93F53C}"/>
              </a:ext>
            </a:extLst>
          </p:cNvPr>
          <p:cNvSpPr/>
          <p:nvPr userDrawn="1"/>
        </p:nvSpPr>
        <p:spPr>
          <a:xfrm>
            <a:off x="-26197" y="0"/>
            <a:ext cx="5003797" cy="6858000"/>
          </a:xfrm>
          <a:prstGeom prst="rect">
            <a:avLst/>
          </a:prstGeom>
          <a:solidFill>
            <a:srgbClr val="3C1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4CD5D34-694B-4BD7-8047-A77EF0C97832}"/>
              </a:ext>
            </a:extLst>
          </p:cNvPr>
          <p:cNvSpPr/>
          <p:nvPr/>
        </p:nvSpPr>
        <p:spPr>
          <a:xfrm>
            <a:off x="253206" y="241301"/>
            <a:ext cx="4444998" cy="5880104"/>
          </a:xfrm>
          <a:prstGeom prst="rect">
            <a:avLst/>
          </a:prstGeom>
          <a:solidFill>
            <a:srgbClr val="FFFFFF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0ECAC09-C079-4FF1-80F8-F03235E6CA8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09585" y="457200"/>
            <a:ext cx="3932240" cy="16002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rgbClr val="3C114A"/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8B816E-E6BE-4CD5-8ECE-8BFB2D8595B1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5233979" y="457200"/>
            <a:ext cx="6172200" cy="4873623"/>
          </a:xfrm>
        </p:spPr>
        <p:txBody>
          <a:bodyPr/>
          <a:lstStyle>
            <a:lvl1pPr marL="457200" indent="-457200">
              <a:buSzPts val="3199"/>
              <a:buFontTx/>
              <a:buBlip>
                <a:blip r:embed="rId2"/>
              </a:buBlip>
              <a:defRPr sz="2800">
                <a:solidFill>
                  <a:srgbClr val="3C114A"/>
                </a:solidFill>
                <a:latin typeface="Helvetica Neue"/>
              </a:defRPr>
            </a:lvl1pPr>
            <a:lvl2pPr marL="914400" indent="-457200">
              <a:buSzPts val="2799"/>
              <a:buFontTx/>
              <a:buBlip>
                <a:blip r:embed="rId2"/>
              </a:buBlip>
              <a:defRPr sz="2400">
                <a:solidFill>
                  <a:srgbClr val="3C114A"/>
                </a:solidFill>
                <a:latin typeface="Helvetica Neue"/>
              </a:defRPr>
            </a:lvl2pPr>
            <a:lvl3pPr marL="1257300" indent="-342900">
              <a:buSzPts val="2399"/>
              <a:buFontTx/>
              <a:buBlip>
                <a:blip r:embed="rId2"/>
              </a:buBlip>
              <a:defRPr sz="2000">
                <a:solidFill>
                  <a:srgbClr val="3C114A"/>
                </a:solidFill>
                <a:latin typeface="Helvetica Neue"/>
              </a:defRPr>
            </a:lvl3pPr>
            <a:lvl4pPr marL="1714500" indent="-342900">
              <a:buSzPts val="1999"/>
              <a:buFontTx/>
              <a:buBlip>
                <a:blip r:embed="rId2"/>
              </a:buBlip>
              <a:defRPr sz="1800">
                <a:solidFill>
                  <a:srgbClr val="3C114A"/>
                </a:solidFill>
                <a:latin typeface="Helvetica Neue"/>
              </a:defRPr>
            </a:lvl4pPr>
            <a:lvl5pPr marL="2171699" indent="-342900">
              <a:buSzPts val="1999"/>
              <a:buFontTx/>
              <a:buBlip>
                <a:blip r:embed="rId2"/>
              </a:buBlip>
              <a:defRPr sz="1600">
                <a:solidFill>
                  <a:srgbClr val="3C114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B0BC44F-282D-48DA-BC6A-8C14F050386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09585" y="2057400"/>
            <a:ext cx="3932240" cy="3811584"/>
          </a:xfrm>
        </p:spPr>
        <p:txBody>
          <a:bodyPr/>
          <a:lstStyle>
            <a:lvl1pPr marL="0" indent="0">
              <a:buNone/>
              <a:defRPr sz="1600">
                <a:solidFill>
                  <a:srgbClr val="3C114A"/>
                </a:solidFill>
                <a:latin typeface="Helvetica Neue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08096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75A30-A55B-4F59-B179-103788A9EC7F}"/>
              </a:ext>
            </a:extLst>
          </p:cNvPr>
          <p:cNvSpPr txBox="1">
            <a:spLocks noGrp="1"/>
          </p:cNvSpPr>
          <p:nvPr>
            <p:ph idx="10" hasCustomPrompt="1"/>
          </p:nvPr>
        </p:nvSpPr>
        <p:spPr>
          <a:xfrm>
            <a:off x="5233978" y="457200"/>
            <a:ext cx="6172200" cy="4873623"/>
          </a:xfrm>
        </p:spPr>
        <p:txBody>
          <a:bodyPr/>
          <a:lstStyle>
            <a:lvl1pPr marL="457200" indent="-457200">
              <a:buSzPts val="3199"/>
              <a:buFontTx/>
              <a:buBlip>
                <a:blip r:embed="rId2"/>
              </a:buBlip>
              <a:defRPr sz="2800">
                <a:solidFill>
                  <a:srgbClr val="3C114A"/>
                </a:solidFill>
                <a:latin typeface="Helvetica Neue"/>
              </a:defRPr>
            </a:lvl1pPr>
            <a:lvl2pPr marL="914400" indent="-457200">
              <a:buSzPts val="2799"/>
              <a:buFontTx/>
              <a:buBlip>
                <a:blip r:embed="rId2"/>
              </a:buBlip>
              <a:defRPr sz="2400">
                <a:solidFill>
                  <a:srgbClr val="3C114A"/>
                </a:solidFill>
                <a:latin typeface="Helvetica Neue"/>
              </a:defRPr>
            </a:lvl2pPr>
            <a:lvl3pPr marL="1257300" indent="-342900">
              <a:buSzPts val="2399"/>
              <a:buFontTx/>
              <a:buBlip>
                <a:blip r:embed="rId2"/>
              </a:buBlip>
              <a:defRPr sz="2000">
                <a:solidFill>
                  <a:srgbClr val="3C114A"/>
                </a:solidFill>
                <a:latin typeface="Helvetica Neue"/>
              </a:defRPr>
            </a:lvl3pPr>
            <a:lvl4pPr marL="1714500" indent="-342900">
              <a:buSzPts val="1999"/>
              <a:buFontTx/>
              <a:buBlip>
                <a:blip r:embed="rId2"/>
              </a:buBlip>
              <a:defRPr sz="1800">
                <a:solidFill>
                  <a:srgbClr val="3C114A"/>
                </a:solidFill>
                <a:latin typeface="Helvetica Neue"/>
              </a:defRPr>
            </a:lvl4pPr>
            <a:lvl5pPr marL="2171699" indent="-342900">
              <a:buSzPts val="1999"/>
              <a:buFontTx/>
              <a:buBlip>
                <a:blip r:embed="rId2"/>
              </a:buBlip>
              <a:defRPr sz="1600">
                <a:solidFill>
                  <a:srgbClr val="3C114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A7B70DA-7D0D-46CD-9A16-ADF8EB084B4E}"/>
              </a:ext>
            </a:extLst>
          </p:cNvPr>
          <p:cNvSpPr/>
          <p:nvPr userDrawn="1"/>
        </p:nvSpPr>
        <p:spPr>
          <a:xfrm>
            <a:off x="-26198" y="0"/>
            <a:ext cx="5003797" cy="6858000"/>
          </a:xfrm>
          <a:prstGeom prst="rect">
            <a:avLst/>
          </a:prstGeom>
          <a:solidFill>
            <a:srgbClr val="158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5848A"/>
              </a:solidFill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010B4B34-4924-4B69-8469-5185CDAED15C}"/>
              </a:ext>
            </a:extLst>
          </p:cNvPr>
          <p:cNvSpPr/>
          <p:nvPr/>
        </p:nvSpPr>
        <p:spPr>
          <a:xfrm>
            <a:off x="253206" y="241301"/>
            <a:ext cx="4444998" cy="5880104"/>
          </a:xfrm>
          <a:prstGeom prst="rect">
            <a:avLst/>
          </a:prstGeom>
          <a:solidFill>
            <a:srgbClr val="FFFFFF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9CCB69-9D7D-424E-8A49-AFE16D1D84E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09585" y="457200"/>
            <a:ext cx="3932240" cy="16002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rgbClr val="15848A"/>
                </a:solidFill>
                <a:latin typeface="HelveticaNeueLT Com 65 Md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64F034-A755-4EC5-A659-9A081BA7E08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09585" y="2057400"/>
            <a:ext cx="3932240" cy="3811584"/>
          </a:xfrm>
        </p:spPr>
        <p:txBody>
          <a:bodyPr/>
          <a:lstStyle>
            <a:lvl1pPr marL="0" indent="0">
              <a:buNone/>
              <a:defRPr sz="1600">
                <a:solidFill>
                  <a:srgbClr val="15848A"/>
                </a:solidFill>
                <a:latin typeface="Helvetica Neue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719266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1584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DC48B46-0EA0-4110-A337-86378B4C9AC9}"/>
              </a:ext>
            </a:extLst>
          </p:cNvPr>
          <p:cNvSpPr/>
          <p:nvPr/>
        </p:nvSpPr>
        <p:spPr>
          <a:xfrm>
            <a:off x="414872" y="365129"/>
            <a:ext cx="11362270" cy="1323978"/>
          </a:xfrm>
          <a:prstGeom prst="rect">
            <a:avLst/>
          </a:prstGeom>
          <a:solidFill>
            <a:srgbClr val="FFFFFF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C48DDFC-7286-42BB-B80C-2B6358F6A731}"/>
              </a:ext>
            </a:extLst>
          </p:cNvPr>
          <p:cNvSpPr/>
          <p:nvPr/>
        </p:nvSpPr>
        <p:spPr>
          <a:xfrm>
            <a:off x="414872" y="1825627"/>
            <a:ext cx="11362270" cy="5032372"/>
          </a:xfrm>
          <a:prstGeom prst="rect">
            <a:avLst/>
          </a:prstGeom>
          <a:solidFill>
            <a:srgbClr val="FFFFFF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77D31D-CF28-478F-8C87-F78A7A2C4A2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>
            <a:lvl1pPr algn="ctr">
              <a:defRPr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85B3D7C1-F913-4D71-B341-34A394E25B4C}"/>
              </a:ext>
            </a:extLst>
          </p:cNvPr>
          <p:cNvSpPr txBox="1"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 marL="228600" indent="-228600">
              <a:buSzPts val="2799"/>
              <a:buFontTx/>
              <a:buBlip>
                <a:blip r:embed="rId2"/>
              </a:buBlip>
              <a:defRPr lang="cs-CZ">
                <a:solidFill>
                  <a:srgbClr val="3C114A"/>
                </a:solidFill>
                <a:latin typeface="Helvetica Neue"/>
              </a:defRPr>
            </a:lvl1pPr>
            <a:lvl2pPr marL="685800" indent="-228600">
              <a:buSzPts val="2399"/>
              <a:buFontTx/>
              <a:buBlip>
                <a:blip r:embed="rId2"/>
              </a:buBlip>
              <a:defRPr lang="cs-CZ">
                <a:solidFill>
                  <a:srgbClr val="3C114A"/>
                </a:solidFill>
                <a:latin typeface="Helvetica Neue"/>
              </a:defRPr>
            </a:lvl2pPr>
            <a:lvl3pPr marL="1143000" indent="-228600">
              <a:buSzPts val="1999"/>
              <a:buFontTx/>
              <a:buBlip>
                <a:blip r:embed="rId2"/>
              </a:buBlip>
              <a:defRPr lang="cs-CZ">
                <a:solidFill>
                  <a:srgbClr val="3C114A"/>
                </a:solidFill>
                <a:latin typeface="Helvetica Neue"/>
              </a:defRPr>
            </a:lvl3pPr>
            <a:lvl4pPr marL="1600200" indent="-228600">
              <a:buSzPts val="1800"/>
              <a:buFontTx/>
              <a:buBlip>
                <a:blip r:embed="rId2"/>
              </a:buBlip>
              <a:defRPr lang="cs-CZ">
                <a:solidFill>
                  <a:srgbClr val="3C114A"/>
                </a:solidFill>
                <a:latin typeface="Helvetica Neue"/>
              </a:defRPr>
            </a:lvl4pPr>
            <a:lvl5pPr marL="2057400" indent="-228600">
              <a:buSzPts val="1800"/>
              <a:buFontTx/>
              <a:buBlip>
                <a:blip r:embed="rId2"/>
              </a:buBlip>
              <a:defRPr lang="cs-CZ">
                <a:solidFill>
                  <a:srgbClr val="3C114A"/>
                </a:solidFill>
                <a:latin typeface="Helvetica Neue"/>
              </a:defRPr>
            </a:lvl5pPr>
          </a:lstStyle>
          <a:p>
            <a:pPr lvl="0"/>
            <a:r>
              <a:rPr lang="cs-CZ" dirty="0"/>
              <a:t> </a:t>
            </a:r>
            <a:r>
              <a:rPr lang="en-US" dirty="0"/>
              <a:t>Click to edit Master text styles</a:t>
            </a:r>
          </a:p>
          <a:p>
            <a:pPr lvl="1"/>
            <a:r>
              <a:rPr lang="cs-CZ" dirty="0"/>
              <a:t> </a:t>
            </a:r>
            <a:r>
              <a:rPr lang="en-US" dirty="0"/>
              <a:t>Second level</a:t>
            </a:r>
          </a:p>
          <a:p>
            <a:pPr lvl="2"/>
            <a:r>
              <a:rPr lang="cs-CZ" dirty="0"/>
              <a:t> </a:t>
            </a:r>
            <a:r>
              <a:rPr lang="en-US" dirty="0"/>
              <a:t>Third level</a:t>
            </a:r>
          </a:p>
          <a:p>
            <a:pPr lvl="3"/>
            <a:r>
              <a:rPr lang="cs-CZ" dirty="0"/>
              <a:t> </a:t>
            </a:r>
            <a:r>
              <a:rPr lang="en-US" dirty="0"/>
              <a:t>Fourth level</a:t>
            </a:r>
          </a:p>
          <a:p>
            <a:pPr lvl="4"/>
            <a:r>
              <a:rPr lang="cs-CZ" dirty="0"/>
              <a:t> </a:t>
            </a:r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0CE74B3-5013-484F-AF5C-B363EB67086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710D44-07D6-4DE2-A9C3-64636ED4350F}" type="datetime1">
              <a:rPr lang="cs-CZ"/>
              <a:pPr lvl="0"/>
              <a:t>24.02.2022</a:t>
            </a:fld>
            <a:endParaRPr lang="cs-CZ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4B452CB-9CDF-4877-9B5A-841E66FC3A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B298B3-A44B-4BCC-8963-4DA44BFD22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E71EC6-D659-411D-B9AD-4F955AF7E3A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277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3C1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55B5A120-A614-466D-9269-7D5150FD6AA6}"/>
              </a:ext>
            </a:extLst>
          </p:cNvPr>
          <p:cNvSpPr/>
          <p:nvPr/>
        </p:nvSpPr>
        <p:spPr>
          <a:xfrm>
            <a:off x="8724903" y="365129"/>
            <a:ext cx="3035295" cy="6226963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565D8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0AF0C83-0C07-4C2B-9F4B-1F1D39A4E6E5}"/>
              </a:ext>
            </a:extLst>
          </p:cNvPr>
          <p:cNvSpPr/>
          <p:nvPr/>
        </p:nvSpPr>
        <p:spPr>
          <a:xfrm>
            <a:off x="0" y="330994"/>
            <a:ext cx="8572500" cy="6261097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565D8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9A9E6DD2-AEEA-4AF7-B60A-E9D2DDF27C7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572697"/>
            <a:ext cx="2628899" cy="5811834"/>
          </a:xfrm>
        </p:spPr>
        <p:txBody>
          <a:bodyPr vert="eaVert"/>
          <a:lstStyle>
            <a:lvl1pPr>
              <a:defRPr b="1" cap="all" baseline="0">
                <a:solidFill>
                  <a:srgbClr val="3C114A"/>
                </a:solidFill>
                <a:latin typeface="HelveticaNeueLT Com 95 Blk" panose="020B09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02811426-95B6-456C-B49F-0541BC3FE79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555626"/>
            <a:ext cx="7480304" cy="5811834"/>
          </a:xfrm>
        </p:spPr>
        <p:txBody>
          <a:bodyPr vert="eaVert"/>
          <a:lstStyle>
            <a:lvl1pPr marL="228600" indent="-228600">
              <a:buSzPts val="2799"/>
              <a:buFontTx/>
              <a:buBlip>
                <a:blip r:embed="rId2"/>
              </a:buBlip>
              <a:defRPr>
                <a:solidFill>
                  <a:srgbClr val="3C114A"/>
                </a:solidFill>
                <a:latin typeface="Helvetica Neue"/>
              </a:defRPr>
            </a:lvl1pPr>
            <a:lvl2pPr marL="685800" indent="-228600">
              <a:buSzPts val="2399"/>
              <a:buFontTx/>
              <a:buBlip>
                <a:blip r:embed="rId2"/>
              </a:buBlip>
              <a:defRPr>
                <a:solidFill>
                  <a:srgbClr val="3C114A"/>
                </a:solidFill>
                <a:latin typeface="Helvetica Neue"/>
              </a:defRPr>
            </a:lvl2pPr>
            <a:lvl3pPr marL="1143000" indent="-228600">
              <a:buSzPts val="1999"/>
              <a:buFontTx/>
              <a:buBlip>
                <a:blip r:embed="rId2"/>
              </a:buBlip>
              <a:defRPr>
                <a:solidFill>
                  <a:srgbClr val="3C114A"/>
                </a:solidFill>
                <a:latin typeface="Helvetica Neue"/>
              </a:defRPr>
            </a:lvl3pPr>
            <a:lvl4pPr marL="1600200" indent="-228600">
              <a:buSzPts val="1800"/>
              <a:buFontTx/>
              <a:buBlip>
                <a:blip r:embed="rId2"/>
              </a:buBlip>
              <a:defRPr>
                <a:solidFill>
                  <a:srgbClr val="3C114A"/>
                </a:solidFill>
                <a:latin typeface="Helvetica Neue"/>
              </a:defRPr>
            </a:lvl4pPr>
            <a:lvl5pPr marL="2057400" indent="-228600">
              <a:buSzPts val="1800"/>
              <a:buFontTx/>
              <a:buBlip>
                <a:blip r:embed="rId2"/>
              </a:buBlip>
              <a:defRPr>
                <a:solidFill>
                  <a:srgbClr val="3C114A"/>
                </a:solidFill>
                <a:latin typeface="Helvetica Neue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4859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/>
          <p:cNvSpPr txBox="1">
            <a:spLocks noGrp="1"/>
          </p:cNvSpPr>
          <p:nvPr>
            <p:ph type="body" idx="4294967295"/>
          </p:nvPr>
        </p:nvSpPr>
        <p:spPr>
          <a:xfrm>
            <a:off x="1524003" y="674360"/>
            <a:ext cx="9144000" cy="1332244"/>
          </a:xfrm>
        </p:spPr>
        <p:txBody>
          <a:bodyPr anchor="ctr"/>
          <a:lstStyle>
            <a:lvl1pPr marL="0" indent="0" algn="r">
              <a:buNone/>
              <a:defRPr sz="7200" b="1">
                <a:solidFill>
                  <a:srgbClr val="3C114A"/>
                </a:solidFill>
                <a:latin typeface="Helvetica Neue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Rectangle 9"/>
          <p:cNvSpPr/>
          <p:nvPr/>
        </p:nvSpPr>
        <p:spPr>
          <a:xfrm>
            <a:off x="0" y="4300386"/>
            <a:ext cx="12191996" cy="1842625"/>
          </a:xfrm>
          <a:prstGeom prst="rect">
            <a:avLst/>
          </a:prstGeom>
          <a:blipFill>
            <a:blip r:embed="rId2">
              <a:alphaModFix/>
            </a:blip>
            <a:tile sx="100000" sy="100000" algn="tl"/>
          </a:blipFill>
          <a:ln w="12701" cap="flat">
            <a:solidFill>
              <a:srgbClr val="565D8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FFFFFF"/>
              </a:solidFill>
              <a:uFillTx/>
              <a:latin typeface="Helvetica Neue"/>
              <a:ea typeface=""/>
              <a:cs typeface=""/>
            </a:endParaRPr>
          </a:p>
        </p:txBody>
      </p:sp>
      <p:sp>
        <p:nvSpPr>
          <p:cNvPr id="4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524003" y="1854202"/>
            <a:ext cx="9144000" cy="596902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rgbClr val="4E295E"/>
                </a:solidFill>
                <a:latin typeface="Helvetica Neue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D04FC3-FD97-46F2-9458-6D733B27C235}" type="datetime1">
              <a:rPr lang="cs-CZ"/>
              <a:pPr lvl="0"/>
              <a:t>24.02.2022</a:t>
            </a:fld>
            <a:endParaRPr lang="cs-CZ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11DE0A-EEEA-45E3-862D-6BC9AE3189DC}" type="slidenum">
              <a:t>‹#›</a:t>
            </a:fld>
            <a:endParaRPr lang="cs-CZ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462" y="4287685"/>
            <a:ext cx="2806540" cy="187184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4725" y="674360"/>
            <a:ext cx="4019839" cy="298532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6928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C0F618-CE3D-43F9-B6C9-EEC78786FA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849FD-9674-4B94-808A-5CC9057B15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F1CE3-12C0-4DD7-BA31-7422A073816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fld id="{3A13ECE5-F578-4EB5-847F-603C879DF9A5}" type="datetime1">
              <a:rPr lang="cs-CZ"/>
              <a:pPr lvl="0"/>
              <a:t>24.02.2022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B3742-9A8C-4E1A-9F55-37D59D700E0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A858B-8B06-4D83-B1DA-FF160258A69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 lvl="0"/>
            <a:fld id="{385BF7D2-30A9-4F52-8C79-00F54272E5AA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800" b="0" i="0" u="none" strike="noStrike" kern="1200" cap="all" spc="0" baseline="0">
          <a:solidFill>
            <a:srgbClr val="000000"/>
          </a:solidFill>
          <a:uFillTx/>
          <a:latin typeface="HelveticaNeueLT Com 95 Blk" panose="020B0904020202020204" pitchFamily="34" charset="0"/>
          <a:ea typeface="HelveticaNeueLT Com 95 Blk" panose="020B0904020202020204" pitchFamily="34" charset="0"/>
          <a:cs typeface="HelveticaNeueLT Com 95 Blk" panose="020B0904020202020204" pitchFamily="34" charset="0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.cz/assets/ppov/rovne-prilezitosti-zen-a-muzu/dokumenty/AP-DN---grafikaFINAL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vlada.cz/assets/ppov/rovne-prilezitosti-zen-a-muzu/Projekt_OPZ/Vystupy_projektu/Minimalni-standardy-prace-s-puvodci-a-puvodkynemi-nasili-v-blizkych-vztazich-v-Ceske-republice.pdf" TargetMode="External"/><Relationship Id="rId5" Type="http://schemas.openxmlformats.org/officeDocument/2006/relationships/hyperlink" Target="https://www.vlada.cz/assets/ppov/rovne-prilezitosti-zen-a-muzu/Aktuality/Strategie_rovnosti_zen_a_muzu.pdf" TargetMode="External"/><Relationship Id="rId4" Type="http://schemas.openxmlformats.org/officeDocument/2006/relationships/hyperlink" Target="https://tbinternet.ohchr.org/_layouts/15/treatybodyexternal/Download.aspx?symbolno=CEDAW/C/GC/35&amp;Lang=en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3174022" y="882649"/>
            <a:ext cx="7773499" cy="1957265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cs-CZ" b="1" dirty="0" smtClean="0">
                <a:solidFill>
                  <a:srgbClr val="3C114A"/>
                </a:solidFill>
              </a:rPr>
              <a:t>Věcné zaměření výzvy MGSB: </a:t>
            </a:r>
          </a:p>
          <a:p>
            <a:pPr marL="0" indent="0" algn="r">
              <a:buNone/>
            </a:pPr>
            <a:r>
              <a:rPr lang="cs-CZ" dirty="0" smtClean="0"/>
              <a:t>Podpora mezioborové spolupráce v oblasti domácího a </a:t>
            </a:r>
            <a:r>
              <a:rPr lang="cs-CZ" dirty="0" err="1" smtClean="0"/>
              <a:t>genderově</a:t>
            </a:r>
            <a:r>
              <a:rPr lang="cs-CZ" dirty="0" smtClean="0"/>
              <a:t> podmíněného násilí</a:t>
            </a:r>
            <a:endParaRPr lang="cs-CZ" b="1" dirty="0">
              <a:solidFill>
                <a:srgbClr val="3C114A"/>
              </a:solidFill>
            </a:endParaRPr>
          </a:p>
        </p:txBody>
      </p:sp>
      <p:sp>
        <p:nvSpPr>
          <p:cNvPr id="14339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1524000" y="2743199"/>
            <a:ext cx="9144000" cy="836613"/>
          </a:xfrm>
        </p:spPr>
        <p:txBody>
          <a:bodyPr anchor="ctr">
            <a:normAutofit/>
          </a:bodyPr>
          <a:lstStyle/>
          <a:p>
            <a:pPr marL="0" indent="0"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cs-CZ" sz="1600" b="1" dirty="0" smtClean="0">
                <a:solidFill>
                  <a:srgbClr val="4E295E"/>
                </a:solidFill>
                <a:latin typeface="Helvetica Neue"/>
              </a:rPr>
              <a:t>Radan Šafařík</a:t>
            </a:r>
          </a:p>
          <a:p>
            <a:pPr marL="0" indent="0"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cs-CZ" sz="1600" dirty="0" smtClean="0">
                <a:solidFill>
                  <a:srgbClr val="4E295E"/>
                </a:solidFill>
                <a:latin typeface="Helvetica Neue"/>
              </a:rPr>
              <a:t>Odbor rovnosti žen a mužů, </a:t>
            </a:r>
          </a:p>
        </p:txBody>
      </p:sp>
      <p:pic>
        <p:nvPicPr>
          <p:cNvPr id="14340" name="Picture 5" descr="Úřad vlády České republiky - kariéra, práce, volná místa | VímVíc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3579813"/>
            <a:ext cx="2797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93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dirty="0" smtClean="0">
                <a:latin typeface="Helvetica Neue"/>
              </a:rPr>
              <a:t>CÍL A ZAMĚŘENÍ VÝZVY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Cíl: podpora budování kapacit organizací působících v oblasti pomoci obětem domácího a </a:t>
            </a:r>
            <a:r>
              <a:rPr lang="cs-CZ" sz="2400" b="1" dirty="0" err="1" smtClean="0">
                <a:solidFill>
                  <a:schemeClr val="tx1"/>
                </a:solidFill>
              </a:rPr>
              <a:t>genderově</a:t>
            </a:r>
            <a:r>
              <a:rPr lang="cs-CZ" sz="2400" b="1" dirty="0" smtClean="0">
                <a:solidFill>
                  <a:schemeClr val="tx1"/>
                </a:solidFill>
              </a:rPr>
              <a:t> podmíněného násilí pro zefektivnění mezioborové spolupráce a koordinace</a:t>
            </a:r>
          </a:p>
          <a:p>
            <a:pPr marL="0" indent="0">
              <a:buNone/>
            </a:pPr>
            <a:endParaRPr lang="cs-CZ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Výzva reaguje na: 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	</a:t>
            </a:r>
            <a:r>
              <a:rPr lang="cs-CZ" sz="2400" dirty="0" smtClean="0">
                <a:solidFill>
                  <a:schemeClr val="tx1"/>
                </a:solidFill>
              </a:rPr>
              <a:t>a) důležitost mezioborové spolupráce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	b) omezené kapacity organizací (personální, finanční a odborné</a:t>
            </a:r>
            <a:r>
              <a:rPr lang="cs-CZ" sz="2400" b="1" dirty="0" smtClean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4593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dirty="0" smtClean="0">
                <a:latin typeface="Helvetica Neue"/>
              </a:rPr>
              <a:t>Základní PODMÍNKY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Domácí a sexuální násilí = </a:t>
            </a:r>
            <a:r>
              <a:rPr lang="cs-CZ" sz="2400" b="1" dirty="0" err="1" smtClean="0">
                <a:solidFill>
                  <a:schemeClr val="tx1"/>
                </a:solidFill>
              </a:rPr>
              <a:t>genderově</a:t>
            </a:r>
            <a:r>
              <a:rPr lang="cs-CZ" sz="2400" b="1" dirty="0" smtClean="0">
                <a:solidFill>
                  <a:schemeClr val="tx1"/>
                </a:solidFill>
              </a:rPr>
              <a:t> podmíněné násilí</a:t>
            </a:r>
          </a:p>
          <a:p>
            <a:pPr marL="0" indent="0"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tx1"/>
                </a:solidFill>
              </a:rPr>
              <a:t> „</a:t>
            </a:r>
            <a:r>
              <a:rPr lang="cs-CZ" sz="2000" dirty="0" smtClean="0"/>
              <a:t>Předkládané projekty by měly vycházet z chápání domácího a </a:t>
            </a:r>
            <a:r>
              <a:rPr lang="cs-CZ" sz="2000" dirty="0" err="1" smtClean="0"/>
              <a:t>genderově</a:t>
            </a:r>
            <a:r>
              <a:rPr lang="cs-CZ" sz="2000" dirty="0" smtClean="0"/>
              <a:t> podmíněného násilí, které odpovídá </a:t>
            </a:r>
            <a:r>
              <a:rPr lang="cs-CZ" sz="2000" b="1" dirty="0" smtClean="0"/>
              <a:t>Akčnímu plánu prevence domácího a </a:t>
            </a:r>
            <a:r>
              <a:rPr lang="cs-CZ" sz="2000" b="1" dirty="0" err="1" smtClean="0"/>
              <a:t>genderově</a:t>
            </a:r>
            <a:r>
              <a:rPr lang="cs-CZ" sz="2000" b="1" dirty="0" smtClean="0"/>
              <a:t> podmíněného násilí na léta 2019 - 2022</a:t>
            </a:r>
            <a:r>
              <a:rPr lang="cs-CZ" sz="2000" dirty="0" smtClean="0"/>
              <a:t> a </a:t>
            </a:r>
            <a:r>
              <a:rPr lang="cs-CZ" sz="2000" b="1" dirty="0" smtClean="0"/>
              <a:t>mezinárodním závazkům ČR v oblasti lidských práv </a:t>
            </a:r>
            <a:r>
              <a:rPr lang="cs-CZ" sz="2000" dirty="0" smtClean="0"/>
              <a:t>(zejm. Úmluvě OSN o odstranění všech forem diskriminace žen).“ </a:t>
            </a:r>
            <a:endParaRPr lang="cs-CZ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8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dirty="0" smtClean="0">
                <a:latin typeface="Helvetica Neue"/>
              </a:rPr>
              <a:t>Akční plán prevence domácího a </a:t>
            </a:r>
            <a:r>
              <a:rPr lang="cs-CZ" dirty="0" err="1" smtClean="0">
                <a:latin typeface="Helvetica Neue"/>
              </a:rPr>
              <a:t>genderově</a:t>
            </a:r>
            <a:r>
              <a:rPr lang="cs-CZ" dirty="0" smtClean="0">
                <a:latin typeface="Helvetica Neue"/>
              </a:rPr>
              <a:t> podmíněného násilí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Akční plán prevence domácího a </a:t>
            </a:r>
            <a:r>
              <a:rPr lang="cs-CZ" sz="2400" b="1" dirty="0" err="1" smtClean="0">
                <a:solidFill>
                  <a:schemeClr val="tx1"/>
                </a:solidFill>
              </a:rPr>
              <a:t>genderově</a:t>
            </a:r>
            <a:r>
              <a:rPr lang="cs-CZ" sz="2400" b="1" dirty="0" smtClean="0">
                <a:solidFill>
                  <a:schemeClr val="tx1"/>
                </a:solidFill>
              </a:rPr>
              <a:t> podmíněného násilí na léta 2019 - 2022</a:t>
            </a:r>
          </a:p>
          <a:p>
            <a:pPr marL="0" indent="0"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Definuje podporu mezioborové spolupráce jako jednu z priorit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 Obsahuje definici domácího násilí, </a:t>
            </a:r>
            <a:r>
              <a:rPr lang="cs-CZ" sz="2000" dirty="0" err="1" smtClean="0">
                <a:solidFill>
                  <a:schemeClr val="tx1"/>
                </a:solidFill>
              </a:rPr>
              <a:t>genderově</a:t>
            </a:r>
            <a:r>
              <a:rPr lang="cs-CZ" sz="2000" dirty="0" smtClean="0">
                <a:solidFill>
                  <a:schemeClr val="tx1"/>
                </a:solidFill>
              </a:rPr>
              <a:t> podmíněného násilí, genderových stereotypů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Identifikuje hlavní problémy v oblasti domácího a </a:t>
            </a:r>
            <a:r>
              <a:rPr lang="cs-CZ" sz="2000" dirty="0" err="1" smtClean="0">
                <a:solidFill>
                  <a:schemeClr val="tx1"/>
                </a:solidFill>
              </a:rPr>
              <a:t>genderově</a:t>
            </a:r>
            <a:r>
              <a:rPr lang="cs-CZ" sz="2000" dirty="0" smtClean="0">
                <a:solidFill>
                  <a:schemeClr val="tx1"/>
                </a:solidFill>
              </a:rPr>
              <a:t> podmíněného násilí</a:t>
            </a:r>
          </a:p>
          <a:p>
            <a:pPr marL="0" indent="0">
              <a:buNone/>
            </a:pPr>
            <a:endParaRPr lang="cs-CZ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dirty="0" smtClean="0">
                <a:latin typeface="Helvetica Neue"/>
              </a:rPr>
              <a:t>obsahové zaměření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Mezinárodní </a:t>
            </a:r>
            <a:r>
              <a:rPr lang="cs-CZ" sz="2400" b="1" dirty="0">
                <a:solidFill>
                  <a:schemeClr val="tx1"/>
                </a:solidFill>
              </a:rPr>
              <a:t>závazky ČR - Úmluva OSN o odstranění všech forem diskriminace žen (CEDAW) + všeobecné doporučení Výboru OSN pro odstranění diskriminace žen č. 19 a 35</a:t>
            </a:r>
          </a:p>
          <a:p>
            <a:pPr marL="0" indent="0"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Násilí má genderové příčiny a dopady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Jde o společenský problém (ne individuální), který vyžaduje komplexní řešení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 Lidskoprávní perspektiva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Nad rámec akčního plánu (nucené sterilizace, kriminalizace interrupcí, násilí v souvislosti s porodní péčí)</a:t>
            </a: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5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>
                <a:latin typeface="Helvetica Neue"/>
              </a:rPr>
              <a:t>Oprávnění žadatelé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cs-CZ" sz="2200" b="1" dirty="0" smtClean="0">
                <a:solidFill>
                  <a:schemeClr val="tx1"/>
                </a:solidFill>
              </a:rPr>
              <a:t> </a:t>
            </a:r>
            <a:r>
              <a:rPr lang="cs-CZ" sz="2200" dirty="0" smtClean="0">
                <a:solidFill>
                  <a:schemeClr val="tx1"/>
                </a:solidFill>
              </a:rPr>
              <a:t>příspěvkové organizace zřízené územním samosprávným celkem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200" dirty="0" smtClean="0">
                <a:solidFill>
                  <a:schemeClr val="tx1"/>
                </a:solidFill>
              </a:rPr>
              <a:t> nestátní neziskové organizace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200" dirty="0" smtClean="0">
                <a:solidFill>
                  <a:schemeClr val="tx1"/>
                </a:solidFill>
              </a:rPr>
              <a:t>Podmínky: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200" dirty="0" smtClean="0">
                <a:solidFill>
                  <a:schemeClr val="tx1"/>
                </a:solidFill>
              </a:rPr>
              <a:t>Zkušenost se zajišťováním mezioborové spolupráce po dobu alespoň 1 roku - formální hodnocení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200" dirty="0" smtClean="0">
                <a:solidFill>
                  <a:schemeClr val="tx1"/>
                </a:solidFill>
              </a:rPr>
              <a:t>Definice standardů mezioborové spolupráce (případně Standardy práce s původci a původkyněmi násilí v blízkých vztazích v ČR) – eliminační kritérium</a:t>
            </a:r>
          </a:p>
          <a:p>
            <a:pPr marL="0" indent="0">
              <a:buNone/>
            </a:pPr>
            <a:endParaRPr lang="cs-CZ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5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>
                <a:latin typeface="Helvetica Neue"/>
              </a:rPr>
              <a:t>Oprávnění partneři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Oprávnění partneři:</a:t>
            </a:r>
            <a:endParaRPr lang="cs-CZ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veřejný, soukromý či neziskový subjekt (PO) v Norsko, ČR a ostatních přijímacích státech FM Norska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neoprávněné: Island, Lichtenštejnsko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neoprávněné: fyzické osoby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bodové zvýhodnění: územní samosprávné celky (kraje, městské části, městské obvody a obce s rozšířenou působností) – 6 bodů</a:t>
            </a:r>
          </a:p>
          <a:p>
            <a:pPr marL="0" indent="0">
              <a:buNone/>
            </a:pPr>
            <a:endParaRPr lang="cs-CZ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2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>
                <a:latin typeface="Helvetica Neue"/>
              </a:rPr>
              <a:t>Podporované aktivity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Projektové aktivity - obecně:</a:t>
            </a:r>
            <a:endParaRPr lang="cs-CZ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 smtClean="0">
                <a:solidFill>
                  <a:schemeClr val="tx1"/>
                </a:solidFill>
              </a:rPr>
              <a:t> </a:t>
            </a:r>
            <a:r>
              <a:rPr lang="cs-CZ" sz="2400" dirty="0" smtClean="0"/>
              <a:t>vytvoření či rozšíření mezioborové platformy, která bude přispívat ke komplexní pomoci obětem domácího a </a:t>
            </a:r>
            <a:r>
              <a:rPr lang="cs-CZ" sz="2400" dirty="0" err="1" smtClean="0"/>
              <a:t>genderově</a:t>
            </a:r>
            <a:r>
              <a:rPr lang="cs-CZ" sz="2400" dirty="0" smtClean="0"/>
              <a:t> podmíněného násilí</a:t>
            </a:r>
            <a:endParaRPr lang="cs-CZ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87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>
                <a:latin typeface="Helvetica Neue"/>
              </a:rPr>
              <a:t>Podporované aktivity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Projektové aktivity – demonstrativní výčet):</a:t>
            </a:r>
          </a:p>
          <a:p>
            <a:pPr marL="0" indent="0">
              <a:buNone/>
            </a:pPr>
            <a:endParaRPr lang="cs-CZ" sz="20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 vytvoření nové mezioborové platformy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rozvoj personálních a odborných kapacit pracovníků zapojeních do mezioborová spolupráce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zavádění inovativních programů a nástrojů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opatření ke zvýšení motivace relevantních aktérů k mezioborové spolupráci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opatření ke zvýšení odborných kapacit v problematice uplatňování genderového hlediska a zajištění mezinárodních standardů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opatření ke zvýšení odborných kapacit zohledňovat potřeby vícečetně znevýhodněných skupin</a:t>
            </a: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3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>
                <a:latin typeface="Helvetica Neue"/>
              </a:rPr>
              <a:t>Podporované aktivity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Projektové aktivity – demonstrativní výčet):</a:t>
            </a:r>
          </a:p>
          <a:p>
            <a:pPr marL="0" indent="0">
              <a:buNone/>
            </a:pPr>
            <a:endParaRPr lang="cs-CZ" sz="20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 zavádění nástrojů pro zvýšení schopnosti reagovat na mimořádné situace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zavádění nástrojů k identifikaci rizikových faktorů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aplikace příkladů dobré praxe a inovativních řešení za účelem zvýšení pozitivního dopadu služeb pro oběti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spolupráce s organizacemi poskytujícími intervence osobám dopouštějícím se násilí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sběr dat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osvěta</a:t>
            </a: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>
                <a:latin typeface="Helvetica Neue"/>
              </a:rPr>
              <a:t>Podpora </a:t>
            </a:r>
            <a:r>
              <a:rPr lang="pl-PL" dirty="0" smtClean="0">
                <a:latin typeface="Helvetica Neue"/>
              </a:rPr>
              <a:t>multioborové spolupráce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</a:rPr>
              <a:t>Výše grantu: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1 325 000 Kč – 5 300 000 </a:t>
            </a:r>
            <a:r>
              <a:rPr lang="cs-CZ" sz="2400" dirty="0" smtClean="0">
                <a:solidFill>
                  <a:schemeClr val="tx1"/>
                </a:solidFill>
              </a:rPr>
              <a:t>Kč </a:t>
            </a:r>
            <a:r>
              <a:rPr lang="cs-CZ" sz="2400" dirty="0">
                <a:solidFill>
                  <a:schemeClr val="tx1"/>
                </a:solidFill>
              </a:rPr>
              <a:t>(100 %)</a:t>
            </a: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</a:rPr>
              <a:t>Doba implementace: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Alespoň 12 měsíců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 Do 30.4.2024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</a:rPr>
              <a:t>Místo implementace: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ČR/Norsko</a:t>
            </a:r>
          </a:p>
        </p:txBody>
      </p:sp>
    </p:spTree>
    <p:extLst>
      <p:ext uri="{BB962C8B-B14F-4D97-AF65-F5344CB8AC3E}">
        <p14:creationId xmlns:p14="http://schemas.microsoft.com/office/powerpoint/2010/main" val="11954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303845-D3A9-4700-B4B8-E43346C556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dirty="0" smtClean="0">
                <a:latin typeface="Helvetica Neue"/>
              </a:rPr>
              <a:t>Zdroje</a:t>
            </a:r>
            <a:endParaRPr lang="cs-CZ" dirty="0">
              <a:latin typeface="Helvetica Neue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826477" y="2170724"/>
            <a:ext cx="10515600" cy="36234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Akční plán prevence domácího a </a:t>
            </a:r>
            <a:r>
              <a:rPr lang="cs-CZ" sz="2000" dirty="0" err="1">
                <a:solidFill>
                  <a:schemeClr val="tx1"/>
                </a:solidFill>
              </a:rPr>
              <a:t>genderově</a:t>
            </a:r>
            <a:r>
              <a:rPr lang="cs-CZ" sz="2000" dirty="0">
                <a:solidFill>
                  <a:schemeClr val="tx1"/>
                </a:solidFill>
              </a:rPr>
              <a:t> podmíněného násilí na léta 2019 – 2022 (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https://www.vlada.cz/</a:t>
            </a:r>
            <a:r>
              <a:rPr lang="cs-CZ" sz="2000" dirty="0" err="1">
                <a:solidFill>
                  <a:schemeClr val="tx1"/>
                </a:solidFill>
                <a:hlinkClick r:id="rId3"/>
              </a:rPr>
              <a:t>assets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/</a:t>
            </a:r>
            <a:r>
              <a:rPr lang="cs-CZ" sz="2000" dirty="0" err="1">
                <a:solidFill>
                  <a:schemeClr val="tx1"/>
                </a:solidFill>
                <a:hlinkClick r:id="rId3"/>
              </a:rPr>
              <a:t>ppov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/</a:t>
            </a:r>
            <a:r>
              <a:rPr lang="cs-CZ" sz="2000" dirty="0" err="1">
                <a:solidFill>
                  <a:schemeClr val="tx1"/>
                </a:solidFill>
                <a:hlinkClick r:id="rId3"/>
              </a:rPr>
              <a:t>rovne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-</a:t>
            </a:r>
            <a:r>
              <a:rPr lang="cs-CZ" sz="2000" dirty="0" err="1">
                <a:solidFill>
                  <a:schemeClr val="tx1"/>
                </a:solidFill>
                <a:hlinkClick r:id="rId3"/>
              </a:rPr>
              <a:t>prilezitosti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-zen-a-</a:t>
            </a:r>
            <a:r>
              <a:rPr lang="cs-CZ" sz="2000" dirty="0" err="1">
                <a:solidFill>
                  <a:schemeClr val="tx1"/>
                </a:solidFill>
                <a:hlinkClick r:id="rId3"/>
              </a:rPr>
              <a:t>muzu</a:t>
            </a:r>
            <a:r>
              <a:rPr lang="cs-CZ" sz="2000" dirty="0">
                <a:solidFill>
                  <a:schemeClr val="tx1"/>
                </a:solidFill>
                <a:hlinkClick r:id="rId3"/>
              </a:rPr>
              <a:t>/dokumenty/AP-DN---grafikaFINAL.pdf</a:t>
            </a:r>
            <a:r>
              <a:rPr lang="cs-CZ" sz="2000" dirty="0">
                <a:solidFill>
                  <a:schemeClr val="tx1"/>
                </a:solidFill>
              </a:rPr>
              <a:t>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Všeobecné </a:t>
            </a:r>
            <a:r>
              <a:rPr lang="cs-CZ" sz="2000" dirty="0">
                <a:solidFill>
                  <a:schemeClr val="tx1"/>
                </a:solidFill>
              </a:rPr>
              <a:t>doporučení Výboru OSN pro odstranění diskriminace žen č</a:t>
            </a:r>
            <a:r>
              <a:rPr lang="cs-CZ" sz="2000" dirty="0" smtClean="0">
                <a:solidFill>
                  <a:schemeClr val="tx1"/>
                </a:solidFill>
              </a:rPr>
              <a:t>. </a:t>
            </a:r>
            <a:r>
              <a:rPr lang="cs-CZ" sz="2000" dirty="0">
                <a:solidFill>
                  <a:schemeClr val="tx1"/>
                </a:solidFill>
              </a:rPr>
              <a:t>35 (</a:t>
            </a:r>
            <a:r>
              <a:rPr lang="cs-CZ" sz="2000" dirty="0">
                <a:solidFill>
                  <a:schemeClr val="tx1"/>
                </a:solidFill>
                <a:hlinkClick r:id="rId4"/>
              </a:rPr>
              <a:t>https://tbinternet.ohchr.org/_</a:t>
            </a:r>
            <a:r>
              <a:rPr lang="cs-CZ" sz="2000" dirty="0" err="1" smtClean="0">
                <a:solidFill>
                  <a:schemeClr val="tx1"/>
                </a:solidFill>
                <a:hlinkClick r:id="rId4"/>
              </a:rPr>
              <a:t>layouts</a:t>
            </a:r>
            <a:r>
              <a:rPr lang="cs-CZ" sz="2000" dirty="0" smtClean="0">
                <a:solidFill>
                  <a:schemeClr val="tx1"/>
                </a:solidFill>
                <a:hlinkClick r:id="rId4"/>
              </a:rPr>
              <a:t>/15/</a:t>
            </a:r>
            <a:r>
              <a:rPr lang="cs-CZ" sz="2000" dirty="0" err="1" smtClean="0">
                <a:solidFill>
                  <a:schemeClr val="tx1"/>
                </a:solidFill>
                <a:hlinkClick r:id="rId4"/>
              </a:rPr>
              <a:t>treatybodyexternal</a:t>
            </a:r>
            <a:r>
              <a:rPr lang="cs-CZ" sz="2000" dirty="0" smtClean="0">
                <a:solidFill>
                  <a:schemeClr val="tx1"/>
                </a:solidFill>
                <a:hlinkClick r:id="rId4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4"/>
              </a:rPr>
              <a:t>Download.aspx?symbolno</a:t>
            </a:r>
            <a:r>
              <a:rPr lang="cs-CZ" sz="2000" dirty="0" smtClean="0">
                <a:solidFill>
                  <a:schemeClr val="tx1"/>
                </a:solidFill>
                <a:hlinkClick r:id="rId4"/>
              </a:rPr>
              <a:t>=CEDAW/C/GC/35&amp;Lang=en</a:t>
            </a:r>
            <a:r>
              <a:rPr lang="cs-CZ" sz="2000" dirty="0" smtClean="0">
                <a:solidFill>
                  <a:schemeClr val="tx1"/>
                </a:solidFill>
              </a:rPr>
              <a:t>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</a:rPr>
              <a:t>Strategie rovnosti žen a mužů </a:t>
            </a:r>
            <a:r>
              <a:rPr lang="cs-CZ" sz="2000" dirty="0">
                <a:solidFill>
                  <a:schemeClr val="tx1"/>
                </a:solidFill>
              </a:rPr>
              <a:t>na léta 2021 – 2030 (</a:t>
            </a:r>
            <a:r>
              <a:rPr lang="cs-CZ" sz="20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www.vlada.cz/</a:t>
            </a:r>
            <a:r>
              <a:rPr lang="cs-CZ" sz="2000" dirty="0" err="1" smtClean="0">
                <a:solidFill>
                  <a:schemeClr val="tx1"/>
                </a:solidFill>
                <a:hlinkClick r:id="rId5"/>
              </a:rPr>
              <a:t>assets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5"/>
              </a:rPr>
              <a:t>ppov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5"/>
              </a:rPr>
              <a:t>rovne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-</a:t>
            </a:r>
            <a:r>
              <a:rPr lang="cs-CZ" sz="2000" dirty="0" err="1" smtClean="0">
                <a:solidFill>
                  <a:schemeClr val="tx1"/>
                </a:solidFill>
                <a:hlinkClick r:id="rId5"/>
              </a:rPr>
              <a:t>prilezitosti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-zen-a-</a:t>
            </a:r>
            <a:r>
              <a:rPr lang="cs-CZ" sz="2000" dirty="0" err="1" smtClean="0">
                <a:solidFill>
                  <a:schemeClr val="tx1"/>
                </a:solidFill>
                <a:hlinkClick r:id="rId5"/>
              </a:rPr>
              <a:t>muzu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/Aktuality/Strategie_rovnosti_zen_a_muzu.pdf</a:t>
            </a:r>
            <a:r>
              <a:rPr lang="cs-CZ" sz="2000" dirty="0" smtClean="0">
                <a:solidFill>
                  <a:schemeClr val="tx1"/>
                </a:solidFill>
              </a:rPr>
              <a:t>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</a:rPr>
              <a:t>Minimální standardy práce s </a:t>
            </a:r>
            <a:r>
              <a:rPr lang="cs-CZ" sz="2000" dirty="0" smtClean="0">
                <a:solidFill>
                  <a:schemeClr val="tx1"/>
                </a:solidFill>
              </a:rPr>
              <a:t>původci a </a:t>
            </a:r>
            <a:r>
              <a:rPr lang="cs-CZ" sz="2000" dirty="0">
                <a:solidFill>
                  <a:schemeClr val="tx1"/>
                </a:solidFill>
              </a:rPr>
              <a:t>původkyněmi násilí v blízkých vztazích v </a:t>
            </a:r>
            <a:r>
              <a:rPr lang="cs-CZ" sz="2000" dirty="0" smtClean="0">
                <a:solidFill>
                  <a:schemeClr val="tx1"/>
                </a:solidFill>
              </a:rPr>
              <a:t>České republice (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https</a:t>
            </a:r>
            <a:r>
              <a:rPr lang="cs-CZ" sz="2000" dirty="0">
                <a:solidFill>
                  <a:schemeClr val="tx1"/>
                </a:solidFill>
                <a:hlinkClick r:id="rId6"/>
              </a:rPr>
              <a:t>://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www.vlada.cz/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assets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ppov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rovne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-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prilezitosti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-zen-a-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muzu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Projekt_OPZ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/</a:t>
            </a:r>
            <a:r>
              <a:rPr lang="cs-CZ" sz="2000" dirty="0" err="1" smtClean="0">
                <a:solidFill>
                  <a:schemeClr val="tx1"/>
                </a:solidFill>
                <a:hlinkClick r:id="rId6"/>
              </a:rPr>
              <a:t>Vystupy_projektu</a:t>
            </a:r>
            <a:r>
              <a:rPr lang="cs-CZ" sz="2000" dirty="0" smtClean="0">
                <a:solidFill>
                  <a:schemeClr val="tx1"/>
                </a:solidFill>
                <a:hlinkClick r:id="rId6"/>
              </a:rPr>
              <a:t>/Minimalni-standardy-prace-s-puvodci-a-puvodkynemi-nasili-v-blizkych-vztazich-v-Ceske-republice.pdf</a:t>
            </a:r>
            <a:r>
              <a:rPr lang="cs-CZ" sz="2000" dirty="0" smtClean="0">
                <a:solidFill>
                  <a:schemeClr val="tx1"/>
                </a:solidFill>
              </a:rPr>
              <a:t>)</a:t>
            </a:r>
            <a:endParaRPr lang="cs-CZ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21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4387361" y="674360"/>
            <a:ext cx="6280641" cy="1332244"/>
          </a:xfrm>
        </p:spPr>
        <p:txBody>
          <a:bodyPr anchor="ctr">
            <a:noAutofit/>
          </a:bodyPr>
          <a:lstStyle/>
          <a:p>
            <a:pPr marL="0" lvl="0" indent="0" algn="r">
              <a:buNone/>
            </a:pPr>
            <a:r>
              <a:rPr lang="cs-CZ" sz="4800" b="1" dirty="0" smtClean="0">
                <a:solidFill>
                  <a:srgbClr val="3C114A"/>
                </a:solidFill>
                <a:latin typeface="Helvetica Neue"/>
              </a:rPr>
              <a:t>Děkuji za pozornost</a:t>
            </a:r>
            <a:endParaRPr lang="cs-CZ" sz="4800" b="1" dirty="0">
              <a:solidFill>
                <a:srgbClr val="3C114A"/>
              </a:solidFill>
              <a:latin typeface="Helvetica Neue"/>
            </a:endParaRPr>
          </a:p>
        </p:txBody>
      </p:sp>
      <p:sp>
        <p:nvSpPr>
          <p:cNvPr id="3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1444872" y="2170724"/>
            <a:ext cx="9144000" cy="1495667"/>
          </a:xfrm>
        </p:spPr>
        <p:txBody>
          <a:bodyPr anchor="ctr">
            <a:normAutofit/>
          </a:bodyPr>
          <a:lstStyle/>
          <a:p>
            <a:pPr marL="0" lvl="0" indent="0" algn="r">
              <a:buNone/>
            </a:pPr>
            <a:r>
              <a:rPr lang="cs-CZ" sz="2400" b="1" dirty="0" smtClean="0">
                <a:solidFill>
                  <a:srgbClr val="4E295E"/>
                </a:solidFill>
                <a:latin typeface="Helvetica Neue"/>
              </a:rPr>
              <a:t>Radan Šafařík</a:t>
            </a:r>
          </a:p>
          <a:p>
            <a:pPr marL="0" lvl="0" indent="0" algn="r">
              <a:buNone/>
            </a:pPr>
            <a:r>
              <a:rPr lang="cs-CZ" sz="2400" dirty="0" smtClean="0">
                <a:solidFill>
                  <a:srgbClr val="4E295E"/>
                </a:solidFill>
              </a:rPr>
              <a:t>safarik.radan@vlada.cz </a:t>
            </a:r>
            <a:endParaRPr lang="cs-CZ" sz="2400" dirty="0">
              <a:solidFill>
                <a:srgbClr val="4E295E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9540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o je rovno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1774</TotalTime>
  <Words>638</Words>
  <Application>Microsoft Office PowerPoint</Application>
  <PresentationFormat>Širokoúhlá obrazovka</PresentationFormat>
  <Paragraphs>92</Paragraphs>
  <Slides>13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Calibri</vt:lpstr>
      <vt:lpstr>Helvetica Neue</vt:lpstr>
      <vt:lpstr>HelveticaNeueLT Com 65 Md</vt:lpstr>
      <vt:lpstr>HelveticaNeueLT Com 95 Blk</vt:lpstr>
      <vt:lpstr>Leelawadee UI</vt:lpstr>
      <vt:lpstr>Wingdings</vt:lpstr>
      <vt:lpstr>To je rovnost</vt:lpstr>
      <vt:lpstr>Prezentace aplikace PowerPoint</vt:lpstr>
      <vt:lpstr>CÍL A ZAMĚŘENÍ VÝZVY</vt:lpstr>
      <vt:lpstr>Základní PODMÍNKY</vt:lpstr>
      <vt:lpstr>Akční plán prevence domácího a genderově podmíněného násilí</vt:lpstr>
      <vt:lpstr>obsahové zaměření</vt:lpstr>
      <vt:lpstr>Oprávnění žadatelé</vt:lpstr>
      <vt:lpstr>Oprávnění partneři</vt:lpstr>
      <vt:lpstr>Podporované aktivity</vt:lpstr>
      <vt:lpstr>Podporované aktivity</vt:lpstr>
      <vt:lpstr>Podporované aktivity</vt:lpstr>
      <vt:lpstr>Podpora multioborové spolupráce</vt:lpstr>
      <vt:lpstr>Zdroje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Ondřej Holub</dc:creator>
  <cp:lastModifiedBy>Šafařík Radan</cp:lastModifiedBy>
  <cp:revision>95</cp:revision>
  <dcterms:created xsi:type="dcterms:W3CDTF">2020-08-29T10:54:44Z</dcterms:created>
  <dcterms:modified xsi:type="dcterms:W3CDTF">2022-02-24T08:40:15Z</dcterms:modified>
</cp:coreProperties>
</file>