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347" r:id="rId4"/>
    <p:sldId id="349" r:id="rId5"/>
    <p:sldId id="256" r:id="rId6"/>
    <p:sldId id="284" r:id="rId7"/>
    <p:sldId id="338" r:id="rId8"/>
    <p:sldId id="322" r:id="rId9"/>
    <p:sldId id="342" r:id="rId10"/>
    <p:sldId id="343" r:id="rId11"/>
    <p:sldId id="344" r:id="rId12"/>
    <p:sldId id="345" r:id="rId13"/>
    <p:sldId id="337" r:id="rId14"/>
    <p:sldId id="329" r:id="rId15"/>
    <p:sldId id="339" r:id="rId16"/>
    <p:sldId id="340" r:id="rId17"/>
    <p:sldId id="341" r:id="rId18"/>
    <p:sldId id="332" r:id="rId19"/>
    <p:sldId id="331" r:id="rId20"/>
  </p:sldIdLst>
  <p:sldSz cx="24380825" cy="13714412"/>
  <p:notesSz cx="6797675" cy="9926638"/>
  <p:custDataLst>
    <p:tags r:id="rId2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88488" autoAdjust="0"/>
  </p:normalViewPr>
  <p:slideViewPr>
    <p:cSldViewPr snapToGrid="0">
      <p:cViewPr varScale="1">
        <p:scale>
          <a:sx n="51" d="100"/>
          <a:sy n="51" d="100"/>
        </p:scale>
        <p:origin x="960" y="126"/>
      </p:cViewPr>
      <p:guideLst>
        <p:guide orient="horz" pos="4319"/>
        <p:guide pos="767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34" Type="http://schemas.microsoft.com/office/2015/10/relationships/revisionInfo" Target="revisionInfo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view3D>
      <c:rotX val="15"/>
      <c:rotY val="20"/>
      <c:rAngAx val="1"/>
    </c:view3D>
    <c:plotArea>
      <c:layout>
        <c:manualLayout>
          <c:layoutTarget val="inner"/>
          <c:xMode val="edge"/>
          <c:yMode val="edge"/>
          <c:x val="0.10575304180383682"/>
          <c:y val="0.030407739803195"/>
          <c:w val="0.885297954082489"/>
          <c:h val="0.96959227323532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invertIfNegative val="0"/>
          <c:dPt>
            <c:idx val="0"/>
            <c:invertIfNegative val="0"/>
            <c:spPr>
              <a:solidFill>
                <a:srgbClr val="D15630"/>
              </a:solidFill>
            </c:spPr>
            <c:extLst>
              <c:ext xmlns:c16="http://schemas.microsoft.com/office/drawing/2014/chart" uri="{C3380CC4-5D6E-409C-BE32-E72D297353CC}">
                <c16:uniqueId val="{00000001-B169-4CE8-91EA-207232FAC090}"/>
              </c:ext>
            </c:extLst>
          </c:dPt>
          <c:dPt>
            <c:idx val="1"/>
            <c:invertIfNegative val="0"/>
            <c:spPr>
              <a:solidFill>
                <a:srgbClr val="C13A78"/>
              </a:solidFill>
            </c:spPr>
            <c:extLst>
              <c:ext xmlns:c16="http://schemas.microsoft.com/office/drawing/2014/chart" uri="{C3380CC4-5D6E-409C-BE32-E72D297353CC}">
                <c16:uniqueId val="{00000003-B169-4CE8-91EA-207232FAC090}"/>
              </c:ext>
            </c:extLst>
          </c:dPt>
          <c:dPt>
            <c:idx val="2"/>
            <c:invertIfNegative val="0"/>
            <c:spPr>
              <a:solidFill>
                <a:srgbClr val="326889"/>
              </a:solidFill>
            </c:spPr>
            <c:extLst>
              <c:ext xmlns:c16="http://schemas.microsoft.com/office/drawing/2014/chart" uri="{C3380CC4-5D6E-409C-BE32-E72D297353CC}">
                <c16:uniqueId val="{00000005-B169-4CE8-91EA-207232FAC090}"/>
              </c:ext>
            </c:extLst>
          </c:dPt>
          <c:dPt>
            <c:idx val="3"/>
            <c:invertIfNegative val="0"/>
            <c:spPr>
              <a:solidFill>
                <a:srgbClr val="009B78"/>
              </a:solidFill>
            </c:spPr>
            <c:extLst>
              <c:ext xmlns:c16="http://schemas.microsoft.com/office/drawing/2014/chart" uri="{C3380CC4-5D6E-409C-BE32-E72D297353CC}">
                <c16:uniqueId val="{00000007-B169-4CE8-91EA-207232FAC090}"/>
              </c:ext>
            </c:extLst>
          </c:dPt>
          <c:dPt>
            <c:idx val="4"/>
            <c:invertIfNegative val="0"/>
            <c:spPr>
              <a:solidFill>
                <a:srgbClr val="00A5A5"/>
              </a:solidFill>
            </c:spPr>
            <c:extLst>
              <c:ext xmlns:c16="http://schemas.microsoft.com/office/drawing/2014/chart" uri="{C3380CC4-5D6E-409C-BE32-E72D297353CC}">
                <c16:uniqueId val="{00000009-B169-4CE8-91EA-207232FAC090}"/>
              </c:ext>
            </c:extLst>
          </c:dPt>
          <c:dPt>
            <c:idx val="5"/>
            <c:invertIfNegative val="0"/>
            <c:spPr>
              <a:solidFill>
                <a:srgbClr val="003268"/>
              </a:solidFill>
            </c:spPr>
            <c:extLst>
              <c:ext xmlns:c16="http://schemas.microsoft.com/office/drawing/2014/chart" uri="{C3380CC4-5D6E-409C-BE32-E72D297353CC}">
                <c16:uniqueId val="{0000000B-B169-4CE8-91EA-207232FAC090}"/>
              </c:ext>
            </c:extLst>
          </c:dPt>
          <c:dPt>
            <c:idx val="6"/>
            <c:invertIfNegative val="0"/>
            <c:spPr>
              <a:solidFill>
                <a:srgbClr val="7E5E9F"/>
              </a:solidFill>
            </c:spPr>
            <c:extLst>
              <c:ext xmlns:c16="http://schemas.microsoft.com/office/drawing/2014/chart" uri="{C3380CC4-5D6E-409C-BE32-E72D297353CC}">
                <c16:uniqueId val="{0000000D-B169-4CE8-91EA-207232FAC090}"/>
              </c:ext>
            </c:extLst>
          </c:dPt>
          <c:dPt>
            <c:idx val="7"/>
            <c:invertIfNegative val="0"/>
            <c:spPr>
              <a:solidFill>
                <a:srgbClr val="F1C350"/>
              </a:solidFill>
            </c:spPr>
            <c:extLst>
              <c:ext xmlns:c16="http://schemas.microsoft.com/office/drawing/2014/chart" uri="{C3380CC4-5D6E-409C-BE32-E72D297353CC}">
                <c16:uniqueId val="{0000000F-B169-4CE8-91EA-207232FAC090}"/>
              </c:ext>
            </c:extLst>
          </c:dPt>
          <c:dPt>
            <c:idx val="8"/>
            <c:invertIfNegative val="0"/>
            <c:spPr>
              <a:solidFill>
                <a:srgbClr val="E15454"/>
              </a:solidFill>
            </c:spPr>
            <c:extLst>
              <c:ext xmlns:c16="http://schemas.microsoft.com/office/drawing/2014/chart" uri="{C3380CC4-5D6E-409C-BE32-E72D297353CC}">
                <c16:uniqueId val="{00000011-B169-4CE8-91EA-207232FAC090}"/>
              </c:ext>
            </c:extLst>
          </c:dPt>
          <c:dPt>
            <c:idx val="9"/>
            <c:invertIfNegative val="0"/>
            <c:spPr>
              <a:solidFill>
                <a:srgbClr val="0087C9"/>
              </a:solidFill>
            </c:spPr>
            <c:extLst>
              <c:ext xmlns:c16="http://schemas.microsoft.com/office/drawing/2014/chart" uri="{C3380CC4-5D6E-409C-BE32-E72D297353CC}">
                <c16:uniqueId val="{00000013-B169-4CE8-91EA-207232FAC090}"/>
              </c:ext>
            </c:extLst>
          </c:dPt>
          <c:dPt>
            <c:idx val="10"/>
            <c:invertIfNegative val="0"/>
            <c:spPr>
              <a:solidFill>
                <a:srgbClr val="A7BF4A"/>
              </a:solidFill>
            </c:spPr>
            <c:extLst>
              <c:ext xmlns:c16="http://schemas.microsoft.com/office/drawing/2014/chart" uri="{C3380CC4-5D6E-409C-BE32-E72D297353CC}">
                <c16:uniqueId val="{00000015-B169-4CE8-91EA-207232FAC090}"/>
              </c:ext>
            </c:extLst>
          </c:dPt>
          <c:dLbls>
            <c:dLbl>
              <c:idx val="0"/>
              <c:layout>
                <c:manualLayout>
                  <c:x val="0.01742792874574661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169-4CE8-91EA-207232FAC090}"/>
                </c:ext>
              </c:extLst>
            </c:dLbl>
            <c:dLbl>
              <c:idx val="1"/>
              <c:layout>
                <c:manualLayout>
                  <c:x val="0.01394234225153923"/>
                  <c:y val="-0.00138217001222074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169-4CE8-91EA-207232FAC090}"/>
                </c:ext>
              </c:extLst>
            </c:dLbl>
            <c:dLbl>
              <c:idx val="2"/>
              <c:layout>
                <c:manualLayout>
                  <c:x val="0.016846997663378716"/>
                  <c:y val="-0.00138217001222074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169-4CE8-91EA-207232FAC090}"/>
                </c:ext>
              </c:extLst>
            </c:dLbl>
            <c:dLbl>
              <c:idx val="3"/>
              <c:layout>
                <c:manualLayout>
                  <c:x val="0.01278048008680343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169-4CE8-91EA-207232FAC090}"/>
                </c:ext>
              </c:extLst>
            </c:dLbl>
            <c:dLbl>
              <c:idx val="4"/>
              <c:layout>
                <c:manualLayout>
                  <c:x val="0.016266066581010818"/>
                  <c:y val="-0.00138217001222074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169-4CE8-91EA-207232FAC090}"/>
                </c:ext>
              </c:extLst>
            </c:dLbl>
            <c:dLbl>
              <c:idx val="5"/>
              <c:layout>
                <c:manualLayout>
                  <c:x val="0.01394234225153923"/>
                  <c:y val="-0.00138217001222074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B169-4CE8-91EA-207232FAC090}"/>
                </c:ext>
              </c:extLst>
            </c:dLbl>
            <c:dLbl>
              <c:idx val="6"/>
              <c:layout>
                <c:manualLayout>
                  <c:x val="0.0139423422515392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B169-4CE8-91EA-207232FAC090}"/>
                </c:ext>
              </c:extLst>
            </c:dLbl>
            <c:dLbl>
              <c:idx val="7"/>
              <c:layout>
                <c:manualLayout>
                  <c:x val="0.016266066581010818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B169-4CE8-91EA-207232FAC090}"/>
                </c:ext>
              </c:extLst>
            </c:dLbl>
            <c:dLbl>
              <c:idx val="8"/>
              <c:layout>
                <c:manualLayout>
                  <c:x val="0.016266066581010818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B169-4CE8-91EA-207232FAC090}"/>
                </c:ext>
              </c:extLst>
            </c:dLbl>
            <c:dLbl>
              <c:idx val="9"/>
              <c:layout>
                <c:manualLayout>
                  <c:x val="0.016876820474863052"/>
                  <c:y val="-0.00276434002444148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B169-4CE8-91EA-207232FAC090}"/>
                </c:ext>
              </c:extLst>
            </c:dLbl>
            <c:dLbl>
              <c:idx val="10"/>
              <c:layout>
                <c:manualLayout>
                  <c:x val="0.00702342763543129"/>
                  <c:y val="0.00134437263477593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B169-4CE8-91EA-207232FAC090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p>
                <a:pPr>
                  <a:defRPr sz="2800" b="1"/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List1!$A$2:$A$12</c:f>
              <c:strCache>
                <c:ptCount val="11"/>
                <c:pt idx="0">
                  <c:v>Sociální dialog</c:v>
                </c:pt>
                <c:pt idx="1">
                  <c:v>Vnitřní věci</c:v>
                </c:pt>
                <c:pt idx="2">
                  <c:v>Řádná správa </c:v>
                </c:pt>
                <c:pt idx="3">
                  <c:v>Spravedlnost </c:v>
                </c:pt>
                <c:pt idx="4">
                  <c:v>Vzdělávání</c:v>
                </c:pt>
                <c:pt idx="5">
                  <c:v>Občanská společnost</c:v>
                </c:pt>
                <c:pt idx="6">
                  <c:v>Zdraví</c:v>
                </c:pt>
                <c:pt idx="7">
                  <c:v>Lidská práva</c:v>
                </c:pt>
                <c:pt idx="8">
                  <c:v>Kultura</c:v>
                </c:pt>
                <c:pt idx="9">
                  <c:v>Výzkum</c:v>
                </c:pt>
                <c:pt idx="10">
                  <c:v>Životní prostředí</c:v>
                </c:pt>
              </c:strCache>
            </c:strRef>
          </c:cat>
          <c:val>
            <c:numRef>
              <c:f>List1!$B$2:$B$12</c:f>
              <c:numCache>
                <c:formatCode>#,##0\ [$EUR]</c:formatCode>
                <c:ptCount val="11"/>
                <c:pt idx="0">
                  <c:v>890000</c:v>
                </c:pt>
                <c:pt idx="1">
                  <c:v>5882353</c:v>
                </c:pt>
                <c:pt idx="2">
                  <c:v>5882353</c:v>
                </c:pt>
                <c:pt idx="3">
                  <c:v>7058824</c:v>
                </c:pt>
                <c:pt idx="4">
                  <c:v>7647059</c:v>
                </c:pt>
                <c:pt idx="5">
                  <c:v>15000000</c:v>
                </c:pt>
                <c:pt idx="6">
                  <c:v>16470588</c:v>
                </c:pt>
                <c:pt idx="7">
                  <c:v>22352941</c:v>
                </c:pt>
                <c:pt idx="8">
                  <c:v>32941176</c:v>
                </c:pt>
                <c:pt idx="9">
                  <c:v>35294117</c:v>
                </c:pt>
                <c:pt idx="10">
                  <c:v>35294118</c:v>
                </c:pt>
              </c:numCache>
            </c:numRef>
          </c:val>
          <c:shape/>
          <c:extLst>
            <c:ext xmlns:c16="http://schemas.microsoft.com/office/drawing/2014/chart" uri="{C3380CC4-5D6E-409C-BE32-E72D297353CC}">
              <c16:uniqueId val="{00000016-B169-4CE8-91EA-207232FAC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gapDepth/>
        <c:shape/>
        <c:axId val="35774848"/>
        <c:axId val="35776384"/>
        <c:axId val="0"/>
      </c:bar3DChart>
      <c:catAx>
        <c:axId val="35774848"/>
        <c:scaling>
          <c:orientation/>
        </c:scaling>
        <c:delete val="0"/>
        <c:axPos val="l"/>
        <c:numFmt formatCode="General" sourceLinked="0"/>
        <c:majorTickMark val="out"/>
        <c:minorTickMark val="none"/>
        <c:txPr>
          <a:bodyPr/>
          <a:p>
            <a:pPr>
              <a:defRPr sz="2400" b="1"/>
            </a:pPr>
            <a:endParaRPr lang="cs-CZ"/>
          </a:p>
        </c:txPr>
        <c:crossAx val="35776384"/>
        <c:crosses val="autoZero"/>
        <c:auto val="0"/>
        <c:lblAlgn val="ctr"/>
        <c:lblOffset/>
        <c:noMultiLvlLbl val="0"/>
      </c:catAx>
      <c:valAx>
        <c:axId val="35776384"/>
        <c:scaling>
          <c:orientation/>
        </c:scaling>
        <c:delete val="1"/>
        <c:axPos val="b"/>
        <c:numFmt formatCode="#,##0\ [$EUR]" sourceLinked="1"/>
        <c:majorTickMark val="out"/>
        <c:minorTickMark val="none"/>
        <c:crossAx val="35774848"/>
        <c:crosses val="autoZero"/>
        <c:crossBetween val="between"/>
      </c:valAx>
    </c:plotArea>
    <c:plotVisOnly val="1"/>
    <c:dispBlanksAs val="gap"/>
    <c:showDLblsOverMax val="0"/>
  </c:chart>
  <c:txPr>
    <a:bodyPr/>
    <a:p>
      <a:pPr>
        <a:defRPr sz="1800"/>
      </a:pPr>
      <a:endParaRPr lang="cs-CZ"/>
    </a:p>
  </c:txPr>
  <c:externalData r:id="rId1">
    <c:autoUpdate val="0"/>
  </c:externalData>
</c:chartSpace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3C9A821-6027-4414-8FB5-9F1B70C2437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BC034A4-4C8F-457B-931A-76704A1264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8359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933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2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b="0" i="1" baseline="0">
              <a:solidFill>
                <a:schemeClr val="tx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621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1200" b="1" smtClean="0"/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1200" b="1" smtClean="0"/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1200" b="1" smtClean="0"/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12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30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24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Cílem této otevřené výzvy je přispět k posílení kapacity systému pro prevenci a boj proti domácímu a genderově podmíněnému násilí. Konkrétně se výzva zaměřuje na </a:t>
            </a:r>
            <a:r>
              <a:rPr lang="cs-CZ" sz="2400" b="1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zřizování center pro oběti domácího a genderově podmíněného násilí a na zavádění inovačních opatření ze strany poskytovatelů specializovaných služeb pro oběti</a:t>
            </a:r>
            <a:r>
              <a:rPr lang="cs-CZ" sz="24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784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Cílem otevřené výzvy bylo zlepšit chápání nových témat a výzev v oblasti lidských práv a nalezení praktických řešení přispívajících ke zlepšení uplatňování lidskoprávních standardů na vnitrostátní úrovni.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974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1A: Záměrem výzvy bylo</a:t>
            </a:r>
            <a:r>
              <a:rPr lang="cs-CZ" sz="12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podpořit aktivity</a:t>
            </a:r>
            <a:r>
              <a:rPr lang="cs-CZ" sz="12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související s</a:t>
            </a:r>
            <a:r>
              <a:rPr lang="cs-CZ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budováním romské občanské společnosti prostřednictvím vytváření romských platforem v krajích a na místní úrovni.</a:t>
            </a:r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1200" b="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1B:</a:t>
            </a:r>
            <a:r>
              <a:rPr lang="cs-CZ" sz="12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Cílem výzvy bylo </a:t>
            </a:r>
            <a:r>
              <a:rPr lang="cs-CZ" sz="12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budování kapacit pracovníků ORP (romských poradců) za účelem zajištění úkolů napomáhajících výkonu práv příslušníků romské menšiny, integrace příslušníků romské komunity do společnosti, posílení naplňování Strategie romské integrace na místní úrovni a ukotvení spolupráce romských poradců s místními romskými a proromskými organizacemi či romskými platformami, které sdružují romské představitele a přispívají k integraci příslušníků romské menšiny do společnosti.</a:t>
            </a:r>
            <a:endParaRPr lang="cs-CZ" sz="1200" b="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770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Tvorba motivačních prázdninových programů a mimoškolních aktivity </a:t>
            </a:r>
            <a:r>
              <a:rPr lang="cs-CZ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 romské děti zejm. k překlenutí citlivého období přechodu žáků z prvního stupně na stupeň druhý a přechodu žáků z mateřské školy na první stupeň a popularizace vzdělávání s cílem omezit předčasné ukončení školní docházky ze strany romských studentů a odstranit segregaci ve vzdělávacím systému vč. mimoškolních aktivit v důsledku finančních bariér nízkopříjmových rodin + </a:t>
            </a:r>
            <a:r>
              <a:rPr lang="cs-CZ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Posilování spolupráce školy s rodinou </a:t>
            </a:r>
            <a:r>
              <a:rPr lang="cs-CZ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(školení pedagogů, asistentů, zaměstnanců institucí, které zajišťují neformální vzdělávání, zaměstnanců OSPOD a sociálních pracovníků na obecních úřadech obcí s rozšířenou působností a poskytovatelů služeb sociální prevence)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186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24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Cílem této otevřené výzvy je přispět k posílení kapacity systému pro prevenci a boj proti domácímu a genderově podmíněnému násilí prostřednictvím </a:t>
            </a:r>
            <a:r>
              <a:rPr lang="cs-CZ" sz="2400" b="1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zřizování center pro oběti domácího a genderově podmíněného násilí a zavádění inovačních opatření ze strany poskytovatelů specializovaných služeb pro oběti</a:t>
            </a:r>
            <a:r>
              <a:rPr lang="cs-CZ" sz="24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30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marR="0" lvl="1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cs-CZ" sz="1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30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z="2400" b="0" i="0" u="none" strike="noStrike" kern="1200" baseline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660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z="2400" b="0" i="0" u="none" strike="noStrike" kern="1200" baseline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7533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 sz="2400" b="0" i="0" u="none" strike="noStrike" kern="1200" baseline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261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495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E-mail: </a:t>
            </a:r>
            <a:r>
              <a:rPr lang="cs-CZ" b="1" smtClean="0"/>
              <a:t>czp@mfcr.cz</a:t>
            </a:r>
          </a:p>
          <a:p>
            <a:pPr algn="ctr"/>
            <a:endParaRPr lang="cs-CZ" b="1" smtClean="0"/>
          </a:p>
          <a:p>
            <a:pPr>
              <a:tabLst>
                <a:tab pos="1512888"/>
              </a:tabLst>
            </a:pPr>
            <a:r>
              <a:rPr lang="cs-CZ" smtClean="0"/>
              <a:t>Web: 	</a:t>
            </a:r>
            <a:r>
              <a:rPr lang="cs-CZ" b="1" smtClean="0"/>
              <a:t>www.fondyehp.cz </a:t>
            </a:r>
          </a:p>
          <a:p>
            <a:pPr>
              <a:tabLst>
                <a:tab pos="1512888"/>
              </a:tabLst>
            </a:pPr>
            <a:r>
              <a:rPr lang="cs-CZ" b="1" smtClean="0"/>
              <a:t>	www.norskefondy.cz 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8172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22.02.2022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22.02.2022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e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em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6.jpeg" /><Relationship Id="rId4" Type="http://schemas.microsoft.com/office/2007/relationships/hdphoto" Target="../media/hdphoto1.wdp" /><Relationship Id="rId5" Type="http://schemas.openxmlformats.org/officeDocument/2006/relationships/image" Target="../media/image7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8.jpeg" /><Relationship Id="rId4" Type="http://schemas.openxmlformats.org/officeDocument/2006/relationships/image" Target="../media/image9.png" /><Relationship Id="rId5" Type="http://schemas.microsoft.com/office/2007/relationships/hdphoto" Target="../media/hdphoto2.wdp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3.xml" /><Relationship Id="rId3" Type="http://schemas.openxmlformats.org/officeDocument/2006/relationships/chart" Target="../charts/chart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0.png" /><Relationship Id="rId4" Type="http://schemas.microsoft.com/office/2007/relationships/hdphoto" Target="../media/hdphoto2.wdp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0.png" /><Relationship Id="rId4" Type="http://schemas.microsoft.com/office/2007/relationships/hdphoto" Target="../media/hdphoto2.wdp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0.png" /><Relationship Id="rId4" Type="http://schemas.microsoft.com/office/2007/relationships/hdphoto" Target="../media/hdphoto2.wdp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png" /><Relationship Id="rId4" Type="http://schemas.microsoft.com/office/2007/relationships/hdphoto" Target="../media/hdphoto2.wdp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0.png" /><Relationship Id="rId4" Type="http://schemas.microsoft.com/office/2007/relationships/hdphoto" Target="../media/hdphoto2.wdp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0.png" /><Relationship Id="rId4" Type="http://schemas.microsoft.com/office/2007/relationships/hdphoto" Target="../media/hdphoto2.wdp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0.png" /><Relationship Id="rId4" Type="http://schemas.microsoft.com/office/2007/relationships/hdphoto" Target="../media/hdphoto2.wdp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1.png" /><Relationship Id="rId4" Type="http://schemas.microsoft.com/office/2007/relationships/hdphoto" Target="../media/hdphoto3.wdp" /><Relationship Id="rId5" Type="http://schemas.openxmlformats.org/officeDocument/2006/relationships/image" Target="../media/image1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Zástupný symbol pro obsah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0412" y="0"/>
            <a:ext cx="13680001" cy="1279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12362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Zástupný symbol pro obsah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0412" y="0"/>
            <a:ext cx="19800001" cy="121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5407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625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01226"/>
            <a:ext cx="24380825" cy="13815639"/>
          </a:xfrm>
          <a:prstGeom prst="rect">
            <a:avLst/>
          </a:prstGeom>
        </p:spPr>
      </p:pic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2112579" y="4636328"/>
            <a:ext cx="20532268" cy="3693319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Norské fondy 2014 – 2021</a:t>
            </a:r>
            <a:br>
              <a:rPr lang="cs-CZ" smtClean="0">
                <a:solidFill>
                  <a:schemeClr val="tx1"/>
                </a:solidFill>
              </a:rPr>
            </a:br>
            <a:br>
              <a:rPr lang="cs-CZ" smtClean="0">
                <a:solidFill>
                  <a:schemeClr val="tx1"/>
                </a:solidFill>
              </a:rPr>
            </a:br>
            <a:r>
              <a:rPr lang="cs-CZ" smtClean="0">
                <a:solidFill>
                  <a:schemeClr val="tx1"/>
                </a:solidFill>
              </a:rPr>
              <a:t>Program Lidská práva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pPr algn="r"/>
            <a:r>
              <a:rPr lang="cs-CZ" b="1">
                <a:solidFill>
                  <a:schemeClr val="tx1"/>
                </a:solidFill>
              </a:rPr>
              <a:t>2</a:t>
            </a:r>
            <a:r>
              <a:rPr lang="cs-CZ" b="1" smtClean="0">
                <a:solidFill>
                  <a:schemeClr val="tx1"/>
                </a:solidFill>
              </a:rPr>
              <a:t>4. 2. 2022</a:t>
            </a:r>
            <a:endParaRPr lang="nb-NO" b="1">
              <a:solidFill>
                <a:schemeClr val="tx1"/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06369" y="11439744"/>
            <a:ext cx="15699871" cy="164147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i="1" smtClean="0">
                <a:solidFill>
                  <a:schemeClr val="tx1"/>
                </a:solidFill>
              </a:rPr>
              <a:t>Jiří Koudar</a:t>
            </a:r>
          </a:p>
          <a:p>
            <a:r>
              <a:rPr lang="cs-CZ" i="1" smtClean="0">
                <a:solidFill>
                  <a:schemeClr val="tx1"/>
                </a:solidFill>
              </a:rPr>
              <a:t>Ministerstvo financí</a:t>
            </a:r>
            <a:r>
              <a:rPr lang="cs-CZ" i="1">
                <a:solidFill>
                  <a:schemeClr val="tx1"/>
                </a:solidFill>
              </a:rPr>
              <a:t>, oddělení Centrum pro zahraniční pomoc - příprava a koordinace</a:t>
            </a:r>
            <a:endParaRPr lang="en-GB" i="1">
              <a:solidFill>
                <a:schemeClr val="tx1"/>
              </a:solidFill>
            </a:endParaRPr>
          </a:p>
        </p:txBody>
      </p:sp>
      <p:pic>
        <p:nvPicPr>
          <p:cNvPr id="7" name="Picture 2" descr="C:\Users\14860\Desktop\Norway_grants@4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95726" y="694862"/>
            <a:ext cx="2698295" cy="30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0498"/>
            <a:ext cx="19107806" cy="14595408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206817" y="9993751"/>
            <a:ext cx="15639393" cy="37206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z="8000"/>
              <a:t>Lidská práva, začleňování Romů a domácí a genderově podmíněné násilí</a:t>
            </a:r>
            <a:endParaRPr lang="cs-CZ" sz="8000" b="1"/>
          </a:p>
        </p:txBody>
      </p:sp>
      <p:sp>
        <p:nvSpPr>
          <p:cNvPr id="5" name="Obdélník 4"/>
          <p:cNvSpPr/>
          <p:nvPr/>
        </p:nvSpPr>
        <p:spPr>
          <a:xfrm>
            <a:off x="18477185" y="0"/>
            <a:ext cx="5903639" cy="137144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Programové oblasti:</a:t>
            </a:r>
          </a:p>
          <a:p>
            <a:pPr algn="ctr"/>
            <a:endParaRPr lang="cs-CZ" smtClean="0"/>
          </a:p>
          <a:p>
            <a:pPr marL="742950" indent="-742950" algn="ctr">
              <a:buAutoNum type="arabicPeriod"/>
            </a:pPr>
            <a:r>
              <a:rPr lang="cs-CZ" smtClean="0"/>
              <a:t>Lidská </a:t>
            </a:r>
            <a:r>
              <a:rPr lang="cs-CZ"/>
              <a:t>práva – vnitrostátní </a:t>
            </a:r>
            <a:r>
              <a:rPr lang="cs-CZ" smtClean="0"/>
              <a:t>implementace</a:t>
            </a:r>
          </a:p>
          <a:p>
            <a:pPr marL="742950" indent="-742950" algn="ctr">
              <a:buAutoNum type="arabicPeriod"/>
            </a:pPr>
            <a:endParaRPr lang="cs-CZ"/>
          </a:p>
          <a:p>
            <a:pPr marL="742950" indent="-742950" algn="ctr">
              <a:buAutoNum type="arabicPeriod"/>
            </a:pPr>
            <a:r>
              <a:rPr lang="cs-CZ"/>
              <a:t>Inkluze Romů a </a:t>
            </a:r>
            <a:r>
              <a:rPr lang="cs-CZ" smtClean="0"/>
              <a:t>posilování jejich postavení</a:t>
            </a:r>
          </a:p>
          <a:p>
            <a:pPr marL="742950" indent="-742950" algn="ctr">
              <a:buAutoNum type="arabicPeriod"/>
            </a:pPr>
            <a:endParaRPr lang="cs-CZ"/>
          </a:p>
          <a:p>
            <a:pPr marL="742950" indent="-742950" algn="ctr">
              <a:buAutoNum type="arabicPeriod"/>
            </a:pPr>
            <a:r>
              <a:rPr lang="cs-CZ"/>
              <a:t>Domácí </a:t>
            </a:r>
            <a:r>
              <a:rPr lang="cs-CZ" smtClean="0"/>
              <a:t>a genderově </a:t>
            </a:r>
            <a:r>
              <a:rPr lang="cs-CZ"/>
              <a:t>podmíněné násilí</a:t>
            </a:r>
          </a:p>
        </p:txBody>
      </p:sp>
      <p:sp>
        <p:nvSpPr>
          <p:cNvPr id="6" name="Ovál 5"/>
          <p:cNvSpPr/>
          <p:nvPr/>
        </p:nvSpPr>
        <p:spPr>
          <a:xfrm>
            <a:off x="15355613" y="6448096"/>
            <a:ext cx="6830136" cy="677917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8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39882" y="8206885"/>
            <a:ext cx="3261596" cy="3261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707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0" y="725214"/>
            <a:ext cx="24380825" cy="220717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3167" y="1085726"/>
            <a:ext cx="19496022" cy="1538883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>
                <a:solidFill>
                  <a:schemeClr val="bg1"/>
                </a:solidFill>
              </a:rPr>
              <a:t>Alokace na jednotlivé </a:t>
            </a:r>
            <a:r>
              <a:rPr lang="cs-CZ" smtClean="0">
                <a:solidFill>
                  <a:schemeClr val="bg1"/>
                </a:solidFill>
              </a:rPr>
              <a:t>programy v ČR</a:t>
            </a:r>
            <a:br>
              <a:rPr lang="cs-CZ" smtClean="0">
                <a:solidFill>
                  <a:schemeClr val="bg1"/>
                </a:solidFill>
              </a:rPr>
            </a:br>
            <a:r>
              <a:rPr lang="it-IT" sz="3000" i="1" smtClean="0">
                <a:solidFill>
                  <a:schemeClr val="bg1"/>
                </a:solidFill>
              </a:rPr>
              <a:t>184,5 </a:t>
            </a:r>
            <a:r>
              <a:rPr lang="it-IT" sz="3000" i="1">
                <a:solidFill>
                  <a:schemeClr val="bg1"/>
                </a:solidFill>
              </a:rPr>
              <a:t>milionů EUR (cca 5 miliard Kč</a:t>
            </a:r>
            <a:r>
              <a:rPr lang="it-IT" sz="3000" i="1" smtClean="0">
                <a:solidFill>
                  <a:schemeClr val="bg1"/>
                </a:solidFill>
              </a:rPr>
              <a:t>)</a:t>
            </a:r>
            <a:endParaRPr lang="cs-CZ" sz="3000" i="1">
              <a:solidFill>
                <a:schemeClr val="bg1"/>
              </a:solidFill>
            </a:endParaRPr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  <p:extLst/>
          </p:nvPr>
        </p:nvGraphicFramePr>
        <p:xfrm>
          <a:off x="586707" y="3114926"/>
          <a:ext cx="22826746" cy="944604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  <p:extLst>
      <p:ext uri="{BB962C8B-B14F-4D97-AF65-F5344CB8AC3E}">
        <p14:creationId xmlns:p14="http://schemas.microsoft.com/office/powerpoint/2010/main" val="2687059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PROGRAM 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667474" y="4247678"/>
            <a:ext cx="23045965" cy="9202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0" lvl="4"/>
            <a:r>
              <a:rPr lang="cs-CZ" sz="4000" u="sng" smtClean="0"/>
              <a:t>Cíl programu </a:t>
            </a:r>
            <a:r>
              <a:rPr lang="cs-CZ" sz="4000" smtClean="0"/>
              <a:t>- </a:t>
            </a:r>
            <a:r>
              <a:rPr lang="cs-CZ" sz="4000" b="1"/>
              <a:t>Zlepšení situace v oblasti lidských práv a boj proti diskriminaci a </a:t>
            </a:r>
            <a:r>
              <a:rPr lang="cs-CZ" sz="4000" b="1" smtClean="0"/>
              <a:t>   		           extremismu na národní </a:t>
            </a:r>
            <a:r>
              <a:rPr lang="cs-CZ" sz="4000" b="1"/>
              <a:t>úrovni</a:t>
            </a:r>
          </a:p>
          <a:p>
            <a:endParaRPr lang="cs-CZ" sz="4000" smtClean="0"/>
          </a:p>
          <a:p>
            <a:r>
              <a:rPr lang="cs-CZ" sz="4000" u="sng" smtClean="0"/>
              <a:t>Alokace </a:t>
            </a:r>
            <a:r>
              <a:rPr lang="cs-CZ" sz="4000" u="sng"/>
              <a:t>programu </a:t>
            </a:r>
            <a:r>
              <a:rPr lang="cs-CZ" sz="4000" smtClean="0"/>
              <a:t>- </a:t>
            </a:r>
            <a:r>
              <a:rPr lang="cs-CZ" sz="4000" b="1"/>
              <a:t>581 176 466 </a:t>
            </a:r>
            <a:r>
              <a:rPr lang="cs-CZ" sz="4000" b="1" smtClean="0"/>
              <a:t>CZK </a:t>
            </a:r>
            <a:r>
              <a:rPr lang="cs-CZ" sz="4000" smtClean="0"/>
              <a:t>(22 </a:t>
            </a:r>
            <a:r>
              <a:rPr lang="cs-CZ" sz="4000"/>
              <a:t>352 941 </a:t>
            </a:r>
            <a:r>
              <a:rPr lang="cs-CZ" sz="4000" smtClean="0"/>
              <a:t>EUR)</a:t>
            </a:r>
            <a:endParaRPr lang="cs-CZ" sz="4000"/>
          </a:p>
          <a:p>
            <a:endParaRPr lang="cs-CZ" sz="4000" u="sng" smtClean="0"/>
          </a:p>
          <a:p>
            <a:r>
              <a:rPr lang="cs-CZ" sz="4000" u="sng" smtClean="0"/>
              <a:t>Rozdělení finančních prostředků </a:t>
            </a:r>
            <a:r>
              <a:rPr lang="cs-CZ" sz="4000" smtClean="0"/>
              <a:t>- </a:t>
            </a:r>
            <a:r>
              <a:rPr lang="cs-CZ" sz="4000" b="1" smtClean="0"/>
              <a:t>8 </a:t>
            </a:r>
            <a:r>
              <a:rPr lang="cs-CZ" sz="4000" b="1"/>
              <a:t>předem definovaných projektů</a:t>
            </a:r>
          </a:p>
          <a:p>
            <a:pPr marL="3657052" lvl="4" indent="0">
              <a:buNone/>
            </a:pPr>
            <a:r>
              <a:rPr lang="cs-CZ" sz="4000" smtClean="0"/>
              <a:t>   	              </a:t>
            </a:r>
            <a:r>
              <a:rPr lang="cs-CZ" sz="4000"/>
              <a:t>- </a:t>
            </a:r>
            <a:r>
              <a:rPr lang="cs-CZ" sz="4000" b="1"/>
              <a:t>8 otevřených výzev</a:t>
            </a:r>
          </a:p>
          <a:p>
            <a:endParaRPr lang="cs-CZ" sz="4000" u="sng" smtClean="0"/>
          </a:p>
          <a:p>
            <a:r>
              <a:rPr lang="cs-CZ" sz="4000" u="sng" smtClean="0"/>
              <a:t>Mezinárodní partnerské organizace </a:t>
            </a:r>
            <a:r>
              <a:rPr lang="cs-CZ" sz="4000"/>
              <a:t>-</a:t>
            </a:r>
            <a:r>
              <a:rPr lang="cs-CZ" sz="4000" smtClean="0"/>
              <a:t> </a:t>
            </a:r>
            <a:r>
              <a:rPr lang="en-US" sz="4000"/>
              <a:t>Agentura Evropské unie pro základní práva </a:t>
            </a:r>
            <a:r>
              <a:rPr lang="en-US" sz="4000" smtClean="0"/>
              <a:t>(</a:t>
            </a:r>
            <a:r>
              <a:rPr lang="cs-CZ" sz="4000" smtClean="0"/>
              <a:t>Víde</a:t>
            </a:r>
            <a:r>
              <a:rPr lang="cs-CZ" sz="4000"/>
              <a:t>ň</a:t>
            </a:r>
            <a:r>
              <a:rPr lang="en-US" sz="4000" smtClean="0"/>
              <a:t>)</a:t>
            </a:r>
            <a:r>
              <a:rPr lang="cs-CZ" sz="4000" smtClean="0"/>
              <a:t>	</a:t>
            </a:r>
          </a:p>
          <a:p>
            <a:r>
              <a:rPr lang="cs-CZ" sz="4000"/>
              <a:t> </a:t>
            </a:r>
            <a:r>
              <a:rPr lang="cs-CZ" sz="4000" smtClean="0"/>
              <a:t>                   	           		      - Rada </a:t>
            </a:r>
            <a:r>
              <a:rPr lang="cs-CZ" sz="4000"/>
              <a:t>Evropy (Štrasburk)</a:t>
            </a:r>
            <a:endParaRPr lang="cs-CZ" sz="4000" smtClean="0"/>
          </a:p>
          <a:p>
            <a:endParaRPr lang="cs-CZ" sz="4000" smtClean="0"/>
          </a:p>
          <a:p>
            <a:r>
              <a:rPr lang="cs-CZ" sz="4000" u="sng" smtClean="0"/>
              <a:t>Odborný garant programu</a:t>
            </a:r>
            <a:r>
              <a:rPr lang="cs-CZ" sz="4000" smtClean="0"/>
              <a:t> - Úřad vlády České republiky (Odbor </a:t>
            </a:r>
            <a:r>
              <a:rPr lang="cs-CZ" sz="4000"/>
              <a:t>lidských práv a ochrany </a:t>
            </a:r>
            <a:r>
              <a:rPr lang="cs-CZ" sz="4000" smtClean="0"/>
              <a:t>menšin</a:t>
            </a:r>
            <a:r>
              <a:rPr lang="cs-CZ" sz="4000"/>
              <a:t>; </a:t>
            </a:r>
            <a:r>
              <a:rPr lang="cs-CZ" sz="4000" smtClean="0"/>
              <a:t>				      Odbor </a:t>
            </a:r>
            <a:r>
              <a:rPr lang="cs-CZ" sz="4000"/>
              <a:t>rovnosti žen a mužů)</a:t>
            </a:r>
          </a:p>
          <a:p>
            <a:pPr marL="3657052" lvl="4" indent="0">
              <a:buNone/>
            </a:pPr>
            <a:endParaRPr lang="cs-CZ" b="1" smtClean="0"/>
          </a:p>
          <a:p>
            <a:pPr marL="3657052" lvl="4" indent="0">
              <a:buNone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2793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1072054" y="7127774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/>
              <a:t>Předem definované projekty</a:t>
            </a:r>
            <a:endParaRPr lang="cs-CZ" b="1"/>
          </a:p>
        </p:txBody>
      </p:sp>
      <p:sp>
        <p:nvSpPr>
          <p:cNvPr id="7" name="TextovéPole 6"/>
          <p:cNvSpPr txBox="1"/>
          <p:nvPr/>
        </p:nvSpPr>
        <p:spPr>
          <a:xfrm>
            <a:off x="1260386" y="8243045"/>
            <a:ext cx="2664369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8 PDP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792367" y="4868370"/>
            <a:ext cx="18697553" cy="702571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Programová oblast: Lidská </a:t>
            </a:r>
            <a:r>
              <a:rPr lang="cs-CZ">
                <a:solidFill>
                  <a:schemeClr val="tx1"/>
                </a:solidFill>
              </a:rPr>
              <a:t>práva – vnitrostátní implementace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792367" y="5583704"/>
            <a:ext cx="186975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500" smtClean="0"/>
              <a:t>Místo </a:t>
            </a:r>
            <a:r>
              <a:rPr lang="cs-CZ" sz="2500"/>
              <a:t>pro všechny – budování prostoru pro vzájemné soužití </a:t>
            </a:r>
            <a:r>
              <a:rPr lang="cs-CZ" sz="2500" smtClean="0"/>
              <a:t>(</a:t>
            </a:r>
            <a:r>
              <a:rPr lang="cs-CZ" sz="2500"/>
              <a:t>Agentura </a:t>
            </a:r>
            <a:r>
              <a:rPr lang="cs-CZ" sz="2500" smtClean="0"/>
              <a:t>pro sociální začleňování)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500" smtClean="0"/>
              <a:t>Posílení </a:t>
            </a:r>
            <a:r>
              <a:rPr lang="cs-CZ" sz="2500"/>
              <a:t>aktivit veřejného ochránce práv v ochraně lidských práv </a:t>
            </a:r>
            <a:r>
              <a:rPr lang="cs-CZ" sz="2500" smtClean="0"/>
              <a:t>- směrem </a:t>
            </a:r>
            <a:r>
              <a:rPr lang="cs-CZ" sz="2500"/>
              <a:t>k ustavení Národní lidskoprávní instituce v ČR (Kancelář veřejného ochránce práv</a:t>
            </a:r>
            <a:r>
              <a:rPr lang="cs-CZ" sz="2500" smtClean="0"/>
              <a:t>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500" smtClean="0"/>
              <a:t>Zvyšování </a:t>
            </a:r>
            <a:r>
              <a:rPr lang="cs-CZ" sz="2500"/>
              <a:t>povědomí o judikatuře Evropského soudu pro lidská práva a dalších mezinárodních závazcích České republiky v oblasti lidských </a:t>
            </a:r>
            <a:r>
              <a:rPr lang="cs-CZ" sz="2500" smtClean="0"/>
              <a:t>práv (Ministerstvo spravedlnosti ČR)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500" smtClean="0"/>
              <a:t>Zlepšení </a:t>
            </a:r>
            <a:r>
              <a:rPr lang="cs-CZ" sz="2500"/>
              <a:t>přístupu ke spravedlnosti pro zranitelné </a:t>
            </a:r>
            <a:r>
              <a:rPr lang="cs-CZ" sz="2500" smtClean="0"/>
              <a:t>skupiny (Justiční akademie)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4792367" y="8458789"/>
            <a:ext cx="18697553" cy="702571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Programová oblast: </a:t>
            </a:r>
            <a:r>
              <a:rPr lang="cs-CZ">
                <a:solidFill>
                  <a:schemeClr val="tx1"/>
                </a:solidFill>
              </a:rPr>
              <a:t>Inkluze Romů a posilování jejich </a:t>
            </a:r>
            <a:r>
              <a:rPr lang="cs-CZ" smtClean="0">
                <a:solidFill>
                  <a:schemeClr val="tx1"/>
                </a:solidFill>
              </a:rPr>
              <a:t>postavení</a:t>
            </a:r>
            <a:endParaRPr lang="cs-CZ">
              <a:solidFill>
                <a:schemeClr val="tx1"/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4792367" y="9148597"/>
            <a:ext cx="1869755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500"/>
              <a:t>Centrum Romů a Sintů v </a:t>
            </a:r>
            <a:r>
              <a:rPr lang="pt-BR" sz="2500" smtClean="0"/>
              <a:t>Praze</a:t>
            </a:r>
            <a:r>
              <a:rPr lang="cs-CZ" sz="2500"/>
              <a:t> (Muzeum romské kultury</a:t>
            </a:r>
            <a:r>
              <a:rPr lang="cs-CZ" sz="2500" smtClean="0"/>
              <a:t>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500"/>
              <a:t>Vytvoření systému sběru kvantitativních dat pro vyhodnocování situace Romů v české společnosti (Výzkumný ústav práce asociálních </a:t>
            </a:r>
            <a:r>
              <a:rPr lang="cs-CZ" sz="2500" smtClean="0"/>
              <a:t>věcí)</a:t>
            </a:r>
          </a:p>
        </p:txBody>
      </p:sp>
      <p:sp>
        <p:nvSpPr>
          <p:cNvPr id="14" name="Zaoblený obdélník 13"/>
          <p:cNvSpPr/>
          <p:nvPr/>
        </p:nvSpPr>
        <p:spPr>
          <a:xfrm>
            <a:off x="4792367" y="10495803"/>
            <a:ext cx="18697553" cy="702571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Programová oblast</a:t>
            </a:r>
            <a:r>
              <a:rPr lang="cs-CZ">
                <a:solidFill>
                  <a:schemeClr val="tx1"/>
                </a:solidFill>
              </a:rPr>
              <a:t>: Domácí a genderově podmíněné násilí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792367" y="11238788"/>
            <a:ext cx="1869755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500"/>
              <a:t>Posilování kapacit a metodologická podpora v prevenci domácího a genderově podmíněného </a:t>
            </a:r>
            <a:r>
              <a:rPr lang="cs-CZ" sz="2500" smtClean="0"/>
              <a:t>násilí (Úřad vlády ČR)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500"/>
              <a:t>Zlepšení v oblasti zacházení s pachateli a v oblasti podpory obětí v případech domácího a genderově podmíněného násilí v ČR (Institut pro kriminologii a sociální prevenci)</a:t>
            </a:r>
            <a:endParaRPr lang="cs-CZ" sz="2500" smtClean="0"/>
          </a:p>
        </p:txBody>
      </p:sp>
    </p:spTree>
    <p:extLst>
      <p:ext uri="{BB962C8B-B14F-4D97-AF65-F5344CB8AC3E}">
        <p14:creationId xmlns:p14="http://schemas.microsoft.com/office/powerpoint/2010/main" val="2391791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1040523" y="7411923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</a:t>
            </a:r>
            <a:r>
              <a:rPr lang="cs-CZ" b="1" smtClean="0"/>
              <a:t>Lidská práva – vnitrostátní implementace</a:t>
            </a:r>
            <a:endParaRPr lang="cs-CZ" b="1"/>
          </a:p>
        </p:txBody>
      </p:sp>
      <p:sp>
        <p:nvSpPr>
          <p:cNvPr id="7" name="TextovéPole 6"/>
          <p:cNvSpPr txBox="1"/>
          <p:nvPr/>
        </p:nvSpPr>
        <p:spPr>
          <a:xfrm>
            <a:off x="1008992" y="8527194"/>
            <a:ext cx="3121572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Výzva MGSA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934607" y="5410584"/>
            <a:ext cx="17901331" cy="1233607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>
                <a:solidFill>
                  <a:schemeClr val="tx1"/>
                </a:solidFill>
              </a:rPr>
              <a:t>Podpora výzkumu, zvyšování povědomí a zlepšení národního provádění standardů v oblasti lidských práv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1072054" y="10666049"/>
            <a:ext cx="2932386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Výzva </a:t>
            </a:r>
            <a:r>
              <a:rPr lang="cs-CZ" b="1">
                <a:solidFill>
                  <a:schemeClr val="bg1"/>
                </a:solidFill>
              </a:rPr>
              <a:t>č</a:t>
            </a:r>
            <a:r>
              <a:rPr lang="cs-CZ" b="1" smtClean="0">
                <a:solidFill>
                  <a:schemeClr val="bg1"/>
                </a:solidFill>
              </a:rPr>
              <a:t>. 3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934607" y="7411922"/>
            <a:ext cx="17901331" cy="544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Oprávnění žadatelé: Nestátní neziskové organizace, veřejné vzdělávací a výzkumné instituce, jiné veřejné instituce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Min. výše grantu: </a:t>
            </a:r>
            <a:r>
              <a:rPr lang="cs-CZ"/>
              <a:t>1 325 000  </a:t>
            </a:r>
            <a:r>
              <a:rPr lang="cs-CZ" smtClean="0"/>
              <a:t>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Max: výše grantu: </a:t>
            </a:r>
            <a:r>
              <a:rPr lang="cs-CZ"/>
              <a:t>5 300 000  </a:t>
            </a:r>
            <a:r>
              <a:rPr lang="cs-CZ" smtClean="0"/>
              <a:t>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Celková alokace: </a:t>
            </a:r>
            <a:r>
              <a:rPr lang="cs-CZ"/>
              <a:t>46 920 582 </a:t>
            </a:r>
            <a:r>
              <a:rPr lang="cs-CZ" smtClean="0"/>
              <a:t>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Ukončení výzvy</a:t>
            </a:r>
            <a:r>
              <a:rPr lang="cs-CZ"/>
              <a:t>: </a:t>
            </a:r>
            <a:r>
              <a:rPr lang="cs-CZ" smtClean="0"/>
              <a:t>29.4.2021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Počet podpořených projektů / úspěšnost: 9 / 17%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7924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9995338" y="5195196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/>
              <a:t>Programová oblast: Začleňování Romů a posilování jejich postavení</a:t>
            </a:r>
            <a:endParaRPr lang="cs-CZ" b="1"/>
          </a:p>
        </p:txBody>
      </p:sp>
      <p:sp>
        <p:nvSpPr>
          <p:cNvPr id="7" name="TextovéPole 6"/>
          <p:cNvSpPr txBox="1"/>
          <p:nvPr/>
        </p:nvSpPr>
        <p:spPr>
          <a:xfrm>
            <a:off x="9995338" y="6265664"/>
            <a:ext cx="3026979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Výzva č. 1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1166648" y="6265664"/>
            <a:ext cx="7977351" cy="155403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1A. </a:t>
            </a:r>
            <a:r>
              <a:rPr lang="cs-CZ">
                <a:solidFill>
                  <a:schemeClr val="tx1"/>
                </a:solidFill>
              </a:rPr>
              <a:t>Podpora romských platforem </a:t>
            </a:r>
            <a:r>
              <a:rPr lang="cs-CZ" smtClean="0">
                <a:solidFill>
                  <a:schemeClr val="tx1"/>
                </a:solidFill>
              </a:rPr>
              <a:t>v krajích </a:t>
            </a:r>
            <a:r>
              <a:rPr lang="cs-CZ">
                <a:solidFill>
                  <a:schemeClr val="tx1"/>
                </a:solidFill>
              </a:rPr>
              <a:t>a </a:t>
            </a:r>
            <a:r>
              <a:rPr lang="cs-CZ" smtClean="0">
                <a:solidFill>
                  <a:schemeClr val="tx1"/>
                </a:solidFill>
              </a:rPr>
              <a:t>na místní </a:t>
            </a:r>
            <a:r>
              <a:rPr lang="cs-CZ">
                <a:solidFill>
                  <a:schemeClr val="tx1"/>
                </a:solidFill>
              </a:rPr>
              <a:t>úrovni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13652939" y="6211616"/>
            <a:ext cx="8860221" cy="129277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1B. </a:t>
            </a:r>
            <a:r>
              <a:rPr lang="cs-CZ">
                <a:solidFill>
                  <a:schemeClr val="tx1"/>
                </a:solidFill>
              </a:rPr>
              <a:t>Budování kapacit romských poradců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1166648" y="7819696"/>
            <a:ext cx="7977351" cy="4523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Tx/>
              <a:buChar char="-"/>
            </a:pPr>
            <a:r>
              <a:rPr lang="cs-CZ"/>
              <a:t>Oprávnění žadatelé</a:t>
            </a:r>
            <a:r>
              <a:rPr lang="cs-CZ" smtClean="0"/>
              <a:t>: NNO</a:t>
            </a:r>
            <a:endParaRPr lang="cs-CZ"/>
          </a:p>
          <a:p>
            <a:pPr marL="571500" indent="-571500">
              <a:buFontTx/>
              <a:buChar char="-"/>
            </a:pPr>
            <a:r>
              <a:rPr lang="cs-CZ" smtClean="0"/>
              <a:t>Min. výše grantu: 1.300.000 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Max. výše grantu: 7.800.000 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Celková alokace: 22,9 mil. 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Ukončení výzvy: 30.11.2020</a:t>
            </a:r>
          </a:p>
          <a:p>
            <a:pPr marL="571500" indent="-571500">
              <a:buFontTx/>
              <a:buChar char="-"/>
            </a:pPr>
            <a:r>
              <a:rPr lang="cs-CZ"/>
              <a:t>Počet podpořených projektů / úspěšnost</a:t>
            </a:r>
            <a:r>
              <a:rPr lang="cs-CZ" smtClean="0"/>
              <a:t>: 7 / 58%</a:t>
            </a:r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13652939" y="8071945"/>
            <a:ext cx="8860221" cy="4523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Tx/>
              <a:buChar char="-"/>
            </a:pPr>
            <a:r>
              <a:rPr lang="cs-CZ" smtClean="0"/>
              <a:t>Oprávnění žadatelé: ORP, Praha, kraje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Min. výše grantu: 1.300.000CZK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Max. výše grantu: 7.800.000 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Celková alokace: 34,3 mil CZK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buFontTx/>
              <a:buChar char="-"/>
            </a:pPr>
            <a:r>
              <a:rPr lang="cs-CZ" smtClean="0"/>
              <a:t>Ukončení </a:t>
            </a:r>
            <a:r>
              <a:rPr lang="cs-CZ"/>
              <a:t>výzvy : </a:t>
            </a:r>
            <a:r>
              <a:rPr lang="cs-CZ" smtClean="0"/>
              <a:t>30.11.2020</a:t>
            </a:r>
          </a:p>
          <a:p>
            <a:pPr marL="571500" indent="-571500">
              <a:buFontTx/>
              <a:buChar char="-"/>
            </a:pPr>
            <a:r>
              <a:rPr lang="cs-CZ"/>
              <a:t>Počet podpořených projektů / úspěšnost: </a:t>
            </a:r>
            <a:r>
              <a:rPr lang="cs-CZ" smtClean="0"/>
              <a:t>3 / 100%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234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1072054" y="7127774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Začleňování Romů a posilování jejich </a:t>
            </a:r>
            <a:r>
              <a:rPr lang="cs-CZ" b="1" smtClean="0"/>
              <a:t>postavení</a:t>
            </a:r>
            <a:endParaRPr lang="cs-CZ" b="1"/>
          </a:p>
        </p:txBody>
      </p:sp>
      <p:sp>
        <p:nvSpPr>
          <p:cNvPr id="7" name="TextovéPole 6"/>
          <p:cNvSpPr txBox="1"/>
          <p:nvPr/>
        </p:nvSpPr>
        <p:spPr>
          <a:xfrm>
            <a:off x="1237593" y="8243045"/>
            <a:ext cx="2664369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Výzva č. 2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934607" y="5774073"/>
            <a:ext cx="17901331" cy="1233607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tx1"/>
                </a:solidFill>
              </a:rPr>
              <a:t>Tvorba motivačních prázdninových programů a mimoškolních aktivit pro romské děti</a:t>
            </a:r>
          </a:p>
          <a:p>
            <a:pPr algn="ctr"/>
            <a:r>
              <a:rPr lang="cs-CZ" smtClean="0">
                <a:solidFill>
                  <a:schemeClr val="tx1"/>
                </a:solidFill>
              </a:rPr>
              <a:t>Posilování spolupráce školy s rodinou</a:t>
            </a:r>
            <a:endParaRPr lang="cs-CZ">
              <a:solidFill>
                <a:schemeClr val="tx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934607" y="7539811"/>
            <a:ext cx="17901331" cy="489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Oprávnění </a:t>
            </a:r>
            <a:r>
              <a:rPr lang="cs-CZ" smtClean="0"/>
              <a:t>žadatelé: obce (a kraje) = zřizovatelé škol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Min. výše grantu: 1.325.000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Max: výše grantu: 6.625.000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Celková alokace: 46 mil.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Ukončení </a:t>
            </a:r>
            <a:r>
              <a:rPr lang="cs-CZ" smtClean="0"/>
              <a:t>výzvy: 20.5.2021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Počet podpořených projektů / </a:t>
            </a:r>
            <a:r>
              <a:rPr lang="cs-CZ" smtClean="0"/>
              <a:t>úspěšnost: 10 / 22%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7170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1072054" y="7127774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Domácí a genderově podmíněné násilí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237593" y="8243045"/>
            <a:ext cx="2664369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Výzva č. 3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934607" y="5774074"/>
            <a:ext cx="17901331" cy="13537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>
                <a:solidFill>
                  <a:schemeClr val="tx1"/>
                </a:solidFill>
              </a:rPr>
              <a:t>Podpora specializovaných služeb pro oběti domácího a genderově podmíněného </a:t>
            </a:r>
            <a:r>
              <a:rPr lang="cs-CZ" smtClean="0">
                <a:solidFill>
                  <a:schemeClr val="tx1"/>
                </a:solidFill>
              </a:rPr>
              <a:t>násilí</a:t>
            </a:r>
            <a:endParaRPr lang="cs-CZ">
              <a:solidFill>
                <a:schemeClr val="tx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934607" y="7539811"/>
            <a:ext cx="17901331" cy="489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Oprávnění </a:t>
            </a:r>
            <a:r>
              <a:rPr lang="cs-CZ" smtClean="0"/>
              <a:t>žadatelé: </a:t>
            </a:r>
            <a:r>
              <a:rPr lang="cs-CZ"/>
              <a:t>Obce </a:t>
            </a:r>
            <a:r>
              <a:rPr lang="cs-CZ" smtClean="0"/>
              <a:t>a kraje, NNO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Min. výše grantu: 5.300.000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Max: výše grantu: 13.250.000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Celková alokace: </a:t>
            </a:r>
            <a:r>
              <a:rPr lang="fr-FR"/>
              <a:t>51 581 481 </a:t>
            </a:r>
            <a:r>
              <a:rPr lang="cs-CZ" smtClean="0"/>
              <a:t>CZK</a:t>
            </a:r>
            <a:r>
              <a:rPr lang="fr-FR" smtClean="0"/>
              <a:t> </a:t>
            </a:r>
            <a:r>
              <a:rPr lang="fr-FR"/>
              <a:t>(1 946 471 EUR</a:t>
            </a:r>
            <a:r>
              <a:rPr lang="fr-FR" smtClean="0"/>
              <a:t>)</a:t>
            </a:r>
            <a:endParaRPr lang="cs-CZ" smtClean="0"/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Ukončení </a:t>
            </a:r>
            <a:r>
              <a:rPr lang="cs-CZ" smtClean="0"/>
              <a:t>výzvy: 15. 3. 2021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Počet podpořených projektů / </a:t>
            </a:r>
            <a:r>
              <a:rPr lang="cs-CZ" smtClean="0"/>
              <a:t>úspěšnost: 5 / 33%</a:t>
            </a:r>
          </a:p>
        </p:txBody>
      </p:sp>
    </p:spTree>
    <p:extLst>
      <p:ext uri="{BB962C8B-B14F-4D97-AF65-F5344CB8AC3E}">
        <p14:creationId xmlns:p14="http://schemas.microsoft.com/office/powerpoint/2010/main" val="1438186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Domácí a genderově podmíněné násilí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008992" y="6067774"/>
            <a:ext cx="3121572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>
                <a:solidFill>
                  <a:schemeClr val="bg1"/>
                </a:solidFill>
              </a:rPr>
              <a:t>Výzva č. 3</a:t>
            </a:r>
          </a:p>
        </p:txBody>
      </p:sp>
      <p:sp>
        <p:nvSpPr>
          <p:cNvPr id="13" name="Ovál 12"/>
          <p:cNvSpPr/>
          <p:nvPr/>
        </p:nvSpPr>
        <p:spPr>
          <a:xfrm>
            <a:off x="851337" y="7172498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4" name="Zaoblený obdélník 13"/>
          <p:cNvSpPr/>
          <p:nvPr/>
        </p:nvSpPr>
        <p:spPr>
          <a:xfrm>
            <a:off x="4934607" y="6713977"/>
            <a:ext cx="17901331" cy="3804564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tx1"/>
                </a:solidFill>
              </a:rPr>
              <a:t>B – Posilování kapacit intervenčních center</a:t>
            </a:r>
          </a:p>
          <a:p>
            <a:endParaRPr lang="cs-CZ" smtClean="0">
              <a:solidFill>
                <a:schemeClr val="tx1"/>
              </a:solidFill>
            </a:endParaRPr>
          </a:p>
          <a:p>
            <a:r>
              <a:rPr lang="cs-CZ" smtClean="0">
                <a:solidFill>
                  <a:schemeClr val="tx1"/>
                </a:solidFill>
              </a:rPr>
              <a:t>C – Organizace kampaní - zvyšování povědomí o vybraných tématech domácího a genderově podmíněného násilí </a:t>
            </a:r>
          </a:p>
          <a:p>
            <a:endParaRPr lang="cs-CZ" smtClean="0">
              <a:solidFill>
                <a:schemeClr val="tx1"/>
              </a:solidFill>
            </a:endParaRPr>
          </a:p>
          <a:p>
            <a:r>
              <a:rPr lang="cs-CZ" smtClean="0">
                <a:solidFill>
                  <a:schemeClr val="tx1"/>
                </a:solidFill>
              </a:rPr>
              <a:t>D – Posilování kapacit organizací pracujících s násilnými osobami</a:t>
            </a:r>
            <a:endParaRPr lang="cs-CZ">
              <a:solidFill>
                <a:schemeClr val="tx1"/>
              </a:solidFill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709448" y="8287769"/>
            <a:ext cx="3279226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MGS B, C, D</a:t>
            </a:r>
            <a:endParaRPr lang="cs-CZ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074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1072054" y="7127774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Domácí a genderově podmíněné násilí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072054" y="8243045"/>
            <a:ext cx="3160110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Výzva MGSD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934606" y="5774074"/>
            <a:ext cx="19144593" cy="13537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>
                <a:solidFill>
                  <a:schemeClr val="tx1"/>
                </a:solidFill>
              </a:rPr>
              <a:t>Podpora práce s násilnými osobami v případech domácího a genderově podmíněného násilí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934607" y="7539811"/>
            <a:ext cx="19144593" cy="489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Oprávnění </a:t>
            </a:r>
            <a:r>
              <a:rPr lang="cs-CZ" smtClean="0"/>
              <a:t>žadatelé: NNO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Min. výše grantu: 1.325.000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Max: výše grantu: 5.300.000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Celková alokace: 18</a:t>
            </a:r>
            <a:r>
              <a:rPr lang="fr-FR" smtClean="0"/>
              <a:t> </a:t>
            </a:r>
            <a:r>
              <a:rPr lang="cs-CZ"/>
              <a:t>5</a:t>
            </a:r>
            <a:r>
              <a:rPr lang="cs-CZ" smtClean="0"/>
              <a:t>50</a:t>
            </a:r>
            <a:r>
              <a:rPr lang="fr-FR" smtClean="0"/>
              <a:t> </a:t>
            </a:r>
            <a:r>
              <a:rPr lang="cs-CZ" smtClean="0"/>
              <a:t>000</a:t>
            </a:r>
            <a:r>
              <a:rPr lang="fr-FR" smtClean="0"/>
              <a:t> </a:t>
            </a:r>
            <a:r>
              <a:rPr lang="cs-CZ" smtClean="0"/>
              <a:t>CZK</a:t>
            </a:r>
            <a:r>
              <a:rPr lang="fr-FR" smtClean="0"/>
              <a:t> (</a:t>
            </a:r>
            <a:r>
              <a:rPr lang="cs-CZ" smtClean="0"/>
              <a:t>700 000</a:t>
            </a:r>
            <a:r>
              <a:rPr lang="fr-FR" smtClean="0"/>
              <a:t> </a:t>
            </a:r>
            <a:r>
              <a:rPr lang="fr-FR"/>
              <a:t>EUR</a:t>
            </a:r>
            <a:r>
              <a:rPr lang="fr-FR" smtClean="0"/>
              <a:t>)</a:t>
            </a:r>
            <a:endParaRPr lang="cs-CZ" smtClean="0"/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Ukončení </a:t>
            </a:r>
            <a:r>
              <a:rPr lang="cs-CZ" smtClean="0"/>
              <a:t>výzvy: </a:t>
            </a:r>
            <a:r>
              <a:rPr lang="cs-CZ"/>
              <a:t>2</a:t>
            </a:r>
            <a:r>
              <a:rPr lang="cs-CZ" smtClean="0"/>
              <a:t>. </a:t>
            </a:r>
            <a:r>
              <a:rPr lang="cs-CZ"/>
              <a:t>2</a:t>
            </a:r>
            <a:r>
              <a:rPr lang="cs-CZ" smtClean="0"/>
              <a:t>. 2022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Počet podpořených projektů / úspěšnost: </a:t>
            </a:r>
            <a:r>
              <a:rPr lang="cs-CZ" smtClean="0"/>
              <a:t>N/A (předpoklad 4)</a:t>
            </a:r>
          </a:p>
        </p:txBody>
      </p:sp>
    </p:spTree>
    <p:extLst>
      <p:ext uri="{BB962C8B-B14F-4D97-AF65-F5344CB8AC3E}">
        <p14:creationId xmlns:p14="http://schemas.microsoft.com/office/powerpoint/2010/main" val="3881606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1072054" y="7127774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Domácí a genderově podmíněné násilí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072054" y="8243045"/>
            <a:ext cx="3160110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Výzva MGSC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934606" y="5774074"/>
            <a:ext cx="19144593" cy="13537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>
                <a:solidFill>
                  <a:schemeClr val="tx1"/>
                </a:solidFill>
              </a:rPr>
              <a:t>Organizace osvětových kampaní - zvyšování povědomí o vybraných tématech domácího a genderově podmíněného násilí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934607" y="7539811"/>
            <a:ext cx="13511048" cy="489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Oprávnění žadatelé: NNO</a:t>
            </a:r>
            <a:endParaRPr lang="cs-CZ" smtClean="0"/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Min. výše grantu: 1.325.000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Max: výše grantu: 5.300.000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Celková alokace: 26</a:t>
            </a:r>
            <a:r>
              <a:rPr lang="fr-FR" smtClean="0"/>
              <a:t> </a:t>
            </a:r>
            <a:r>
              <a:rPr lang="cs-CZ" smtClean="0"/>
              <a:t>5</a:t>
            </a:r>
            <a:r>
              <a:rPr lang="cs-CZ"/>
              <a:t>0</a:t>
            </a:r>
            <a:r>
              <a:rPr lang="cs-CZ" smtClean="0"/>
              <a:t>0</a:t>
            </a:r>
            <a:r>
              <a:rPr lang="fr-FR" smtClean="0"/>
              <a:t> </a:t>
            </a:r>
            <a:r>
              <a:rPr lang="cs-CZ" smtClean="0"/>
              <a:t>000</a:t>
            </a:r>
            <a:r>
              <a:rPr lang="fr-FR" smtClean="0"/>
              <a:t> </a:t>
            </a:r>
            <a:r>
              <a:rPr lang="cs-CZ" smtClean="0"/>
              <a:t>CZK</a:t>
            </a:r>
            <a:r>
              <a:rPr lang="fr-FR" smtClean="0"/>
              <a:t> (</a:t>
            </a:r>
            <a:r>
              <a:rPr lang="cs-CZ" smtClean="0"/>
              <a:t>1 000 000</a:t>
            </a:r>
            <a:r>
              <a:rPr lang="fr-FR" smtClean="0"/>
              <a:t> </a:t>
            </a:r>
            <a:r>
              <a:rPr lang="fr-FR"/>
              <a:t>EUR</a:t>
            </a:r>
            <a:r>
              <a:rPr lang="fr-FR" smtClean="0"/>
              <a:t>)</a:t>
            </a:r>
            <a:endParaRPr lang="cs-CZ" smtClean="0"/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Uzávěrka výzvy: 15.3.2022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Počet podpořených projektů / úspěšnost: </a:t>
            </a:r>
            <a:r>
              <a:rPr lang="cs-CZ" smtClean="0"/>
              <a:t>N/A</a:t>
            </a:r>
          </a:p>
        </p:txBody>
      </p:sp>
    </p:spTree>
    <p:extLst>
      <p:ext uri="{BB962C8B-B14F-4D97-AF65-F5344CB8AC3E}">
        <p14:creationId xmlns:p14="http://schemas.microsoft.com/office/powerpoint/2010/main" val="1499346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vál 9"/>
          <p:cNvSpPr/>
          <p:nvPr/>
        </p:nvSpPr>
        <p:spPr>
          <a:xfrm>
            <a:off x="1072054" y="7127774"/>
            <a:ext cx="2995448" cy="28767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24380825" cy="35630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LIDSKÁ PRÁVA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 descr="C:\Users\15233\Desktop\foto prezentace\62452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74" y="649046"/>
            <a:ext cx="2264913" cy="226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0" y="3996650"/>
            <a:ext cx="24380827" cy="6462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Programová oblast: Domácí a genderově podmíněné násilí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072054" y="8243045"/>
            <a:ext cx="3160110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bg1"/>
                </a:solidFill>
              </a:rPr>
              <a:t>Výzva MGSB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934606" y="5774074"/>
            <a:ext cx="19144593" cy="13537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>
                <a:solidFill>
                  <a:schemeClr val="tx1"/>
                </a:solidFill>
              </a:rPr>
              <a:t>Podpora mezioborové spolupráce v oblasti domácího a genderově podmíněného násilí 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934607" y="7539811"/>
            <a:ext cx="19144593" cy="489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Oprávnění žadatelé: Příspěvkové </a:t>
            </a:r>
            <a:r>
              <a:rPr lang="cs-CZ" smtClean="0"/>
              <a:t>organizace zřízené ÚSC, NNO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Min. výše grantu: 1.325.000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Max: výše grantu: 5.300.000 CZK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Celková alokace: 26</a:t>
            </a:r>
            <a:r>
              <a:rPr lang="fr-FR" smtClean="0"/>
              <a:t> </a:t>
            </a:r>
            <a:r>
              <a:rPr lang="cs-CZ" smtClean="0"/>
              <a:t>5</a:t>
            </a:r>
            <a:r>
              <a:rPr lang="cs-CZ"/>
              <a:t>0</a:t>
            </a:r>
            <a:r>
              <a:rPr lang="cs-CZ" smtClean="0"/>
              <a:t>0</a:t>
            </a:r>
            <a:r>
              <a:rPr lang="fr-FR" smtClean="0"/>
              <a:t> </a:t>
            </a:r>
            <a:r>
              <a:rPr lang="cs-CZ" smtClean="0"/>
              <a:t>000</a:t>
            </a:r>
            <a:r>
              <a:rPr lang="fr-FR" smtClean="0"/>
              <a:t> </a:t>
            </a:r>
            <a:r>
              <a:rPr lang="cs-CZ" smtClean="0"/>
              <a:t>CZK</a:t>
            </a:r>
            <a:r>
              <a:rPr lang="fr-FR" smtClean="0"/>
              <a:t> (</a:t>
            </a:r>
            <a:r>
              <a:rPr lang="cs-CZ" smtClean="0"/>
              <a:t>1 000 000</a:t>
            </a:r>
            <a:r>
              <a:rPr lang="fr-FR" smtClean="0"/>
              <a:t> </a:t>
            </a:r>
            <a:r>
              <a:rPr lang="fr-FR"/>
              <a:t>EUR</a:t>
            </a:r>
            <a:r>
              <a:rPr lang="fr-FR" smtClean="0"/>
              <a:t>)</a:t>
            </a:r>
            <a:endParaRPr lang="cs-CZ" smtClean="0"/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Spolufinancování: 0%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 smtClean="0"/>
              <a:t>Uzávěrka výzvy: 12.4.2022</a:t>
            </a:r>
          </a:p>
          <a:p>
            <a:pPr marL="571500" indent="-571500">
              <a:spcAft>
                <a:spcPts val="1200"/>
              </a:spcAft>
              <a:buFontTx/>
              <a:buChar char="-"/>
            </a:pPr>
            <a:r>
              <a:rPr lang="cs-CZ"/>
              <a:t>Počet podpořených projektů / úspěšnost: N/A</a:t>
            </a:r>
            <a:endParaRPr lang="cs-CZ" smtClean="0"/>
          </a:p>
        </p:txBody>
      </p:sp>
    </p:spTree>
    <p:extLst>
      <p:ext uri="{BB962C8B-B14F-4D97-AF65-F5344CB8AC3E}">
        <p14:creationId xmlns:p14="http://schemas.microsoft.com/office/powerpoint/2010/main" val="888998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" y="973724"/>
            <a:ext cx="24380825" cy="1077218"/>
          </a:xfrm>
          <a:solidFill>
            <a:schemeClr val="tx1">
              <a:lumMod val="95000"/>
              <a:lumOff val="5000"/>
            </a:schemeClr>
          </a:solidFill>
          <a:ln w="57150">
            <a:noFill/>
          </a:ln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>
                <a:solidFill>
                  <a:schemeClr val="bg1"/>
                </a:solidFill>
              </a:rPr>
              <a:t>Web: Fondy EHP a Norska</a:t>
            </a:r>
            <a:endParaRPr lang="cs-CZ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127937">
            <a:off x="783272" y="2301756"/>
            <a:ext cx="1156912" cy="115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6278" y="2257835"/>
            <a:ext cx="15168268" cy="10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47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délník 5"/>
          <p:cNvSpPr/>
          <p:nvPr/>
        </p:nvSpPr>
        <p:spPr>
          <a:xfrm>
            <a:off x="59107" y="8908899"/>
            <a:ext cx="23663599" cy="3153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2575092" y="4628367"/>
            <a:ext cx="13595683" cy="341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b="1"/>
              <a:t>Ministerstvo financí ČR – </a:t>
            </a:r>
            <a:r>
              <a:rPr lang="cs-CZ" b="1" smtClean="0"/>
              <a:t>Zprostředkovatel programu </a:t>
            </a:r>
            <a:endParaRPr lang="cs-CZ" b="1"/>
          </a:p>
          <a:p>
            <a:pPr algn="ctr"/>
            <a:r>
              <a:rPr lang="cs-CZ"/>
              <a:t>Centrum pro zahraniční pomoc - příprava a koordinace</a:t>
            </a:r>
          </a:p>
          <a:p>
            <a:pPr algn="ctr"/>
            <a:endParaRPr lang="cs-CZ" smtClean="0"/>
          </a:p>
          <a:p>
            <a:pPr algn="ctr"/>
            <a:r>
              <a:rPr lang="cs-CZ"/>
              <a:t>E-mail: </a:t>
            </a:r>
            <a:r>
              <a:rPr lang="cs-CZ" b="1"/>
              <a:t>czp@mfcr.cz</a:t>
            </a:r>
          </a:p>
          <a:p>
            <a:pPr algn="ctr"/>
            <a:endParaRPr lang="cs-CZ"/>
          </a:p>
          <a:p>
            <a:pPr algn="ctr"/>
            <a:endParaRPr lang="cs-CZ"/>
          </a:p>
        </p:txBody>
      </p:sp>
      <p:sp>
        <p:nvSpPr>
          <p:cNvPr id="8" name="Freeform: Shape 53">
            <a:extLst>
              <a:ext uri="{FF2B5EF4-FFF2-40B4-BE49-F238E27FC236}">
                <a16:creationId xmlns:a16="http://schemas.microsoft.com/office/drawing/2014/main" id="{42844DAE-4023-4E06-8AFF-B5C155740B80}"/>
              </a:ext>
            </a:extLst>
          </p:cNvPr>
          <p:cNvSpPr/>
          <p:nvPr/>
        </p:nvSpPr>
        <p:spPr>
          <a:xfrm rot="1200000">
            <a:off x="-1008835" y="-619067"/>
            <a:ext cx="2135884" cy="6646493"/>
          </a:xfrm>
          <a:custGeom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solidFill>
            <a:schemeClr val="tx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>
            <a:defPPr>
              <a:defRPr kern="1200" smtId="4294967295"/>
            </a:defPPr>
          </a:lstStyle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0" name="Freeform: Shape 34">
            <a:extLst>
              <a:ext uri="{FF2B5EF4-FFF2-40B4-BE49-F238E27FC236}">
                <a16:creationId xmlns:a16="http://schemas.microsoft.com/office/drawing/2014/main" id="{64F114B5-BF08-46FB-880A-2EB8C212F8E7}"/>
              </a:ext>
            </a:extLst>
          </p:cNvPr>
          <p:cNvSpPr/>
          <p:nvPr/>
        </p:nvSpPr>
        <p:spPr>
          <a:xfrm rot="10800000">
            <a:off x="13773150" y="-171455"/>
            <a:ext cx="10760074" cy="13239755"/>
          </a:xfrm>
          <a:custGeom>
            <a:gdLst>
              <a:gd name="connsiteX0" fmla="*/ 0 w 4868173"/>
              <a:gd name="connsiteY0" fmla="*/ 0 h 6858000"/>
              <a:gd name="connsiteX1" fmla="*/ 4868173 w 4868173"/>
              <a:gd name="connsiteY1" fmla="*/ 0 h 6858000"/>
              <a:gd name="connsiteX2" fmla="*/ 2126832 w 4868173"/>
              <a:gd name="connsiteY2" fmla="*/ 6858000 h 6858000"/>
              <a:gd name="connsiteX3" fmla="*/ 0 w 4868173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8173" h="6858000">
                <a:moveTo>
                  <a:pt x="0" y="0"/>
                </a:moveTo>
                <a:lnTo>
                  <a:pt x="4868173" y="0"/>
                </a:lnTo>
                <a:lnTo>
                  <a:pt x="212683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/>
          </a:p>
        </p:txBody>
      </p:sp>
      <p:sp>
        <p:nvSpPr>
          <p:cNvPr id="13" name="TextovéPole 12"/>
          <p:cNvSpPr txBox="1"/>
          <p:nvPr/>
        </p:nvSpPr>
        <p:spPr>
          <a:xfrm>
            <a:off x="18533476" y="5038106"/>
            <a:ext cx="5486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7200" b="1">
                <a:solidFill>
                  <a:schemeClr val="bg1"/>
                </a:solidFill>
              </a:rPr>
              <a:t>Děkuji za pozornost</a:t>
            </a:r>
            <a:r>
              <a:rPr lang="cs-CZ"/>
              <a:t>!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1246222" y="9811330"/>
            <a:ext cx="12526927" cy="275271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6" name="TextovéPole 15"/>
          <p:cNvSpPr txBox="1"/>
          <p:nvPr/>
        </p:nvSpPr>
        <p:spPr>
          <a:xfrm>
            <a:off x="3626068" y="10362048"/>
            <a:ext cx="8765629" cy="175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>
              <a:tabLst>
                <a:tab pos="1512888"/>
              </a:tabLst>
            </a:pPr>
            <a:r>
              <a:rPr lang="cs-CZ" b="1" smtClean="0"/>
              <a:t> </a:t>
            </a:r>
            <a:endParaRPr lang="cs-CZ" b="1"/>
          </a:p>
          <a:p>
            <a:pPr algn="ctr">
              <a:tabLst>
                <a:tab pos="1512888"/>
              </a:tabLst>
            </a:pPr>
            <a:r>
              <a:rPr lang="cs-CZ" b="1" smtClean="0"/>
              <a:t>www.norskefondy.cz/lidskaprava </a:t>
            </a:r>
            <a:endParaRPr lang="cs-CZ" b="1"/>
          </a:p>
          <a:p>
            <a:endParaRPr lang="cs-CZ"/>
          </a:p>
        </p:txBody>
      </p:sp>
      <p:sp>
        <p:nvSpPr>
          <p:cNvPr id="19" name="Obdélník 18"/>
          <p:cNvSpPr/>
          <p:nvPr/>
        </p:nvSpPr>
        <p:spPr>
          <a:xfrm>
            <a:off x="1246222" y="2302041"/>
            <a:ext cx="22773655" cy="3153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2051" name="Picture 3" descr="C:\Users\15233\Desktop\loup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1057" y="10523651"/>
            <a:ext cx="1328070" cy="132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6250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2022-02-28T13:52:21.981</cp:lastPrinted>
  <dcterms:created xsi:type="dcterms:W3CDTF">2022-02-28T13:52:21Z</dcterms:created>
  <dcterms:modified xsi:type="dcterms:W3CDTF">2022-02-28T13:52:21Z</dcterms:modified>
</cp:coreProperties>
</file>