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334" r:id="rId4"/>
    <p:sldId id="256" r:id="rId5"/>
    <p:sldId id="284" r:id="rId6"/>
    <p:sldId id="322" r:id="rId7"/>
    <p:sldId id="337" r:id="rId8"/>
    <p:sldId id="329" r:id="rId9"/>
    <p:sldId id="328" r:id="rId10"/>
    <p:sldId id="336" r:id="rId11"/>
    <p:sldId id="327" r:id="rId12"/>
    <p:sldId id="332" r:id="rId13"/>
    <p:sldId id="331" r:id="rId14"/>
  </p:sldIdLst>
  <p:sldSz cx="24380825" cy="13714412"/>
  <p:notesSz cx="6797675" cy="9926638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81576" autoAdjust="0"/>
  </p:normalViewPr>
  <p:slideViewPr>
    <p:cSldViewPr snapToGrid="0">
      <p:cViewPr varScale="1">
        <p:scale>
          <a:sx n="28" d="100"/>
          <a:sy n="28" d="100"/>
        </p:scale>
        <p:origin x="1064" y="4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34" Type="http://schemas.microsoft.com/office/2015/10/relationships/revisionInfo" Target="revisionInfo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3C9A821-6027-4414-8FB5-9F1B70C24375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BC034A4-4C8F-457B-931A-76704A1264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8359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49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933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26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smtClean="0"/>
              <a:t>PDP</a:t>
            </a:r>
            <a:r>
              <a:rPr lang="cs-CZ" sz="1200" baseline="0" smtClean="0"/>
              <a:t> - </a:t>
            </a:r>
            <a:r>
              <a:rPr lang="cs-CZ" sz="1200" smtClean="0"/>
              <a:t>Kancelář veřejného ochránce práv, Institut pro kriminologii a sociální prevenci, Muzeum romské kultury</a:t>
            </a:r>
            <a:endParaRPr lang="cs-CZ" sz="12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Cílem této otevřené výzvy je přispět k posílení kapacity systému pro prevenci a boj proti domácímu a genderově podmíněnému násilí. Konkrétně se výzva zaměřuje na </a:t>
            </a:r>
            <a:r>
              <a:rPr lang="cs-CZ" sz="24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zřizování center pro oběti domácího a genderově podmíněného násilí a na zavádění inovačních opatření ze strany poskytovatelů</a:t>
            </a:r>
          </a:p>
          <a:p>
            <a:r>
              <a:rPr lang="cs-CZ" sz="24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specializovaných služeb pro oběti</a:t>
            </a:r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- The capacity building of intervention centres mandated to coordinate interdisciplinary cooperation at the regional level and promote the interest of relevant authorities to cooperate with intervention centres.</a:t>
            </a: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b="1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C-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Awareness raising campaigns in the following areas: a) tackling gender stereotypes, sexism and root causes of domestic and gender-based violence b) tackling emerging forms of gender-based violence c) motivating men to engage in ending domestic and gender-based violence and supporting gender equality.</a:t>
            </a: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2400" b="1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- Increasing the capacity of organisations providing interventions for violent offenders and improving accessibility of the services provided.</a:t>
            </a:r>
            <a:endParaRPr lang="cs-CZ" sz="24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smtClean="0"/>
              <a:t>Cílem této otevřené výzvy je zlepšit chápání nových témat a výzev v oblasti lidských práv a nalezení praktických řešení přispívajících ke zlepšení uplatňování lidskoprávních standardů na vnitrostátní úrovni. Výzva se zaměřuje na zvýšení podpory cílových skupin, zlepšení porozumění veřejnosti v oblasti lidských práv a posílení kapacit výzkumných a vzdělávacích institucí řešit nová lidskoprávní témata a výzvy. </a:t>
            </a: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smtClean="0"/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smtClean="0"/>
              <a:t>Spolupráce mezi vzdělávacími a akademickými institucemi a dalšími zúčastněnými subjekty (občanskou společností, podniky atd.), zapojení studentů a mladých výzkumných pracovníků do činností v oblasti lidských práv a propagace nových přístupů a trendů ve vzdělávání zaměřených na pochopení lidských práv a jejich uplatňování ve všech oblastech společenského života patří mezi další aktivity podpořené v rámci této výzvy. </a:t>
            </a:r>
            <a:endParaRPr lang="cs-CZ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 Zakládání romských platforem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 lokální a regionální úrovni složených z pro-romských a romských NGOs/CSOs a romských představitelů za účelem dosažení lepší rovnováhy v reprezentaci Romů ve výborech a pracovních skupinách fungujících při obcích s rozšířenou podobností a při krajských úřadech, získat zpětnou vazbu na implementaci Strategie romské integrace a integračních politik a opatření na lokální  a regionální úrovni, podporovat tvorbu doporučení ze strany platforem pro obecní a krajské úřady.</a:t>
            </a:r>
          </a:p>
          <a:p>
            <a:r>
              <a:rPr lang="cs-CZ" sz="1200" b="1" smtClean="0"/>
              <a:t>B.</a:t>
            </a: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Budování kapacit romských poradců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 rámci tvorby integračních opatření a v procesu implementace Strategie romské integrace na místní úrovni, Podpora síťování (networking) romských poradců, Zakládání platforem pro setkávání poradců s romskými představiteli, Školení zaměstnanců obecních a krajských úřadů, kteří pracují s romskou menšinou</a:t>
            </a:r>
            <a:endParaRPr lang="cs-CZ" sz="12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Tvorba motivačních prázdninových programů a mimoškolních aktivity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 romské děti zejm. k překlenutí citlivého období přechodu žáků z prvního stupně na stupeň druhý a přechodu žáků z mateřské školy na první stupeň a popularizace vzdělávání s cílem omezit předčasné ukončení školní docházky ze strany romských studentů a odstranit segregaci ve vzdělávacím systému vč. mimoškolních aktivit v důsledku finančních bariér nízkopříjmových rodin + </a:t>
            </a: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Posilování spolupráce školy s rodinou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(školení pedagogů, asistentů, zaměstnanců institucí, které zajišťují neformální vzdělávání, zaměstnanců OSPOD a sociálních pracovníků na obecních úřadech obcí s rozšířenou působností a poskytovatelů služeb sociální prevence)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495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E-mail: </a:t>
            </a:r>
            <a:r>
              <a:rPr lang="cs-CZ" b="1" smtClean="0"/>
              <a:t>czp@mfcr.cz</a:t>
            </a:r>
          </a:p>
          <a:p>
            <a:pPr algn="ctr"/>
            <a:endParaRPr lang="cs-CZ" b="1" smtClean="0"/>
          </a:p>
          <a:p>
            <a:pPr>
              <a:tabLst>
                <a:tab pos="1512888"/>
              </a:tabLst>
            </a:pPr>
            <a:r>
              <a:rPr lang="cs-CZ" smtClean="0"/>
              <a:t>Web: 	</a:t>
            </a:r>
            <a:r>
              <a:rPr lang="cs-CZ" b="1" smtClean="0"/>
              <a:t>www.fondyehp.cz </a:t>
            </a:r>
          </a:p>
          <a:p>
            <a:pPr>
              <a:tabLst>
                <a:tab pos="1512888"/>
              </a:tabLst>
            </a:pPr>
            <a:r>
              <a:rPr lang="cs-CZ" b="1" smtClean="0"/>
              <a:t>	www.norskefondy.cz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8172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07.04.2021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jpeg" /><Relationship Id="rId4" Type="http://schemas.microsoft.com/office/2007/relationships/hdphoto" Target="../media/hdphoto1.wdp" /><Relationship Id="rId5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Relationship Id="rId4" Type="http://schemas.openxmlformats.org/officeDocument/2006/relationships/image" Target="../media/image8.png" /><Relationship Id="rId5" Type="http://schemas.microsoft.com/office/2007/relationships/hdphoto" Target="../media/hdphoto2.wdp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Relationship Id="rId4" Type="http://schemas.microsoft.com/office/2007/relationships/hdphoto" Target="../media/hdphoto3.wdp" /><Relationship Id="rId5" Type="http://schemas.openxmlformats.org/officeDocument/2006/relationships/image" Target="../media/image1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" y="973724"/>
            <a:ext cx="24380825" cy="1077218"/>
          </a:xfrm>
          <a:solidFill>
            <a:schemeClr val="tx1">
              <a:lumMod val="95000"/>
              <a:lumOff val="5000"/>
            </a:schemeClr>
          </a:solidFill>
          <a:ln w="57150">
            <a:noFill/>
          </a:ln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Seminář pro žadatele: agenda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86000"/>
            <a:ext cx="20276820" cy="1142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7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625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01226"/>
            <a:ext cx="24380825" cy="1381563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2112579" y="4636328"/>
            <a:ext cx="20532268" cy="3693319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Norské fondy 2014 – 2021</a:t>
            </a:r>
            <a:br>
              <a:rPr lang="cs-CZ" smtClean="0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r>
              <a:rPr lang="cs-CZ" smtClean="0">
                <a:solidFill>
                  <a:schemeClr val="tx1"/>
                </a:solidFill>
              </a:rPr>
              <a:t>Program Lidská práva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b="1" smtClean="0">
                <a:solidFill>
                  <a:schemeClr val="tx1"/>
                </a:solidFill>
              </a:rPr>
              <a:t>8. </a:t>
            </a:r>
            <a:r>
              <a:rPr lang="cs-CZ" b="1">
                <a:solidFill>
                  <a:schemeClr val="tx1"/>
                </a:solidFill>
              </a:rPr>
              <a:t>4</a:t>
            </a:r>
            <a:r>
              <a:rPr lang="cs-CZ" b="1" smtClean="0">
                <a:solidFill>
                  <a:schemeClr val="tx1"/>
                </a:solidFill>
              </a:rPr>
              <a:t>. 2021</a:t>
            </a:r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06369" y="12619554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</a:rPr>
              <a:t>Vlastimil Vaněk</a:t>
            </a:r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2" descr="C:\Users\14860\Desktop\Norway_grants@4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95726" y="694862"/>
            <a:ext cx="2698295" cy="30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0498"/>
            <a:ext cx="19107806" cy="1459540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-1" y="7977352"/>
            <a:ext cx="15639393" cy="3720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z="8000"/>
              <a:t>Lidská práva, začleňování Romů a domácí a genderově podmíněné násilí</a:t>
            </a:r>
            <a:endParaRPr lang="cs-CZ" sz="8000" b="1"/>
          </a:p>
        </p:txBody>
      </p:sp>
      <p:sp>
        <p:nvSpPr>
          <p:cNvPr id="5" name="Obdélník 4"/>
          <p:cNvSpPr/>
          <p:nvPr/>
        </p:nvSpPr>
        <p:spPr>
          <a:xfrm>
            <a:off x="18477185" y="0"/>
            <a:ext cx="5903639" cy="137144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15355613" y="6448096"/>
            <a:ext cx="6830136" cy="677917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39882" y="8206885"/>
            <a:ext cx="3261596" cy="326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0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1513490" y="4247678"/>
            <a:ext cx="22323972" cy="9202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0" lvl="4"/>
            <a:r>
              <a:rPr lang="cs-CZ" sz="4000" u="sng" smtClean="0"/>
              <a:t>Cíl programu </a:t>
            </a:r>
            <a:r>
              <a:rPr lang="cs-CZ" sz="4000" smtClean="0"/>
              <a:t>- </a:t>
            </a:r>
            <a:r>
              <a:rPr lang="cs-CZ" sz="4000" b="1"/>
              <a:t>Zlepšení situace v oblasti lidských práv a boj proti diskriminaci a </a:t>
            </a:r>
            <a:r>
              <a:rPr lang="cs-CZ" sz="4000" b="1" smtClean="0"/>
              <a:t>   		           extremismu na národní </a:t>
            </a:r>
            <a:r>
              <a:rPr lang="cs-CZ" sz="4000" b="1"/>
              <a:t>úrovni</a:t>
            </a:r>
          </a:p>
          <a:p>
            <a:endParaRPr lang="cs-CZ" sz="4000" smtClean="0"/>
          </a:p>
          <a:p>
            <a:endParaRPr lang="cs-CZ" sz="4000"/>
          </a:p>
          <a:p>
            <a:r>
              <a:rPr lang="cs-CZ" sz="4000" u="sng" smtClean="0"/>
              <a:t>Alokace </a:t>
            </a:r>
            <a:r>
              <a:rPr lang="cs-CZ" sz="4000" u="sng"/>
              <a:t>programu </a:t>
            </a:r>
            <a:r>
              <a:rPr lang="cs-CZ" sz="4000" smtClean="0"/>
              <a:t>- </a:t>
            </a:r>
            <a:r>
              <a:rPr lang="cs-CZ" sz="4000" b="1"/>
              <a:t>581 176 466 </a:t>
            </a:r>
            <a:r>
              <a:rPr lang="cs-CZ" sz="4000" b="1" smtClean="0"/>
              <a:t>CZK </a:t>
            </a:r>
            <a:r>
              <a:rPr lang="cs-CZ" sz="4000" smtClean="0"/>
              <a:t>(22 </a:t>
            </a:r>
            <a:r>
              <a:rPr lang="cs-CZ" sz="4000"/>
              <a:t>352 941 </a:t>
            </a:r>
            <a:r>
              <a:rPr lang="cs-CZ" sz="4000" smtClean="0"/>
              <a:t>EUR)</a:t>
            </a:r>
            <a:endParaRPr lang="cs-CZ" sz="4000"/>
          </a:p>
          <a:p>
            <a:endParaRPr lang="cs-CZ" sz="4000" u="sng" smtClean="0"/>
          </a:p>
          <a:p>
            <a:r>
              <a:rPr lang="cs-CZ" sz="4000" u="sng" smtClean="0"/>
              <a:t>Rozdělení finančních prostředků </a:t>
            </a:r>
            <a:r>
              <a:rPr lang="cs-CZ" sz="4000" smtClean="0"/>
              <a:t>- </a:t>
            </a:r>
            <a:r>
              <a:rPr lang="cs-CZ" sz="4000" b="1" smtClean="0"/>
              <a:t>8 </a:t>
            </a:r>
            <a:r>
              <a:rPr lang="cs-CZ" sz="4000" b="1"/>
              <a:t>předem definovaných projektů</a:t>
            </a:r>
          </a:p>
          <a:p>
            <a:pPr marL="3657052" lvl="4" indent="0">
              <a:buNone/>
            </a:pPr>
            <a:r>
              <a:rPr lang="cs-CZ" sz="4000" smtClean="0"/>
              <a:t>   	              </a:t>
            </a:r>
            <a:r>
              <a:rPr lang="cs-CZ" sz="4000"/>
              <a:t>- </a:t>
            </a:r>
            <a:r>
              <a:rPr lang="cs-CZ" sz="4000" b="1"/>
              <a:t>8 otevřených výzev</a:t>
            </a:r>
          </a:p>
          <a:p>
            <a:endParaRPr lang="cs-CZ" sz="4000" u="sng" smtClean="0"/>
          </a:p>
          <a:p>
            <a:r>
              <a:rPr lang="cs-CZ" sz="4000" u="sng" smtClean="0"/>
              <a:t>Mezinárodní partnerské organizace </a:t>
            </a:r>
            <a:r>
              <a:rPr lang="cs-CZ" sz="4000"/>
              <a:t>-</a:t>
            </a:r>
            <a:r>
              <a:rPr lang="cs-CZ" sz="4000" smtClean="0"/>
              <a:t> </a:t>
            </a:r>
            <a:r>
              <a:rPr lang="en-US" sz="4000"/>
              <a:t>European Union Agency for Fundamental Rights (FRA)</a:t>
            </a:r>
            <a:r>
              <a:rPr lang="cs-CZ" sz="4000" smtClean="0"/>
              <a:t>	</a:t>
            </a:r>
          </a:p>
          <a:p>
            <a:r>
              <a:rPr lang="cs-CZ" sz="4000"/>
              <a:t> </a:t>
            </a:r>
            <a:r>
              <a:rPr lang="cs-CZ" sz="4000" smtClean="0"/>
              <a:t>                   	           		      - Rada Evropy</a:t>
            </a:r>
          </a:p>
          <a:p>
            <a:endParaRPr lang="cs-CZ" sz="4000" smtClean="0"/>
          </a:p>
          <a:p>
            <a:r>
              <a:rPr lang="cs-CZ" sz="4000" b="1" smtClean="0"/>
              <a:t>Úzká spolupráce s Úřadem vlády České republiky</a:t>
            </a:r>
            <a:endParaRPr lang="cs-CZ" sz="4000" b="1"/>
          </a:p>
          <a:p>
            <a:pPr marL="3657052" lvl="4" indent="0">
              <a:buNone/>
            </a:pPr>
            <a:endParaRPr lang="cs-CZ" b="1" smtClean="0"/>
          </a:p>
          <a:p>
            <a:pPr marL="3657052" lvl="4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79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513490" y="8243045"/>
            <a:ext cx="26643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č. 3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5774074"/>
            <a:ext cx="17901331" cy="13537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specializovaných služeb pro oběti domácího a genderově podmíněného násilí</a:t>
            </a:r>
          </a:p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3511048" cy="4184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Obce a kraje, nestátní neziskové organizace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5.300.000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13.250.000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</a:t>
            </a:r>
            <a:r>
              <a:rPr lang="fr-FR"/>
              <a:t>51 581 481 </a:t>
            </a:r>
            <a:r>
              <a:rPr lang="cs-CZ" smtClean="0"/>
              <a:t>CZK</a:t>
            </a:r>
            <a:r>
              <a:rPr lang="fr-FR" smtClean="0"/>
              <a:t> </a:t>
            </a:r>
            <a:r>
              <a:rPr lang="fr-FR"/>
              <a:t>(1 946 471 EUR</a:t>
            </a:r>
            <a:r>
              <a:rPr lang="fr-FR" smtClean="0"/>
              <a:t>)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Uzávěrka výzvy: 15. 3. 2021</a:t>
            </a:r>
          </a:p>
        </p:txBody>
      </p:sp>
    </p:spTree>
    <p:extLst>
      <p:ext uri="{BB962C8B-B14F-4D97-AF65-F5344CB8AC3E}">
        <p14:creationId xmlns:p14="http://schemas.microsoft.com/office/powerpoint/2010/main" val="1438186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08992" y="6067774"/>
            <a:ext cx="3121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>
                <a:solidFill>
                  <a:schemeClr val="bg1"/>
                </a:solidFill>
              </a:rPr>
              <a:t>Výzva č. 3</a:t>
            </a:r>
          </a:p>
        </p:txBody>
      </p:sp>
      <p:sp>
        <p:nvSpPr>
          <p:cNvPr id="13" name="Ovál 12"/>
          <p:cNvSpPr/>
          <p:nvPr/>
        </p:nvSpPr>
        <p:spPr>
          <a:xfrm>
            <a:off x="851337" y="7172498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4" name="Zaoblený obdélník 13"/>
          <p:cNvSpPr/>
          <p:nvPr/>
        </p:nvSpPr>
        <p:spPr>
          <a:xfrm>
            <a:off x="4934607" y="6713977"/>
            <a:ext cx="17901331" cy="3804564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</a:rPr>
              <a:t>B – Posilování kapacit intervenčních center</a:t>
            </a:r>
          </a:p>
          <a:p>
            <a:endParaRPr lang="cs-CZ" smtClean="0">
              <a:solidFill>
                <a:schemeClr val="tx1"/>
              </a:solidFill>
            </a:endParaRPr>
          </a:p>
          <a:p>
            <a:r>
              <a:rPr lang="cs-CZ" smtClean="0">
                <a:solidFill>
                  <a:schemeClr val="tx1"/>
                </a:solidFill>
              </a:rPr>
              <a:t>C – Organizace kampaní - zvyšování povědomí o vybraných tématech domácího a genderově podmíněného násilí </a:t>
            </a:r>
          </a:p>
          <a:p>
            <a:endParaRPr lang="cs-CZ" smtClean="0">
              <a:solidFill>
                <a:schemeClr val="tx1"/>
              </a:solidFill>
            </a:endParaRPr>
          </a:p>
          <a:p>
            <a:r>
              <a:rPr lang="cs-CZ" smtClean="0">
                <a:solidFill>
                  <a:schemeClr val="tx1"/>
                </a:solidFill>
              </a:rPr>
              <a:t>D – Posilování kapacit organizací pracujících s násilnými osobami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709448" y="8287769"/>
            <a:ext cx="3279226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MGS B, C, D</a:t>
            </a:r>
            <a:endParaRPr lang="cs-CZ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7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40523" y="7411923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</a:t>
            </a:r>
            <a:r>
              <a:rPr lang="cs-CZ" b="1" smtClean="0"/>
              <a:t>Lidská práva – vnitrostátní implementace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1008992" y="8527194"/>
            <a:ext cx="3121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MGSA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6178316"/>
            <a:ext cx="17901331" cy="1233607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výzkumu, zvyšování povědomí a zlepšení národního provádění standardů v oblasti lidských práv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072054" y="10666049"/>
            <a:ext cx="2932386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</a:t>
            </a:r>
            <a:r>
              <a:rPr lang="cs-CZ" b="1">
                <a:solidFill>
                  <a:schemeClr val="bg1"/>
                </a:solidFill>
              </a:rPr>
              <a:t>č</a:t>
            </a:r>
            <a:r>
              <a:rPr lang="cs-CZ" b="1" smtClean="0">
                <a:solidFill>
                  <a:schemeClr val="bg1"/>
                </a:solidFill>
              </a:rPr>
              <a:t>. 3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3511048" cy="473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Nestátní neziskové organizace, veřejné vzdělávací a výzkumné instituce, jiné veřejné instituce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</a:t>
            </a:r>
            <a:r>
              <a:rPr lang="cs-CZ"/>
              <a:t>1 325 000 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</a:t>
            </a:r>
            <a:r>
              <a:rPr lang="cs-CZ"/>
              <a:t>5 300 000 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</a:t>
            </a:r>
            <a:r>
              <a:rPr lang="cs-CZ"/>
              <a:t>46 920 582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Uzávěrka výzvy: 29.4.2021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5559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9995338" y="5195196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Programová oblast: Začleňování Romů a posilování jejich postavení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9995338" y="6265664"/>
            <a:ext cx="302697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č. 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1166648" y="6211616"/>
            <a:ext cx="7977351" cy="129277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1A. Zakládání romských platforem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13652939" y="6211616"/>
            <a:ext cx="8860221" cy="129277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1B. Budování kapacit romských poradců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166648" y="7819696"/>
            <a:ext cx="8261131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 smtClean="0"/>
              <a:t>Min. výše grantu: 1.300.000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Max. výše grantu: 7.800.000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Celková alokace: 22,9 mil.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Vyhlášeno: 23.6. 2020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Ukončení příjmu žádostí: 30.11.2020</a:t>
            </a:r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13652939" y="8071945"/>
            <a:ext cx="8860221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 smtClean="0"/>
              <a:t>Min. výše grantu: 1.300.000CZK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Max. výše grantu: 7.800.000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Celková alokace: 34,3 mil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buFontTx/>
              <a:buChar char="-"/>
            </a:pPr>
            <a:r>
              <a:rPr lang="cs-CZ"/>
              <a:t>Vyhlášeno: 23.6. </a:t>
            </a:r>
            <a:r>
              <a:rPr lang="cs-CZ" smtClean="0"/>
              <a:t>2020</a:t>
            </a:r>
          </a:p>
          <a:p>
            <a:pPr marL="571500" indent="-571500">
              <a:buFontTx/>
              <a:buChar char="-"/>
            </a:pPr>
            <a:r>
              <a:rPr lang="cs-CZ"/>
              <a:t>Ukončení příjmu žádostí: 30.11.2020</a:t>
            </a:r>
          </a:p>
          <a:p>
            <a:pPr marL="571500" indent="-571500">
              <a:buFontTx/>
              <a:buChar char="-"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092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Začleňování Romů a posilování jejich </a:t>
            </a:r>
            <a:r>
              <a:rPr lang="cs-CZ" b="1" smtClean="0"/>
              <a:t>postavení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1513490" y="8243045"/>
            <a:ext cx="26643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č. 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5774073"/>
            <a:ext cx="17901331" cy="1233607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Tvorba motivačních prázdninových programů a mimoškolních aktivit pro romské děti</a:t>
            </a:r>
          </a:p>
          <a:p>
            <a:pPr algn="ctr"/>
            <a:r>
              <a:rPr lang="cs-CZ" smtClean="0">
                <a:solidFill>
                  <a:schemeClr val="tx1"/>
                </a:solidFill>
              </a:rPr>
              <a:t>Posilování spolupráce školy s rodinou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3511048" cy="4184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Obce (a kraje) = zřizovatelé škol jako KP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1.325.000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6.625.000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46 mil.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Uzávěrka výzvy: 20.5.2021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03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" y="973724"/>
            <a:ext cx="24380825" cy="1077218"/>
          </a:xfrm>
          <a:solidFill>
            <a:schemeClr val="tx1">
              <a:lumMod val="95000"/>
              <a:lumOff val="5000"/>
            </a:schemeClr>
          </a:solidFill>
          <a:ln w="57150">
            <a:noFill/>
          </a:ln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Web: Fondy EHP a Norska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127937">
            <a:off x="783272" y="2301756"/>
            <a:ext cx="1156912" cy="115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8510" y="2257835"/>
            <a:ext cx="18918620" cy="1073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44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délník 5"/>
          <p:cNvSpPr/>
          <p:nvPr/>
        </p:nvSpPr>
        <p:spPr>
          <a:xfrm>
            <a:off x="59107" y="8908899"/>
            <a:ext cx="23663599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2575092" y="4628367"/>
            <a:ext cx="13595683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Ministerstvo financí ČR – </a:t>
            </a:r>
            <a:r>
              <a:rPr lang="cs-CZ" b="1" smtClean="0"/>
              <a:t>Zprostředkovatel programu </a:t>
            </a:r>
            <a:endParaRPr lang="cs-CZ" b="1"/>
          </a:p>
          <a:p>
            <a:pPr algn="ctr"/>
            <a:r>
              <a:rPr lang="cs-CZ"/>
              <a:t>Centrum pro zahraniční pomoc - příprava a koordinace</a:t>
            </a:r>
          </a:p>
          <a:p>
            <a:pPr algn="ctr"/>
            <a:endParaRPr lang="cs-CZ" smtClean="0"/>
          </a:p>
          <a:p>
            <a:pPr algn="ctr"/>
            <a:r>
              <a:rPr lang="cs-CZ"/>
              <a:t>E-mail: </a:t>
            </a:r>
            <a:r>
              <a:rPr lang="cs-CZ" b="1"/>
              <a:t>czp@mfcr.cz</a:t>
            </a:r>
          </a:p>
          <a:p>
            <a:pPr algn="ctr"/>
            <a:endParaRPr lang="cs-CZ"/>
          </a:p>
          <a:p>
            <a:pPr algn="ctr"/>
            <a:endParaRPr lang="cs-CZ"/>
          </a:p>
        </p:txBody>
      </p:sp>
      <p:sp>
        <p:nvSpPr>
          <p:cNvPr id="8" name="Freeform: Shape 53">
            <a:extLst>
              <a:ext uri="{FF2B5EF4-FFF2-40B4-BE49-F238E27FC236}">
                <a16:creationId xmlns:a16="http://schemas.microsoft.com/office/drawing/2014/main" id="{42844DAE-4023-4E06-8AFF-B5C155740B80}"/>
              </a:ext>
            </a:extLst>
          </p:cNvPr>
          <p:cNvSpPr/>
          <p:nvPr/>
        </p:nvSpPr>
        <p:spPr>
          <a:xfrm rot="1200000">
            <a:off x="-1008835" y="-619067"/>
            <a:ext cx="2135884" cy="6646493"/>
          </a:xfrm>
          <a:custGeom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0" name="Freeform: Shape 34">
            <a:extLst>
              <a:ext uri="{FF2B5EF4-FFF2-40B4-BE49-F238E27FC236}">
                <a16:creationId xmlns:a16="http://schemas.microsoft.com/office/drawing/2014/main" id="{64F114B5-BF08-46FB-880A-2EB8C212F8E7}"/>
              </a:ext>
            </a:extLst>
          </p:cNvPr>
          <p:cNvSpPr/>
          <p:nvPr/>
        </p:nvSpPr>
        <p:spPr>
          <a:xfrm rot="10800000">
            <a:off x="13773150" y="-171455"/>
            <a:ext cx="10760074" cy="13239755"/>
          </a:xfrm>
          <a:custGeom>
            <a:gdLst>
              <a:gd name="connsiteX0" fmla="*/ 0 w 4868173"/>
              <a:gd name="connsiteY0" fmla="*/ 0 h 6858000"/>
              <a:gd name="connsiteX1" fmla="*/ 4868173 w 4868173"/>
              <a:gd name="connsiteY1" fmla="*/ 0 h 6858000"/>
              <a:gd name="connsiteX2" fmla="*/ 2126832 w 4868173"/>
              <a:gd name="connsiteY2" fmla="*/ 6858000 h 6858000"/>
              <a:gd name="connsiteX3" fmla="*/ 0 w 486817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8173" h="6858000">
                <a:moveTo>
                  <a:pt x="0" y="0"/>
                </a:moveTo>
                <a:lnTo>
                  <a:pt x="4868173" y="0"/>
                </a:lnTo>
                <a:lnTo>
                  <a:pt x="212683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/>
          </a:p>
        </p:txBody>
      </p:sp>
      <p:sp>
        <p:nvSpPr>
          <p:cNvPr id="13" name="TextovéPole 12"/>
          <p:cNvSpPr txBox="1"/>
          <p:nvPr/>
        </p:nvSpPr>
        <p:spPr>
          <a:xfrm>
            <a:off x="18533476" y="5038106"/>
            <a:ext cx="548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bg1"/>
                </a:solidFill>
              </a:rPr>
              <a:t>Děkuji za pozornost</a:t>
            </a:r>
            <a:r>
              <a:rPr lang="cs-CZ"/>
              <a:t>!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1246222" y="9811330"/>
            <a:ext cx="12526927" cy="275271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6" name="TextovéPole 15"/>
          <p:cNvSpPr txBox="1"/>
          <p:nvPr/>
        </p:nvSpPr>
        <p:spPr>
          <a:xfrm>
            <a:off x="3626068" y="10362048"/>
            <a:ext cx="8765629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>
              <a:tabLst>
                <a:tab pos="1512888"/>
              </a:tabLst>
            </a:pPr>
            <a:r>
              <a:rPr lang="cs-CZ" b="1" smtClean="0"/>
              <a:t> </a:t>
            </a:r>
            <a:endParaRPr lang="cs-CZ" b="1"/>
          </a:p>
          <a:p>
            <a:pPr algn="ctr">
              <a:tabLst>
                <a:tab pos="1512888"/>
              </a:tabLst>
            </a:pPr>
            <a:r>
              <a:rPr lang="cs-CZ" b="1" smtClean="0"/>
              <a:t>www.norskefondy.cz/lidskaprava </a:t>
            </a:r>
            <a:endParaRPr lang="cs-CZ" b="1"/>
          </a:p>
          <a:p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1246222" y="2302041"/>
            <a:ext cx="22773655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1" name="Picture 3" descr="C:\Users\15233\Desktop\lou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1057" y="10523651"/>
            <a:ext cx="1328070" cy="132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6250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2021-04-15T08:13:23.065</cp:lastPrinted>
  <dcterms:created xsi:type="dcterms:W3CDTF">2021-04-15T08:13:23Z</dcterms:created>
  <dcterms:modified xsi:type="dcterms:W3CDTF">2021-04-15T08:13:23Z</dcterms:modified>
</cp:coreProperties>
</file>