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83" r:id="rId3"/>
    <p:sldId id="285" r:id="rId4"/>
    <p:sldId id="265" r:id="rId5"/>
    <p:sldId id="267" r:id="rId6"/>
    <p:sldId id="273" r:id="rId7"/>
    <p:sldId id="286" r:id="rId8"/>
    <p:sldId id="268" r:id="rId9"/>
    <p:sldId id="266" r:id="rId10"/>
    <p:sldId id="274" r:id="rId11"/>
    <p:sldId id="278" r:id="rId12"/>
    <p:sldId id="284" r:id="rId13"/>
  </p:sldIdLst>
  <p:sldSz cx="24380825" cy="13714412"/>
  <p:notesSz cx="6858000" cy="9144000"/>
  <p:custDataLst>
    <p:tags r:id="rId14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A78"/>
    <a:srgbClr val="009B78"/>
    <a:srgbClr val="F1C350"/>
    <a:srgbClr val="003268"/>
    <a:srgbClr val="326889"/>
    <a:srgbClr val="7E5E9F"/>
    <a:srgbClr val="00A5A5"/>
    <a:srgbClr val="0087C9"/>
    <a:srgbClr val="E55454"/>
    <a:srgbClr val="A7B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6395" autoAdjust="0"/>
  </p:normalViewPr>
  <p:slideViewPr>
    <p:cSldViewPr snapToGrid="0">
      <p:cViewPr varScale="1">
        <p:scale>
          <a:sx n="32" d="100"/>
          <a:sy n="32" d="100"/>
        </p:scale>
        <p:origin x="744" y="56"/>
      </p:cViewPr>
      <p:guideLst>
        <p:guide orient="horz" pos="4319"/>
        <p:guide pos="7679"/>
      </p:guideLst>
    </p:cSldViewPr>
  </p:slideViewPr>
  <p:outlineViewPr>
    <p:cViewPr>
      <p:scale>
        <a:sx n="33" d="100"/>
        <a:sy n="33" d="100"/>
      </p:scale>
      <p:origin x="0" y="12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25" Type="http://schemas.microsoft.com/office/2015/10/relationships/revisionInfo" Target="revisionInfo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BA101B1C-2741-42C6-80C1-3249A07216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40198F3-05DA-40E8-835D-E682067D7B92}" type="parTrans" cxnId="{1F2580DE-F1CB-446B-B535-6D599CB8AC3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15B51AE-33BB-4942-84DC-35D82D2F14CC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Grant může být poskytnut do výše </a:t>
          </a:r>
          <a:r>
            <a:rPr lang="cs-CZ" b="1" smtClean="0"/>
            <a:t>100 % </a:t>
          </a:r>
          <a:r>
            <a:rPr lang="cs-CZ" smtClean="0"/>
            <a:t>celkových způsobilých výdajů projektu (dle typu organizace žadatele, jak je uvedeno v příslušné výzvě)</a:t>
          </a:r>
          <a:endParaRPr lang="cs-CZ"/>
        </a:p>
      </dgm:t>
    </dgm:pt>
    <dgm:pt modelId="{9C1849C9-E116-44D3-A023-A98B953CDA19}" type="sibTrans" cxnId="{1F2580DE-F1CB-446B-B535-6D599CB8AC3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A2980C40-1038-4DE5-A0E5-AFC1271AD0F6}" type="parTrans" cxnId="{4E99FEE5-7861-4A5E-B445-8682E3E9443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72CD6A8-0088-43D0-891E-89B73FD0EB86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Výdaje jsou propláceny ex-post na základě žádostí o platbu předkládaných každé 4 měsíce (více viz. Příručka pro příjemce)</a:t>
          </a:r>
          <a:endParaRPr lang="cs-CZ"/>
        </a:p>
      </dgm:t>
    </dgm:pt>
    <dgm:pt modelId="{DE3CC60A-F3B3-4DC8-8F75-783D991A0037}" type="sibTrans" cxnId="{4E99FEE5-7861-4A5E-B445-8682E3E9443B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130015D8-34D7-42BC-851C-8967AEE9BD77}" type="parTrans" cxnId="{4866DC15-6C33-4B53-AB27-65985B4A36E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4EDA517F-E851-41BE-84AF-9C50D57A2BE1}">
      <dgm:prSet/>
      <dgm:spPr/>
      <dgm:t>
        <a:bodyPr/>
        <a:lstStyle>
          <a:defPPr>
            <a:defRPr kern="1200" smtId="4294967295"/>
          </a:defPPr>
        </a:lstStyle>
        <a:p>
          <a:pPr rtl="0"/>
          <a:r>
            <a:rPr lang="cs-CZ" smtClean="0"/>
            <a:t>Možnost zálohy – až </a:t>
          </a:r>
          <a:r>
            <a:rPr lang="cs-CZ" b="1" smtClean="0"/>
            <a:t>60 % </a:t>
          </a:r>
          <a:r>
            <a:rPr lang="cs-CZ" smtClean="0"/>
            <a:t>uděleného grantu</a:t>
          </a:r>
          <a:endParaRPr lang="cs-CZ"/>
        </a:p>
      </dgm:t>
    </dgm:pt>
    <dgm:pt modelId="{A1187CDF-6186-4108-A426-55BFB77D37F3}" type="sibTrans" cxnId="{4866DC15-6C33-4B53-AB27-65985B4A36E1}">
      <dgm:prSet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698B1ECC-28F1-472E-93C8-6221948BC05D}" type="pres">
      <dgm:prSet presAssocID="{BA101B1C-2741-42C6-80C1-3249A07216A1}" presName="linear">
        <dgm:presLayoutVars>
          <dgm:animLvl val="lvl"/>
          <dgm:resizeHandles val="exact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237BC60-CB49-4007-8A55-4290E0824B6F}" type="pres">
      <dgm:prSet presAssocID="{115B51AE-33BB-4942-84DC-35D82D2F14CC}" presName="parentText" presStyleLbl="node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FBA5E3C-8C4B-41ED-BFE1-472131DEDC2D}" type="pres">
      <dgm:prSet presAssocID="{9C1849C9-E116-44D3-A023-A98B953CDA19}" presName="spacer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C167E066-D66B-488C-8DE1-310ED50C3744}" type="pres">
      <dgm:prSet presAssocID="{F72CD6A8-0088-43D0-891E-89B73FD0EB8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F6838609-CD57-4393-B45E-C9D271BB980D}" type="pres">
      <dgm:prSet presAssocID="{DE3CC60A-F3B3-4DC8-8F75-783D991A0037}" presName="spacer"/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  <dgm:pt modelId="{72AEBD15-9C82-4545-BB68-8F431748A445}" type="pres">
      <dgm:prSet presAssocID="{4EDA517F-E851-41BE-84AF-9C50D57A2BE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>
          <a:defPPr>
            <a:defRPr kern="1200" smtId="4294967295"/>
          </a:defPPr>
        </a:lstStyle>
        <a:p>
          <a:endParaRPr lang="cs-CZ"/>
        </a:p>
      </dgm:t>
    </dgm:pt>
  </dgm:ptLst>
  <dgm:cxnLst>
    <dgm:cxn modelId="{1F2580DE-F1CB-446B-B535-6D599CB8AC3B}" srcId="{BA101B1C-2741-42C6-80C1-3249A07216A1}" destId="{115B51AE-33BB-4942-84DC-35D82D2F14CC}" srcOrd="0" destOrd="0" parTransId="{F40198F3-05DA-40E8-835D-E682067D7B92}" sibTransId="{9C1849C9-E116-44D3-A023-A98B953CDA19}"/>
    <dgm:cxn modelId="{4E99FEE5-7861-4A5E-B445-8682E3E9443B}" srcId="{BA101B1C-2741-42C6-80C1-3249A07216A1}" destId="{F72CD6A8-0088-43D0-891E-89B73FD0EB86}" srcOrd="1" destOrd="0" parTransId="{A2980C40-1038-4DE5-A0E5-AFC1271AD0F6}" sibTransId="{DE3CC60A-F3B3-4DC8-8F75-783D991A0037}"/>
    <dgm:cxn modelId="{4866DC15-6C33-4B53-AB27-65985B4A36E1}" srcId="{BA101B1C-2741-42C6-80C1-3249A07216A1}" destId="{4EDA517F-E851-41BE-84AF-9C50D57A2BE1}" srcOrd="2" destOrd="0" parTransId="{130015D8-34D7-42BC-851C-8967AEE9BD77}" sibTransId="{A1187CDF-6186-4108-A426-55BFB77D37F3}"/>
    <dgm:cxn modelId="{C4564FE2-1DCD-49D4-BE3B-30B85FD1D5D4}" type="presOf" srcId="{BA101B1C-2741-42C6-80C1-3249A07216A1}" destId="{698B1ECC-28F1-472E-93C8-6221948BC05D}" srcOrd="0" destOrd="0" presId="urn:microsoft.com/office/officeart/2005/8/layout/vList2"/>
    <dgm:cxn modelId="{1F8F2056-77D0-428F-A93E-843702E315AA}" type="presParOf" srcId="{698B1ECC-28F1-472E-93C8-6221948BC05D}" destId="{7237BC60-CB49-4007-8A55-4290E0824B6F}" srcOrd="0" destOrd="0" presId="urn:microsoft.com/office/officeart/2005/8/layout/vList2"/>
    <dgm:cxn modelId="{A7B309B6-123C-4C52-968F-D62E826D7C67}" type="presOf" srcId="{115B51AE-33BB-4942-84DC-35D82D2F14CC}" destId="{7237BC60-CB49-4007-8A55-4290E0824B6F}" srcOrd="0" destOrd="0" presId="urn:microsoft.com/office/officeart/2005/8/layout/vList2"/>
    <dgm:cxn modelId="{4A49B3A0-2ABF-4C7A-8391-42C0B4BD0BD5}" type="presParOf" srcId="{698B1ECC-28F1-472E-93C8-6221948BC05D}" destId="{FFBA5E3C-8C4B-41ED-BFE1-472131DEDC2D}" srcOrd="1" destOrd="0" presId="urn:microsoft.com/office/officeart/2005/8/layout/vList2"/>
    <dgm:cxn modelId="{58C1A064-B679-4E41-9A21-7D02B2D20373}" type="presParOf" srcId="{698B1ECC-28F1-472E-93C8-6221948BC05D}" destId="{C167E066-D66B-488C-8DE1-310ED50C3744}" srcOrd="2" destOrd="0" presId="urn:microsoft.com/office/officeart/2005/8/layout/vList2"/>
    <dgm:cxn modelId="{67197C21-7AB0-4729-91F6-4B5D4E107A8C}" type="presOf" srcId="{F72CD6A8-0088-43D0-891E-89B73FD0EB86}" destId="{C167E066-D66B-488C-8DE1-310ED50C3744}" srcOrd="0" destOrd="0" presId="urn:microsoft.com/office/officeart/2005/8/layout/vList2"/>
    <dgm:cxn modelId="{AFFB1333-1228-409F-B535-CFA30EBC6AA1}" type="presParOf" srcId="{698B1ECC-28F1-472E-93C8-6221948BC05D}" destId="{F6838609-CD57-4393-B45E-C9D271BB980D}" srcOrd="3" destOrd="0" presId="urn:microsoft.com/office/officeart/2005/8/layout/vList2"/>
    <dgm:cxn modelId="{4516744C-D26F-4624-A2E8-FAF94787E5B5}" type="presParOf" srcId="{698B1ECC-28F1-472E-93C8-6221948BC05D}" destId="{72AEBD15-9C82-4545-BB68-8F431748A445}" srcOrd="4" destOrd="0" presId="urn:microsoft.com/office/officeart/2005/8/layout/vList2"/>
    <dgm:cxn modelId="{715E5C89-945F-4D9A-9933-B21965FA82E1}" type="presOf" srcId="{4EDA517F-E851-41BE-84AF-9C50D57A2BE1}" destId="{72AEBD15-9C82-4545-BB68-8F431748A4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7" name=""/>
      <dsp:cNvGrpSpPr/>
    </dsp:nvGrpSpPr>
    <dsp:grpSpPr/>
    <dsp:sp modelId="{7237BC60-CB49-4007-8A55-4290E0824B6F}">
      <dsp:nvSpPr>
        <dsp:cNvPr id="8" name=""/>
        <dsp:cNvSpPr/>
      </dsp:nvSpPr>
      <dsp:spPr>
        <a:xfrm>
          <a:off x="0" y="473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Grant může být poskytnut do výše </a:t>
          </a:r>
          <a:r>
            <a:rPr lang="cs-CZ" sz="6000" b="1" kern="1200" smtClean="0"/>
            <a:t>100 % </a:t>
          </a:r>
          <a:r>
            <a:rPr lang="cs-CZ" sz="6000" kern="1200" smtClean="0"/>
            <a:t>celkových způsobilých výdajů projektu (dle typu organizace žadatele, jak je uvedeno v příslušné výzvě)</a:t>
          </a:r>
          <a:endParaRPr lang="cs-CZ" sz="6000" kern="1200"/>
        </a:p>
      </dsp:txBody>
      <dsp:txXfrm>
        <a:off x="154210" y="201574"/>
        <a:ext cx="21553284" cy="2850581"/>
      </dsp:txXfrm>
    </dsp:sp>
    <dsp:sp modelId="{C167E066-D66B-488C-8DE1-310ED50C3744}">
      <dsp:nvSpPr>
        <dsp:cNvPr id="9" name=""/>
        <dsp:cNvSpPr/>
      </dsp:nvSpPr>
      <dsp:spPr>
        <a:xfrm>
          <a:off x="0" y="33791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Výdaje jsou propláceny ex-post na základě žádostí o platbu předkládaných každé 4 měsíce (více viz. Příručka pro příjemce)</a:t>
          </a:r>
          <a:endParaRPr lang="cs-CZ" sz="6000" kern="1200"/>
        </a:p>
      </dsp:txBody>
      <dsp:txXfrm>
        <a:off x="154210" y="3533374"/>
        <a:ext cx="21553284" cy="2850581"/>
      </dsp:txXfrm>
    </dsp:sp>
    <dsp:sp modelId="{72AEBD15-9C82-4545-BB68-8F431748A445}">
      <dsp:nvSpPr>
        <dsp:cNvPr id="10" name=""/>
        <dsp:cNvSpPr/>
      </dsp:nvSpPr>
      <dsp:spPr>
        <a:xfrm>
          <a:off x="0" y="6710964"/>
          <a:ext cx="21861704" cy="315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anchor="ctr" anchorCtr="0">
          <a:noAutofit/>
        </a:bodyPr>
        <a:lstStyle>
          <a:defPPr>
            <a:defRPr kern="1200" smtId="4294967295"/>
          </a:defPPr>
        </a:lstStyle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000" kern="1200" smtClean="0"/>
            <a:t>Možnost zálohy – až </a:t>
          </a:r>
          <a:r>
            <a:rPr lang="cs-CZ" sz="6000" b="1" kern="1200" smtClean="0"/>
            <a:t>60 % </a:t>
          </a:r>
          <a:r>
            <a:rPr lang="cs-CZ" sz="6000" kern="1200" smtClean="0"/>
            <a:t>uděleného grantu</a:t>
          </a:r>
          <a:endParaRPr lang="cs-CZ" sz="6000" kern="1200"/>
        </a:p>
      </dsp:txBody>
      <dsp:txXfrm>
        <a:off x="154210" y="6865173"/>
        <a:ext cx="21553284" cy="2850581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>
            <a:defPPr>
              <a:defRPr kern="1200" smtId="4294967295"/>
            </a:defPPr>
          </a:lstStyle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uvede, zda je plátcem DPH a má nárok na odpočet DPH </a:t>
            </a:r>
            <a:r>
              <a:rPr lang="cs-CZ" sz="2400" b="1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ve vztahu k aktivitám projektu. </a:t>
            </a:r>
            <a:r>
              <a:rPr lang="cs-CZ" sz="2400" b="0" kern="1200" baseline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V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ybere odpovídající možnost: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zahrnuto do způsobilých výdajů v plné výši; - není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není zahrnuto do způsobilých výdajů; - je plátce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DPH je částečně zahrnuto do způsobilých výdajů. – uvede zálohový koeficient stanovený FÚ</a:t>
            </a:r>
          </a:p>
          <a:p>
            <a:r>
              <a:rPr lang="cs-CZ" sz="2400" b="1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Je-li žadatel obecně plátcem DPH, ale pro činnost realizovanou v projektu není plátcem DPH, uvede náklady jednotlivých 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položek v rozpočtu včetně DPH a v záložce „Rozpočet“, v poli ,,Zajištění financování projektu ‘‘situaci vysvětlí.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 Může se to zdát matoucí, ale jednotlivé položky</a:t>
            </a:r>
            <a:r>
              <a:rPr lang="cs-CZ" baseline="0" smtClean="0"/>
              <a:t> rozpočtu se přidávají </a:t>
            </a:r>
            <a:r>
              <a:rPr lang="cs-CZ" smtClean="0"/>
              <a:t>Zeleným</a:t>
            </a:r>
            <a:r>
              <a:rPr lang="cs-CZ" baseline="0" smtClean="0"/>
              <a:t> plus.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Vybrat </a:t>
            </a:r>
            <a:r>
              <a:rPr lang="cs-CZ" u="sng" smtClean="0"/>
              <a:t>kapitolu</a:t>
            </a:r>
            <a:r>
              <a:rPr lang="cs-CZ" smtClean="0"/>
              <a:t> z 5 pevně daných možností: </a:t>
            </a:r>
            <a:r>
              <a:rPr lang="cs-CZ" b="1" smtClean="0"/>
              <a:t>Management</a:t>
            </a:r>
            <a:r>
              <a:rPr lang="cs-CZ" smtClean="0"/>
              <a:t> (omezení max</a:t>
            </a:r>
            <a:r>
              <a:rPr lang="cs-CZ" b="1" smtClean="0"/>
              <a:t>. 15 % </a:t>
            </a:r>
            <a:r>
              <a:rPr lang="cs-CZ" smtClean="0"/>
              <a:t>nebo </a:t>
            </a:r>
            <a:r>
              <a:rPr lang="cs-CZ" b="1" smtClean="0"/>
              <a:t>10 % </a:t>
            </a:r>
            <a:r>
              <a:rPr lang="cs-CZ" smtClean="0"/>
              <a:t>do 24 měsíců, </a:t>
            </a:r>
            <a:r>
              <a:rPr lang="cs-CZ" i="1" smtClean="0"/>
              <a:t>do kpt. Management </a:t>
            </a:r>
            <a:r>
              <a:rPr lang="cs-CZ" i="1" smtClean="0">
                <a:solidFill>
                  <a:srgbClr val="FF0000"/>
                </a:solidFill>
              </a:rPr>
              <a:t>mzdy</a:t>
            </a:r>
            <a:r>
              <a:rPr lang="cs-CZ" i="1" baseline="0" smtClean="0">
                <a:solidFill>
                  <a:srgbClr val="FF0000"/>
                </a:solidFill>
              </a:rPr>
              <a:t> pro pracovníky administrativy a koordinace projektu, mzdy odborných pracovníků podílejících se na realizaci projektu do kpt. Služby</a:t>
            </a:r>
            <a:r>
              <a:rPr lang="cs-CZ" smtClean="0"/>
              <a:t>),</a:t>
            </a:r>
            <a:r>
              <a:rPr lang="cs-CZ" b="1" smtClean="0"/>
              <a:t> Publicita</a:t>
            </a:r>
            <a:r>
              <a:rPr lang="cs-CZ" smtClean="0"/>
              <a:t>, </a:t>
            </a:r>
            <a:r>
              <a:rPr lang="cs-CZ" b="1" smtClean="0"/>
              <a:t>Cestovné</a:t>
            </a:r>
            <a:r>
              <a:rPr lang="cs-CZ" smtClean="0"/>
              <a:t>,</a:t>
            </a:r>
            <a:r>
              <a:rPr lang="cs-CZ" baseline="0" smtClean="0"/>
              <a:t> </a:t>
            </a:r>
            <a:r>
              <a:rPr lang="cs-CZ" b="1" smtClean="0"/>
              <a:t>Stavební práce a dodávky</a:t>
            </a:r>
            <a:r>
              <a:rPr lang="cs-CZ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název položky</a:t>
            </a:r>
            <a:r>
              <a:rPr lang="cs-CZ" smtClean="0"/>
              <a:t>, u kapitol Management a Cestovné jsou položky pevně dané (nelze přidávat) a každá lze vybrat jen jednou, </a:t>
            </a:r>
            <a:r>
              <a:rPr lang="cs-CZ" i="1" smtClean="0"/>
              <a:t>u Cestovného, pokud bude např. cesta na Island i do Norska, kde je rozdílná sazba Per diems, vypočítat jednotkovou cenu průměrem a rozpad vysvětlit do Poznámky</a:t>
            </a:r>
            <a:r>
              <a:rPr lang="cs-CZ" smtClean="0"/>
              <a:t>. U ostatních kapitol buď vybere z navrhovaného seznamu nebo zadá vlastní název položky (žádné dvě položky nesmí mít stejný název). Zahraniční cesty – vždy per diems (může žádat i nižší částku, než je sazba), tuzemské dle položek (ubytování, diety, místní doprava,…), lze využít i položku Nutné vedlejší výdaje.  Položky vytvářet jako souhrnné logické celky s jasnou provázaností s textem aktivit (V textu aktivity uvést, co se bude pořizovat z rozpočtu). Nesmí obsahovat nezpůsobilé výdaje dle </a:t>
            </a:r>
            <a:r>
              <a:rPr lang="cs-CZ" sz="2400" smtClean="0"/>
              <a:t>Pokynu pro ZV.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Zařazení dalších vlastních položek do těchto kapitol ani úpravy názvů fixních položek nejsou možné. Zároveň není možné uplatnit stejnou fixní položku v rámci jedné kapitoly vícekrát. V případě, že jsou v rámci fixní položky plánovány výdaje, jejichž složky mají různou jednotkovou cenu, žadatel uvede u dané fixní položky průměrnou jednotkovou cenu, příp. kalkuluje položku jako celek a její jednotlivé složky popíše v poli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Poznámka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 rámci jedné kapitoly musí mít každá položka unikátní název. V případě plánované veřejné zakázky je vhodné, aby se tato veřejná zakázka vztahovala pouze k jedné položce.</a:t>
            </a:r>
            <a:endParaRPr lang="cs-CZ" sz="2400" smtClean="0"/>
          </a:p>
          <a:p>
            <a:pPr>
              <a:buFont typeface="Arial" pitchFamily="34" charset="0"/>
              <a:buChar char="•"/>
            </a:pPr>
            <a:r>
              <a:rPr lang="cs-CZ" smtClean="0"/>
              <a:t>Zadat </a:t>
            </a:r>
            <a:r>
              <a:rPr lang="cs-CZ" u="sng" smtClean="0"/>
              <a:t>jednotku</a:t>
            </a:r>
            <a:r>
              <a:rPr lang="cs-CZ" smtClean="0"/>
              <a:t>, individuálně, max. 2 des. čísla, </a:t>
            </a:r>
            <a:r>
              <a:rPr lang="cs-CZ" i="1" smtClean="0"/>
              <a:t>u o</a:t>
            </a:r>
            <a:r>
              <a:rPr lang="cs-CZ" sz="2400" i="1" smtClean="0"/>
              <a:t>sobních výdajů doporučujeme používat jednotky osobo/den, osobo/hodina, osobo/měsíc. – pozor u DPP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/>
              <a:t>Zadat </a:t>
            </a:r>
            <a:r>
              <a:rPr lang="cs-CZ" sz="2400" u="sng" smtClean="0"/>
              <a:t>počet jednotek </a:t>
            </a:r>
            <a:r>
              <a:rPr lang="cs-CZ" sz="2400" smtClean="0"/>
              <a:t>a </a:t>
            </a:r>
            <a:r>
              <a:rPr lang="cs-CZ" sz="2400" u="sng" smtClean="0"/>
              <a:t>jednotkovou cenu, </a:t>
            </a:r>
            <a:r>
              <a:rPr lang="cs-CZ" sz="2400" smtClean="0"/>
              <a:t>na celá čísla, s DPH nebo bez (</a:t>
            </a:r>
            <a:r>
              <a:rPr lang="cs-CZ" sz="2400" i="1" smtClean="0"/>
              <a:t>u osobních výdajů pozor na zadání správné částky -  </a:t>
            </a:r>
            <a:r>
              <a:rPr lang="cs-CZ" sz="2400" i="1" smtClean="0">
                <a:solidFill>
                  <a:schemeClr val="tx1"/>
                </a:solidFill>
              </a:rPr>
              <a:t>Výdaje jsou způsobilé ve výši nominálních mezd včetně příplatků a odměn, zákonných odvodů na zdravotní pojištění a sociální zabezpečení hrazených zaměstnavatelem, případně včetně dalších odvodů, které je zaměstnavatel povinen hradit na základě platných právních předpisů (např. příděl do FKSP).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Zadat </a:t>
            </a:r>
            <a:r>
              <a:rPr lang="cs-CZ" sz="2400" u="sng" smtClean="0">
                <a:solidFill>
                  <a:schemeClr val="tx1"/>
                </a:solidFill>
              </a:rPr>
              <a:t>typ výdaje </a:t>
            </a:r>
            <a:r>
              <a:rPr lang="cs-CZ" sz="2400" smtClean="0">
                <a:solidFill>
                  <a:schemeClr val="tx1"/>
                </a:solidFill>
              </a:rPr>
              <a:t>-  v našem případě to bude pouze NIV</a:t>
            </a:r>
          </a:p>
          <a:p>
            <a:pPr>
              <a:buFont typeface="Arial" pitchFamily="34" charset="0"/>
              <a:buChar char="•"/>
            </a:pPr>
            <a:r>
              <a:rPr lang="cs-CZ" sz="2400" smtClean="0">
                <a:solidFill>
                  <a:schemeClr val="tx1"/>
                </a:solidFill>
              </a:rPr>
              <a:t>Celkovou částku vypočte CEDR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smtClean="0">
                <a:solidFill>
                  <a:schemeClr val="tx1"/>
                </a:solidFill>
              </a:rPr>
              <a:t>Vybrat </a:t>
            </a:r>
            <a:r>
              <a:rPr lang="cs-CZ" sz="2400" u="sng" smtClean="0">
                <a:solidFill>
                  <a:schemeClr val="tx1"/>
                </a:solidFill>
              </a:rPr>
              <a:t>související aktivitu</a:t>
            </a:r>
            <a:r>
              <a:rPr lang="cs-CZ" sz="2400" smtClean="0">
                <a:solidFill>
                  <a:schemeClr val="tx1"/>
                </a:solidFill>
              </a:rPr>
              <a:t>, může být i více aktivit k jedné položce. </a:t>
            </a:r>
            <a:r>
              <a:rPr lang="cs-CZ" smtClean="0"/>
              <a:t>Provázanost</a:t>
            </a:r>
            <a:r>
              <a:rPr lang="cs-CZ" baseline="0" smtClean="0"/>
              <a:t> s aktivitami. Neznamená pouze zde označit danou aktivitu, ke které se výdaj váže, ale z popisu aktivity musí být potřeba výdaje jasná. Další aktivity se přidávají přes zelené plus. </a:t>
            </a:r>
            <a:endParaRPr lang="cs-CZ" sz="2400" smtClean="0">
              <a:solidFill>
                <a:schemeClr val="tx1"/>
              </a:solidFill>
            </a:endParaRP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u="sng" smtClean="0">
                <a:solidFill>
                  <a:schemeClr val="tx1"/>
                </a:solidFill>
              </a:rPr>
              <a:t>Poznámka - </a:t>
            </a:r>
            <a:r>
              <a:rPr lang="cs-CZ" sz="2400" smtClean="0">
                <a:solidFill>
                  <a:schemeClr val="tx1"/>
                </a:solidFill>
              </a:rPr>
              <a:t>uvede podrobnější popis a vysvětlení položky, kde to není jasné. Kumulativní položky tak, aby bylo možné její jednotlivé složky rozklíčovat. </a:t>
            </a:r>
            <a:r>
              <a:rPr lang="cs-CZ" baseline="0" smtClean="0"/>
              <a:t>Pokud jsou položky stanoveny komplikovanějším výpočtem než-li jednotka x jednotková cena, je vhodné uvést tento výpočet na konkrétní aktivitě do dodatečných informací/poznámky. </a:t>
            </a:r>
            <a:endParaRPr lang="cs-CZ" sz="2400" smtClean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cs-CZ" baseline="0" smtClean="0"/>
              <a:t>Zde je důležité zmínit, že tento rozpočet musí být provázaný s žádostí. Je nutné, aby po přečtení žádosti bylo jasné, proč jsou dané položky rozpočtu v žádosti uvedeny.  Čím větší provázanost, tím větší logika a tím větší šance u hodnotitelů.</a:t>
            </a:r>
            <a:endParaRPr lang="cs-CZ" smtClean="0"/>
          </a:p>
          <a:p>
            <a:endParaRPr lang="cs-CZ" baseline="0" smtClean="0"/>
          </a:p>
          <a:p>
            <a:pPr marL="0" indent="0">
              <a:buFont typeface="Arial" panose="020b0604020202020204" pitchFamily="34" charset="0"/>
              <a:buNone/>
            </a:pPr>
            <a:endParaRPr lang="cs-CZ" b="0" u="sng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>
            <a:defPPr>
              <a:defRPr kern="1200" smtId="4294967295"/>
            </a:defPPr>
          </a:lstStyle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b="0" baseline="0" smtClean="0">
                <a:latin typeface="TimesNewRomanPS-BoldMT"/>
              </a:rPr>
              <a:t>Aktualizace pokynů na stránkách www.eeagrants.cz. Závaznou je vždy ta verze Pokynu, která je platná ke dni provádění příslušného </a:t>
            </a:r>
            <a:r>
              <a:rPr lang="cs-CZ" sz="2400" b="0" baseline="0" smtClean="0">
                <a:latin typeface="Times New Roman"/>
              </a:rPr>
              <a:t>úkonu.</a:t>
            </a:r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b="0" baseline="0" smtClean="0">
                <a:latin typeface="Times New Roman"/>
              </a:rPr>
              <a:t> Per diems -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 případě zahraničních cest v rámci projektu a zahrnutí nákladů s nimi spojených do podrobného rozpočtu žadatel vždy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kalkuluje výdaje za ubytování, stravné, místní dopravu a pojištění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prostřednictvím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paušální částky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Žadatel vybere ze seznamu položek v kapitole Cestovné položku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 diems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(zahrnující výdaje na ubytování, místní dopravu, stravu a cestovní pojištění). </a:t>
            </a:r>
            <a:r>
              <a:rPr lang="cs-CZ" sz="2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Sazba per diems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 stanovena dle paušálních sazeb EU.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může v žádosti stanovit nižší paušál v případě, kdy z důvodu plánovaného rozsahu a cíle projektu není hospodárné a efektivní využít standardní paušál (např. zahraniční cesty s vyšším počtem účastníků, dlouhodobější pobyty apod.) Taková sazba pak platí po celou dobu realizace projektu a nesmí být v případě vyšších skutečných výdajů navyšována z úspor v jiných položkách.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Položka per diems se využívá pouze pro zahraniční cesty v rámci projektu, a to cesty českých i zahraničních subjektů zapojených do realizace projektu. V případě, že jsou v rámci projektu realizovány jak zahraniční cesty, tak vnitrostátní cesty, žadatel kalkuluje položky pro vnitrostátní cesty jednotlivě (vybírá relevantní položky ze seznamu fixních položek v kapitole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Cestovné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</a:p>
          <a:p>
            <a:pPr marL="0" marR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lang="cs-CZ" smtClean="0"/>
          </a:p>
          <a:p>
            <a:pPr>
              <a:buFont typeface="Arial" pitchFamily="34" charset="0"/>
              <a:buChar char="•"/>
            </a:pPr>
            <a:endParaRPr lang="cs-CZ" sz="2400" b="0" baseline="0" smtClean="0">
              <a:latin typeface="TimesNewRomanPS-BoldM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mtClean="0"/>
              <a:t>Automaticky se sečte</a:t>
            </a:r>
            <a:r>
              <a:rPr lang="cs-CZ" baseline="0" smtClean="0"/>
              <a:t> dle kapitol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Způsobilé výdaje partnerů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pokud v záložce partneři zaškrtl, že má partnera,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uvede celkovou částku připadající na partnera projektu (ať už výdaje přímo hradí partner projektu či mu je hradí konečný příjemce), které budou hrazeny z rozpočtu projektu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>
            <a:defPPr>
              <a:defRPr kern="1200" smtId="4294967295"/>
            </a:defPPr>
          </a:lstStyle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Režijní náklady </a:t>
            </a:r>
            <a:r>
              <a:rPr lang="cs-CZ" smtClean="0"/>
              <a:t>– uvede, zda chce uplatnit režijní náklady (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nelze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určit přímou přiřaditelnost k projektu, ale lze je v účetním systému identifikovat a odůvodnit jako výdaje vzniklé v přímé spojitosti s realizací projektu). Jedná se o výdaje na zajištění chodu organizace KP. Jedná se o relevantní podíl veškerých celk. režijních nákladů (např. relevantní podíl na nájmu kanceláře pro projektového manažera, který pracuje na více projektech, neprokazuje se účetními doklady)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u="sng" smtClean="0"/>
              <a:t>Metoda kalkulace - na výběr jedna z 5 možností</a:t>
            </a:r>
            <a:r>
              <a:rPr lang="cs-CZ" smtClean="0"/>
              <a:t>,</a:t>
            </a:r>
            <a:r>
              <a:rPr lang="cs-CZ" baseline="0" smtClean="0"/>
              <a:t> blíže popsáno v Pokynu ZV, vybrat možnost, která nejvíce vyhovuje. Použití paušálu (nedokládá se účetními doklady). Nejjednodušší je 15 % z výdajů na zaměstnance, může být v kapitole Služby i Management. Další možnost: 25 % celkových (čistých) přímých způsobilých výdajů, tj. s vyloučením přímých způsobilých výdajů na subdodávky, v kapitole Služby.</a:t>
            </a:r>
          </a:p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Pokyn pro ZV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Jedná se o výdaje na zajištění chodu organizace příjemce prostředků jako např. nájem kanceláře, nákup vody, paliv, energie, úklid, údržba, pojištění, kancelářské potřeby, připojení na internet, poplatky za telefon, poštovné, provoz služebního vozidla a výdaje na průřezové aktivity jako např. řízení lidských zdrojů, vedení účetnictví a administrativy, školení, právní poradenství apod.</a:t>
            </a:r>
            <a:endParaRPr lang="cs-CZ" sz="24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Rozdíl mezi přímými a nepřímými výdaji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 </a:t>
            </a:r>
            <a:r>
              <a:rPr lang="cs-CZ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Např. pokud je vedení účetnictví průřezová aktivita, u které nelze určit přímou přiřaditelnost k projektu, pak může být zahnuto v rámci režijních výdajů. Pokud je účetní zaměstnanec nebo externí subjekt, který vykonává specifickou činnost pro projekt (jasně definovanou ve smlouvě, včetně jasně dané části pracovního úvazku, pokud není 100 %), pak je veden v kapitole Management jako přímý výdaj.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Zajištění financování </a:t>
            </a:r>
            <a:r>
              <a:rPr lang="cs-CZ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popsat finanční situaci, jak zajistí předfinancování a spolufinancování (dle typu žadatele, míra spolufinancování,možnost  zálohy), popř. situace s DPH.</a:t>
            </a:r>
          </a:p>
          <a:p>
            <a:pPr>
              <a:buFont typeface="Arial" pitchFamily="34" charset="0"/>
              <a:buChar char="•"/>
            </a:pPr>
            <a:r>
              <a:rPr lang="cs-CZ" sz="2400" u="sng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Příjmy generované projektem – </a:t>
            </a:r>
            <a:r>
              <a:rPr lang="cs-CZ" sz="240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projekty ve veřejném zájmu,které negenerují zisk. Žadatel uvede, zda bude projekt vytvářet nějaké příjmy</a:t>
            </a:r>
            <a:r>
              <a:rPr lang="cs-CZ" sz="240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(např.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vstupné, účastnické poplatky za seminář, příjmy z prodeje publikací, atd.), z jakých činností a v jaké výši za rok, včetně předpokládaného způsobu využití těchto příjmů v souladu s účelem projektu. Žadatel dále uvede odhad ročních provozních nákladů souvisejících s výstupy projektu (např. mzdy zaměstnanců, výdaje za energie, nákup zboží), které nebyly zahrnuty do rozpočtu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projektu a nebyly uhrazeny poskytovatelem dotace. Rozdíl tvoří tzv.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čisté příjmy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cs-CZ" sz="2400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 průběhu realizace jsou příjmy řešeny následujícím způsobem: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jako dodatečný zdroj na financování dalších aktivit souvisejících s projektem a přispívajících k dosažení účelu projektu schválených na základě změnového řízení;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b) jako zdroj spolufinancování vkládaného do projektu příjemcem </a:t>
            </a:r>
          </a:p>
          <a:p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c) vráceny poskytovateli dotace.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Výdaje budou propláceny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ex-post 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základě skutečně vynaložených výdajů, Žádost o platbu bude předkládána společně s monitorovací zprávou; monitorovací zprávy se předkládají za období 4 měsíců</a:t>
            </a:r>
          </a:p>
          <a:p>
            <a:pPr>
              <a:buFont typeface="Arial" pitchFamily="34" charset="0"/>
              <a:buChar char="•"/>
            </a:pP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Žadatel může požádat o </a:t>
            </a:r>
            <a:r>
              <a:rPr lang="cs-CZ" sz="240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zálohu</a:t>
            </a:r>
            <a:r>
              <a:rPr lang="cs-CZ" sz="2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 financování projektu do </a:t>
            </a:r>
            <a:r>
              <a:rPr lang="cs-CZ" sz="2400" b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výše max. </a:t>
            </a:r>
            <a:r>
              <a:rPr lang="cs-CZ" sz="2400" b="0" u="sng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60 % uděleného grantu </a:t>
            </a:r>
            <a:r>
              <a:rPr lang="cs-CZ" sz="2400" b="0" u="non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(musí se zdůvodnit v žádosti o grant). </a:t>
            </a:r>
            <a:endParaRPr lang="cs-CZ" sz="2400" b="0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83855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06.04.2021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06.04.2021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photo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5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7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 smtClean="0"/>
              <a:t>Click to add text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1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3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nb-NO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 smtClean="0"/>
              <a:t>Second level</a:t>
            </a:r>
            <a:endParaRPr lang="nb-NO"/>
          </a:p>
          <a:p>
            <a:pPr lvl="2"/>
            <a:r>
              <a:rPr lang="nb-NO" smtClean="0"/>
              <a:t>Third level</a:t>
            </a:r>
            <a:endParaRPr lang="nb-NO"/>
          </a:p>
          <a:p>
            <a:pPr lvl="3"/>
            <a:r>
              <a:rPr lang="nb-NO" smtClean="0"/>
              <a:t>Fourth level</a:t>
            </a:r>
            <a:endParaRPr lang="nb-NO"/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3" name="Freeform 9"/>
          <p:cNvSpPr/>
          <p:nvPr userDrawn="1"/>
        </p:nvSpPr>
        <p:spPr bwMode="auto">
          <a:xfrm>
            <a:off x="2609850" y="12903932"/>
            <a:ext cx="155575" cy="161925"/>
          </a:xfrm>
          <a:custGeom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5" name="Freeform 11"/>
          <p:cNvSpPr/>
          <p:nvPr userDrawn="1"/>
        </p:nvSpPr>
        <p:spPr bwMode="auto">
          <a:xfrm>
            <a:off x="2765425" y="12746770"/>
            <a:ext cx="158750" cy="476250"/>
          </a:xfrm>
          <a:custGeom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hyperlink" Target="http://www.eeagrants.cz/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Colors" Target="../diagrams/colors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notesSlide" Target="../notesSlides/notesSlide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391886" y="6259220"/>
            <a:ext cx="23643771" cy="147732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96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ROZPOČET a FINANCOVÁNÍ</a:t>
            </a:r>
            <a:endParaRPr lang="cs-CZ" sz="96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13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386" y="589562"/>
            <a:ext cx="21861704" cy="2501981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6600"/>
              <a:t>Obecné:</a:t>
            </a:r>
            <a:br>
              <a:rPr lang="cs-CZ" sz="6600"/>
            </a:b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marL="342900" indent="-342900"/>
            <a:r>
              <a:rPr lang="cs-CZ" sz="6600" smtClean="0"/>
              <a:t>Grant </a:t>
            </a:r>
            <a:r>
              <a:rPr lang="cs-CZ" sz="6600"/>
              <a:t>je poskytnut v Kč a v těchto výzvách je 100%</a:t>
            </a:r>
          </a:p>
          <a:p>
            <a:pPr marL="342900" indent="-342900"/>
            <a:r>
              <a:rPr lang="cs-CZ" sz="6600"/>
              <a:t>Grant = maximální částka, kterou nelze navýšit.</a:t>
            </a:r>
          </a:p>
          <a:p>
            <a:pPr marL="342900" indent="-342900"/>
            <a:r>
              <a:rPr lang="cs-CZ" sz="6600"/>
              <a:t>Způsobilé výdaje = Pokyn pro způsobilé výdaje</a:t>
            </a:r>
          </a:p>
          <a:p>
            <a:pPr marL="342900" indent="-342900"/>
            <a:r>
              <a:rPr lang="cs-CZ" sz="6600"/>
              <a:t>U těchto výzev nelze pořizovat investiční majetek</a:t>
            </a:r>
          </a:p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3345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259560" y="1168400"/>
            <a:ext cx="10275948" cy="461665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mtClean="0"/>
              <a:t>DPH</a:t>
            </a:r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554892" y="942979"/>
            <a:ext cx="23067108" cy="12771434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4855687" y="5084246"/>
            <a:ext cx="2445026" cy="1371601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>
                <a:solidFill>
                  <a:schemeClr val="bg1"/>
                </a:solidFill>
              </a:rPr>
              <a:t>2.10.1.</a:t>
            </a: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55600" y="0"/>
            <a:ext cx="651412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cs-CZ" sz="48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DPH a její proplacení</a:t>
            </a:r>
            <a:endParaRPr lang="cs-CZ" sz="48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45477" y="0"/>
            <a:ext cx="6072554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Podrobný rozpočet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818381" y="1002522"/>
            <a:ext cx="22598917" cy="1271189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6482647" y="5697417"/>
            <a:ext cx="2110154" cy="1242645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b="1" smtClean="0"/>
              <a:t>2.10.2</a:t>
            </a:r>
            <a:endParaRPr lang="cs-CZ" b="1"/>
          </a:p>
        </p:txBody>
      </p:sp>
      <p:sp>
        <p:nvSpPr>
          <p:cNvPr id="2" name="Ovál 1"/>
          <p:cNvSpPr/>
          <p:nvPr/>
        </p:nvSpPr>
        <p:spPr>
          <a:xfrm>
            <a:off x="21640802" y="8186057"/>
            <a:ext cx="1219200" cy="1262743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Šrafovaná šipka doprava 2"/>
          <p:cNvSpPr/>
          <p:nvPr/>
        </p:nvSpPr>
        <p:spPr>
          <a:xfrm>
            <a:off x="19899086" y="7249885"/>
            <a:ext cx="1741715" cy="1371600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LeftDown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52664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345160" y="0"/>
            <a:ext cx="9009856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Zadávání jednotlivých položek</a:t>
            </a:r>
            <a:endParaRPr lang="cs-CZ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 bwMode="auto">
          <a:xfrm>
            <a:off x="633047" y="762000"/>
            <a:ext cx="22672430" cy="1241052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38069604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0779" y="-2643447"/>
            <a:ext cx="26484349" cy="1675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9692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lassholder for innhold 2"/>
          <p:cNvSpPr>
            <a:spLocks noGrp="1"/>
          </p:cNvSpPr>
          <p:nvPr>
            <p:ph idx="11"/>
          </p:nvPr>
        </p:nvSpPr>
        <p:spPr>
          <a:xfrm>
            <a:off x="1234260" y="1629141"/>
            <a:ext cx="21722707" cy="10650388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r>
              <a:rPr lang="cs-CZ" b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Pokyn NKM pro způsobilé výdaje, Pokyn pro žadatele, Výzva, příp. Příručka pro příjemce </a:t>
            </a:r>
            <a:r>
              <a:rPr lang="cs-CZ" smtClean="0"/>
              <a:t>(</a:t>
            </a:r>
            <a:r>
              <a:rPr lang="cs-CZ" smtClean="0">
                <a:hlinkClick r:id="rId3"/>
              </a:rPr>
              <a:t>www.eeagrants.cz</a:t>
            </a:r>
            <a:r>
              <a:rPr lang="cs-CZ" smtClean="0"/>
              <a:t>)</a:t>
            </a: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Výběr kapitoly</a:t>
            </a:r>
            <a:r>
              <a:rPr lang="cs-CZ" smtClean="0"/>
              <a:t>              management, cestovné, služby, stavební práce a dodávky, publicita</a:t>
            </a:r>
          </a:p>
          <a:p>
            <a:pPr>
              <a:buNone/>
            </a:pPr>
            <a:r>
              <a:rPr lang="cs-CZ" smtClean="0"/>
              <a:t>                                           Management (max. </a:t>
            </a:r>
            <a:r>
              <a:rPr lang="cs-CZ" b="1" smtClean="0">
                <a:ln>
                  <a:solidFill>
                    <a:srgbClr val="FF0000"/>
                  </a:solidFill>
                </a:ln>
              </a:rPr>
              <a:t>15% </a:t>
            </a:r>
            <a:r>
              <a:rPr lang="cs-CZ" smtClean="0">
                <a:ln>
                  <a:solidFill>
                    <a:srgbClr val="FF0000"/>
                  </a:solidFill>
                </a:ln>
              </a:rPr>
              <a:t>/ </a:t>
            </a:r>
            <a:r>
              <a:rPr lang="cs-CZ" b="1" smtClean="0">
                <a:ln>
                  <a:solidFill>
                    <a:srgbClr val="FF0000"/>
                  </a:solidFill>
                </a:ln>
              </a:rPr>
              <a:t>10% </a:t>
            </a:r>
            <a:r>
              <a:rPr lang="cs-CZ" smtClean="0"/>
              <a:t>celk. způs. výd. Podle délky trvání)</a:t>
            </a:r>
          </a:p>
          <a:p>
            <a:endParaRPr lang="cs-CZ" smtClean="0"/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Položka                         </a:t>
            </a:r>
            <a:r>
              <a:rPr lang="cs-CZ" smtClean="0">
                <a:solidFill>
                  <a:schemeClr val="tx1"/>
                </a:solidFill>
              </a:rPr>
              <a:t>fixní a unikátní položky u Managementu a Cestovného</a:t>
            </a:r>
          </a:p>
          <a:p>
            <a:pPr>
              <a:buNone/>
            </a:pP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                                          </a:t>
            </a:r>
            <a:r>
              <a:rPr lang="cs-CZ" smtClean="0">
                <a:solidFill>
                  <a:schemeClr val="tx1"/>
                </a:solidFill>
              </a:rPr>
              <a:t>vlastní název položky u ostatních kapitol, názvy se nesmí opakovat. Pozor na mezery a překlepy!</a:t>
            </a:r>
          </a:p>
          <a:p>
            <a:pPr>
              <a:buNone/>
            </a:pPr>
            <a:r>
              <a:rPr lang="cs-CZ" smtClean="0">
                <a:solidFill>
                  <a:schemeClr val="tx1"/>
                </a:solidFill>
              </a:rPr>
              <a:t>                                           pro zahraniční cesty – VŽDY se použije </a:t>
            </a:r>
            <a:r>
              <a:rPr lang="cs-CZ" b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  <a:tileRect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PER DIEMS</a:t>
            </a:r>
          </a:p>
          <a:p>
            <a:pPr>
              <a:buNone/>
            </a:pPr>
            <a:r>
              <a:rPr lang="cs-CZ" smtClean="0">
                <a:solidFill>
                  <a:schemeClr val="tx1"/>
                </a:solidFill>
              </a:rPr>
              <a:t>                                           souhrnné logické celky s jasnou provázaností s textem aktivit</a:t>
            </a: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Jednotka, </a:t>
            </a:r>
          </a:p>
          <a:p>
            <a:pPr>
              <a:buNone/>
            </a:pP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 počet jednotek </a:t>
            </a:r>
          </a:p>
          <a:p>
            <a:pPr>
              <a:buNone/>
            </a:pP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a jednotková cena              </a:t>
            </a:r>
            <a:r>
              <a:rPr lang="cs-CZ" smtClean="0">
                <a:solidFill>
                  <a:schemeClr val="tx1"/>
                </a:solidFill>
              </a:rPr>
              <a:t>individuálně</a:t>
            </a: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Typ výdaje                      </a:t>
            </a:r>
            <a:r>
              <a:rPr lang="cs-CZ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pouze</a:t>
            </a: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 </a:t>
            </a:r>
            <a:r>
              <a:rPr lang="cs-CZ" smtClean="0">
                <a:solidFill>
                  <a:schemeClr val="tx1"/>
                </a:solidFill>
              </a:rPr>
              <a:t>NIV </a:t>
            </a:r>
          </a:p>
          <a:p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Související aktivita </a:t>
            </a:r>
            <a:r>
              <a:rPr lang="cs-CZ" smtClean="0">
                <a:solidFill>
                  <a:schemeClr val="tx1"/>
                </a:solidFill>
              </a:rPr>
              <a:t>(může být i více), využití </a:t>
            </a:r>
            <a:r>
              <a:rPr lang="cs-CZ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Poznámky  </a:t>
            </a:r>
            <a:r>
              <a:rPr lang="cs-CZ" smtClean="0">
                <a:solidFill>
                  <a:schemeClr val="tx1"/>
                </a:solidFill>
              </a:rPr>
              <a:t>pro upřesnění                                     </a:t>
            </a: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pPr>
              <a:buNone/>
            </a:pPr>
            <a:endParaRPr lang="cs-CZ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endParaRPr lang="en-GB" b="1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157960" y="584200"/>
            <a:ext cx="9135571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Pravidla pro zadávání rozpočtu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sp>
        <p:nvSpPr>
          <p:cNvPr id="5" name="Šipka doprava 4"/>
          <p:cNvSpPr/>
          <p:nvPr/>
        </p:nvSpPr>
        <p:spPr>
          <a:xfrm>
            <a:off x="4493623" y="283028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4535714" y="357196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4586514" y="494356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1" name="Šipka doprava 10"/>
          <p:cNvSpPr/>
          <p:nvPr/>
        </p:nvSpPr>
        <p:spPr>
          <a:xfrm>
            <a:off x="4616994" y="55430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Šipka doprava 11"/>
          <p:cNvSpPr/>
          <p:nvPr/>
        </p:nvSpPr>
        <p:spPr>
          <a:xfrm>
            <a:off x="4627154" y="622372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3" name="Šipka doprava 12"/>
          <p:cNvSpPr/>
          <p:nvPr/>
        </p:nvSpPr>
        <p:spPr>
          <a:xfrm>
            <a:off x="4637314" y="69654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4" name="Šipka doprava 13"/>
          <p:cNvSpPr/>
          <p:nvPr/>
        </p:nvSpPr>
        <p:spPr>
          <a:xfrm>
            <a:off x="4769394" y="955620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5" name="Šipka doprava 14"/>
          <p:cNvSpPr/>
          <p:nvPr/>
        </p:nvSpPr>
        <p:spPr>
          <a:xfrm>
            <a:off x="4743994" y="10823666"/>
            <a:ext cx="1018903" cy="47026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" name="Ovál 15"/>
          <p:cNvSpPr/>
          <p:nvPr/>
        </p:nvSpPr>
        <p:spPr>
          <a:xfrm>
            <a:off x="9083651" y="3405957"/>
            <a:ext cx="899704" cy="8022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17" name="Ovál 16"/>
          <p:cNvSpPr/>
          <p:nvPr/>
        </p:nvSpPr>
        <p:spPr>
          <a:xfrm>
            <a:off x="10256587" y="3405956"/>
            <a:ext cx="899704" cy="8022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1090811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35374" y="256931"/>
            <a:ext cx="2860276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Rozpočet</a:t>
            </a:r>
            <a:endParaRPr lang="en-GB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 bwMode="auto">
          <a:xfrm>
            <a:off x="1217524" y="1022166"/>
            <a:ext cx="22563995" cy="1269224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Šipka doprava 4"/>
          <p:cNvSpPr/>
          <p:nvPr/>
        </p:nvSpPr>
        <p:spPr>
          <a:xfrm>
            <a:off x="18428677" y="2461846"/>
            <a:ext cx="3001108" cy="1477108"/>
          </a:xfrm>
          <a:prstGeom prst="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 b="1"/>
          </a:p>
        </p:txBody>
      </p:sp>
      <p:sp>
        <p:nvSpPr>
          <p:cNvPr id="2" name="Obdélník 1"/>
          <p:cNvSpPr/>
          <p:nvPr/>
        </p:nvSpPr>
        <p:spPr>
          <a:xfrm>
            <a:off x="5965371" y="6030686"/>
            <a:ext cx="5138058" cy="20900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3" name="Šipka doleva 2"/>
          <p:cNvSpPr/>
          <p:nvPr/>
        </p:nvSpPr>
        <p:spPr>
          <a:xfrm>
            <a:off x="9318172" y="8621485"/>
            <a:ext cx="1153886" cy="783771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032835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Zástupný symbol pro obsah 2"/>
          <p:cNvSpPr>
            <a:spLocks noGrp="1"/>
          </p:cNvSpPr>
          <p:nvPr>
            <p:ph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001654" y="0"/>
            <a:ext cx="5505472" cy="738664"/>
          </a:xfrm>
          <a:solidFill>
            <a:srgbClr val="FFFF00"/>
          </a:solidFill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480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  <a:tileRect/>
                </a:gradFill>
              </a:rPr>
              <a:t>Rozpočet – 2. část</a:t>
            </a:r>
            <a:endParaRPr lang="cs-CZ" sz="480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  <a:tileRect/>
              </a:gra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chart"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957943" y="676885"/>
            <a:ext cx="23123120" cy="1300675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" name="Šipka doleva 1"/>
          <p:cNvSpPr/>
          <p:nvPr/>
        </p:nvSpPr>
        <p:spPr>
          <a:xfrm>
            <a:off x="7794171" y="1981200"/>
            <a:ext cx="1132115" cy="609600"/>
          </a:xfrm>
          <a:prstGeom prst="lef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6286" y="4052207"/>
            <a:ext cx="1146175" cy="6461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6286" y="7030583"/>
            <a:ext cx="1146175" cy="6461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894190"/>
              </p:ext>
            </p:extLst>
          </p:nvPr>
        </p:nvGraphicFramePr>
        <p:xfrm>
          <a:off x="1260386" y="2362200"/>
          <a:ext cx="21861704" cy="9917329"/>
        </p:xfrm>
        <a:graphic>
          <a:graphicData uri="http://schemas.openxmlformats.org/drawingml/2006/diagram">
            <dgm:relIds xmlns:dgm="http://schemas.openxmlformats.org/drawingml/2006/diagram" r:dm="rId4" r:lo="rId5" r:qs="rId6" r:cs="rId7"/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-16933024" y="-1470756"/>
            <a:ext cx="21861704" cy="461665"/>
          </a:xfrm>
        </p:spPr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délník 4"/>
          <p:cNvSpPr/>
          <p:nvPr/>
        </p:nvSpPr>
        <p:spPr>
          <a:xfrm>
            <a:off x="1840847" y="1970681"/>
            <a:ext cx="101617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80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Děkuji za pozornost.</a:t>
            </a:r>
            <a:endParaRPr lang="cs-CZ" sz="8000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5108680" y="4392569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cs-CZ" sz="5400" b="1" cap="none" spc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909483" y="3930904"/>
            <a:ext cx="2312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cs-CZ" sz="54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https</a:t>
            </a:r>
            <a:r>
              <a:rPr lang="cs-CZ" sz="5400" b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://www.eeagrants.cz/cs/zakladni-informace/zakladni-dokumenty</a:t>
            </a:r>
            <a:endParaRPr lang="cs-CZ" sz="5400" b="1" cap="none" spc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960188" y="5491018"/>
            <a:ext cx="17240552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kern="1200" smtId="4294967295"/>
            </a:defPPr>
          </a:lstStyle>
          <a:p>
            <a:pPr lvl="0" algn="ctr"/>
            <a:r>
              <a:rPr lang="cs-CZ" sz="5400" b="1" smtClean="0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 https</a:t>
            </a:r>
            <a:r>
              <a:rPr lang="cs-CZ" sz="5400" b="1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://</a:t>
            </a:r>
            <a:r>
              <a:rPr lang="cs-CZ" sz="5400" b="1" smtClean="0">
                <a:ln w="900" cmpd="sng">
                  <a:solidFill>
                    <a:srgbClr val="0F3C7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F3C7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0F3C74">
                      <a:satMod val="190000"/>
                      <a:tint val="100000"/>
                      <a:alpha val="74000"/>
                    </a:srgbClr>
                  </a:innerShdw>
                </a:effectLst>
              </a:rPr>
              <a:t>www.eeagrants.cz/cs/programy/lidska-prava</a:t>
            </a:r>
            <a:endParaRPr lang="cs-CZ" sz="5400" b="1">
              <a:ln w="900" cmpd="sng">
                <a:solidFill>
                  <a:srgbClr val="0F3C74">
                    <a:satMod val="190000"/>
                    <a:alpha val="55000"/>
                  </a:srgbClr>
                </a:solidFill>
                <a:prstDash val="solid"/>
              </a:ln>
              <a:solidFill>
                <a:srgbClr val="0F3C74">
                  <a:satMod val="200000"/>
                  <a:tint val="3000"/>
                </a:srgbClr>
              </a:solidFill>
              <a:effectLst>
                <a:innerShdw blurRad="101600" dist="76200" dir="5400000">
                  <a:srgbClr val="0F3C74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14263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2021-04-15T09:53:52.189</cp:lastPrinted>
  <dcterms:created xsi:type="dcterms:W3CDTF">2021-04-15T09:53:52Z</dcterms:created>
  <dcterms:modified xsi:type="dcterms:W3CDTF">2021-04-15T09:53:52Z</dcterms:modified>
</cp:coreProperties>
</file>