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85" r:id="rId5"/>
    <p:sldId id="286" r:id="rId6"/>
    <p:sldId id="297" r:id="rId7"/>
    <p:sldId id="298" r:id="rId8"/>
    <p:sldId id="287" r:id="rId9"/>
    <p:sldId id="302" r:id="rId10"/>
    <p:sldId id="280" r:id="rId11"/>
    <p:sldId id="277" r:id="rId12"/>
    <p:sldId id="291" r:id="rId13"/>
    <p:sldId id="294" r:id="rId14"/>
    <p:sldId id="293" r:id="rId15"/>
    <p:sldId id="301" r:id="rId16"/>
    <p:sldId id="300" r:id="rId17"/>
    <p:sldId id="272" r:id="rId18"/>
  </p:sldIdLst>
  <p:sldSz cx="24380825" cy="13714412"/>
  <p:notesSz cx="6858000" cy="9144000"/>
  <p:custDataLst>
    <p:tags r:id="rId19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>
      <p:ext uri="{19B8F6BF-5375-455C-9EA6-DF929625EA0E}">
        <p15:presenceInfo xmlns:p15="http://schemas.microsoft.com/office/powerpoint/2012/main" userId="S-1-5-21-725345543-1035525444-1547161642-26443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0" d="100"/>
          <a:sy n="30" d="100"/>
        </p:scale>
        <p:origin x="196" y="40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31/03/2021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31.03.2021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31.03.2021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Relevance projektu a aktivity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Relevance projektu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7" y="6592186"/>
            <a:ext cx="22067445" cy="261610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Každý projekt je součástí programu a bude tedy přispívat k naplnění jeho cíle, výsledku a výstupů programu.</a:t>
            </a:r>
          </a:p>
          <a:p>
            <a:r>
              <a:rPr lang="cs-CZ" smtClean="0"/>
              <a:t>Celkový cíl programu Lidská práva = zlepšit situaci v oblasti lidských práv a bojovat proti diskriminaci a extremismu v ČR</a:t>
            </a:r>
          </a:p>
          <a:p>
            <a:r>
              <a:rPr lang="cs-CZ" smtClean="0"/>
              <a:t>Výsledek programu = posílení inkluze a postavení Romů</a:t>
            </a:r>
          </a:p>
          <a:p>
            <a:r>
              <a:rPr lang="cs-CZ" smtClean="0"/>
              <a:t>Výstup programu = opatření pro předcházení předčasnému ukončování školní docházky romských žáků</a:t>
            </a:r>
          </a:p>
        </p:txBody>
      </p:sp>
      <p:sp>
        <p:nvSpPr>
          <p:cNvPr id="8" name="Šipka doleva 7"/>
          <p:cNvSpPr/>
          <p:nvPr/>
        </p:nvSpPr>
        <p:spPr>
          <a:xfrm>
            <a:off x="15897726" y="840329"/>
            <a:ext cx="5566611" cy="14758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</a:t>
            </a:r>
            <a:endParaRPr lang="cs-CZ"/>
          </a:p>
        </p:txBody>
      </p:sp>
      <p:sp>
        <p:nvSpPr>
          <p:cNvPr id="9" name="Šipka doleva 8"/>
          <p:cNvSpPr/>
          <p:nvPr/>
        </p:nvSpPr>
        <p:spPr>
          <a:xfrm>
            <a:off x="17573884" y="335782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2.7.1.</a:t>
            </a:r>
            <a:endParaRPr lang="cs-CZ"/>
          </a:p>
        </p:txBody>
      </p:sp>
      <p:pic>
        <p:nvPicPr>
          <p:cNvPr id="10" name="Zástupný symbol pro obsah 9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5" y="2934586"/>
            <a:ext cx="15836767" cy="23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7199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Účel projektu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6" y="5422604"/>
            <a:ext cx="21861704" cy="6719777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Žadatel vyplní </a:t>
            </a:r>
            <a:r>
              <a:rPr lang="cs-CZ"/>
              <a:t>popis účelu projektu </a:t>
            </a:r>
            <a:r>
              <a:rPr lang="cs-CZ" b="0"/>
              <a:t>následovně: </a:t>
            </a:r>
            <a:endParaRPr lang="cs-CZ" b="0" smtClean="0"/>
          </a:p>
          <a:p>
            <a:r>
              <a:rPr lang="cs-CZ" b="0" smtClean="0"/>
              <a:t>„</a:t>
            </a:r>
            <a:r>
              <a:rPr lang="cs-CZ" b="0"/>
              <a:t>Účelem projektu je </a:t>
            </a:r>
            <a:r>
              <a:rPr lang="cs-CZ" b="0" smtClean="0"/>
              <a:t>+ text výsledku programu + obecně hlavní prostředky, kterými bude účelu dosaženo“ </a:t>
            </a:r>
          </a:p>
          <a:p>
            <a:r>
              <a:rPr lang="cs-CZ" b="0" smtClean="0"/>
              <a:t>Jedna věta.</a:t>
            </a:r>
          </a:p>
          <a:p>
            <a:r>
              <a:rPr lang="cs-CZ" b="0" smtClean="0"/>
              <a:t>Z </a:t>
            </a:r>
            <a:r>
              <a:rPr lang="cs-CZ" b="0"/>
              <a:t>popisu musí být zřejmý účel, na který chce žadatel o grant žádané prostředky konkrétně použít. </a:t>
            </a:r>
            <a:endParaRPr lang="cs-CZ" b="0" smtClean="0"/>
          </a:p>
          <a:p>
            <a:r>
              <a:rPr lang="cs-CZ" smtClean="0"/>
              <a:t>Účel musí </a:t>
            </a:r>
            <a:r>
              <a:rPr lang="cs-CZ"/>
              <a:t>být v souladu se stanoveným výsledkem programu </a:t>
            </a:r>
            <a:r>
              <a:rPr lang="cs-CZ" b="0"/>
              <a:t>a musí podporovat jeho naplnění (doporučujeme neuvádět konkrétní počty aktivit). </a:t>
            </a:r>
            <a:endParaRPr lang="cs-CZ" b="0" smtClean="0"/>
          </a:p>
          <a:p>
            <a:r>
              <a:rPr lang="cs-CZ" smtClean="0"/>
              <a:t>Účel projektu je uveden v právním aktu </a:t>
            </a:r>
            <a:r>
              <a:rPr lang="cs-CZ" b="0" smtClean="0"/>
              <a:t>a konečný příjemce se zavazuje jej naplnit.</a:t>
            </a:r>
          </a:p>
          <a:p>
            <a:pPr algn="just"/>
            <a:r>
              <a:rPr lang="cs-CZ" b="0" i="1" smtClean="0"/>
              <a:t>Např.: </a:t>
            </a:r>
            <a:r>
              <a:rPr lang="cs-CZ" b="0" i="1"/>
              <a:t>Účelem projektu je posílit inkluzi a postavení Romů prostřednictvím motivace romských dětí, žáků a studentů </a:t>
            </a:r>
            <a:br>
              <a:rPr lang="cs-CZ" b="0" i="1"/>
            </a:br>
            <a:r>
              <a:rPr lang="cs-CZ" b="0" i="1"/>
              <a:t>ke vzdělávání a předcházení jejich předčasných odchodů ze vzdělávání včetně zajištění rozvoje odborných kompetencí pedagogických a nepedagogických pracovníků v oblasti inkluze a rozvoje romských dětí, žáků a studentů.</a:t>
            </a:r>
          </a:p>
        </p:txBody>
      </p:sp>
      <p:sp>
        <p:nvSpPr>
          <p:cNvPr id="7" name="Šipka doleva 6"/>
          <p:cNvSpPr/>
          <p:nvPr/>
        </p:nvSpPr>
        <p:spPr>
          <a:xfrm>
            <a:off x="16398129" y="3544683"/>
            <a:ext cx="3320716" cy="1235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.7.2.</a:t>
            </a:r>
            <a:endParaRPr lang="cs-CZ"/>
          </a:p>
        </p:txBody>
      </p:sp>
      <p:pic>
        <p:nvPicPr>
          <p:cNvPr id="8" name="Zástupný symbol pro obsah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6" y="2997089"/>
            <a:ext cx="13801060" cy="19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022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a výstup programu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559" y="3548657"/>
            <a:ext cx="21861704" cy="754437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Výsledek programu 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= jeden povinný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- obsahuje jeden povinný a jeden volitelný indikátor</a:t>
            </a: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Výstup programu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= jeden povinný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- obsahuje dva povinné indikátory</a:t>
            </a:r>
          </a:p>
          <a:p>
            <a:pPr marL="0" indent="0">
              <a:buNone/>
            </a:pPr>
            <a:endParaRPr lang="cs-CZ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Typ indikátoru výsledku/výstupu </a:t>
            </a:r>
            <a:r>
              <a:rPr lang="cs-CZ" smtClean="0">
                <a:solidFill>
                  <a:schemeClr val="accent1"/>
                </a:solidFill>
              </a:rPr>
              <a:t>programu: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Povinný</a:t>
            </a:r>
            <a:r>
              <a:rPr lang="cs-CZ" smtClean="0">
                <a:solidFill>
                  <a:schemeClr val="accent1"/>
                </a:solidFill>
              </a:rPr>
              <a:t> - daný indikátor </a:t>
            </a:r>
            <a:r>
              <a:rPr lang="cs-CZ">
                <a:solidFill>
                  <a:schemeClr val="accent1"/>
                </a:solidFill>
              </a:rPr>
              <a:t>musí žadatel </a:t>
            </a:r>
            <a:r>
              <a:rPr lang="cs-CZ" b="1">
                <a:solidFill>
                  <a:schemeClr val="accent1"/>
                </a:solidFill>
              </a:rPr>
              <a:t>zvolit vždy</a:t>
            </a:r>
            <a:r>
              <a:rPr lang="cs-CZ">
                <a:solidFill>
                  <a:schemeClr val="accent1"/>
                </a:solidFill>
              </a:rPr>
              <a:t>. </a:t>
            </a:r>
            <a:endParaRPr lang="cs-CZ" smtClean="0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Volitelný</a:t>
            </a:r>
            <a:r>
              <a:rPr lang="cs-CZ" smtClean="0">
                <a:solidFill>
                  <a:schemeClr val="accent1"/>
                </a:solidFill>
              </a:rPr>
              <a:t> - </a:t>
            </a:r>
            <a:r>
              <a:rPr lang="cs-CZ">
                <a:solidFill>
                  <a:schemeClr val="accent1"/>
                </a:solidFill>
              </a:rPr>
              <a:t>daný indikátor zvolí žadatel </a:t>
            </a:r>
            <a:r>
              <a:rPr lang="cs-CZ" b="1">
                <a:solidFill>
                  <a:schemeClr val="accent1"/>
                </a:solidFill>
              </a:rPr>
              <a:t>v případě, že bude realizovat vybranou klíčovou aktivitu</a:t>
            </a:r>
            <a:r>
              <a:rPr lang="cs-CZ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Jak s nimi pracovat?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16822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Indikátory výsledku / výstupu programu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89795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endParaRPr lang="cs-CZ"/>
          </a:p>
          <a:p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99336" y="3579779"/>
            <a:ext cx="21582152" cy="100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Jednotka (= daná)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Počáteční hodnota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Cílová hodnota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Předpokládaný měsíc / rok naplnění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Plnění indikátoru, způsob stanovení a ověření hodnot</a:t>
            </a:r>
            <a:endParaRPr lang="cs-CZ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Povinnost použít obecné </a:t>
            </a:r>
            <a:r>
              <a:rPr lang="cs-CZ" b="1">
                <a:solidFill>
                  <a:schemeClr val="accent1"/>
                </a:solidFill>
              </a:rPr>
              <a:t>definice </a:t>
            </a:r>
            <a:r>
              <a:rPr lang="cs-CZ" b="1" smtClean="0">
                <a:solidFill>
                  <a:schemeClr val="accent1"/>
                </a:solidFill>
              </a:rPr>
              <a:t>indikátorů uvedených v příloze č. 9 Pokynu, </a:t>
            </a:r>
            <a:r>
              <a:rPr lang="cs-CZ" smtClean="0">
                <a:solidFill>
                  <a:schemeClr val="accent1"/>
                </a:solidFill>
              </a:rPr>
              <a:t>je </a:t>
            </a:r>
            <a:r>
              <a:rPr lang="cs-CZ">
                <a:solidFill>
                  <a:schemeClr val="accent1"/>
                </a:solidFill>
              </a:rPr>
              <a:t>možné dále konkretizovat s ohledem na daný projekt, nicméně nesmí se změnit podstata indikátoru ani způsob výpočtu cílové hodnoty indikátoru, protože bude načítán za celý program. </a:t>
            </a:r>
            <a:endParaRPr lang="cs-CZ" smtClean="0">
              <a:solidFill>
                <a:schemeClr val="accent1"/>
              </a:solidFill>
            </a:endParaRPr>
          </a:p>
          <a:p>
            <a:pPr lvl="0" fontAlgn="base"/>
            <a:endParaRPr lang="cs-CZ" smtClean="0">
              <a:solidFill>
                <a:schemeClr val="accent1"/>
              </a:solidFill>
            </a:endParaRPr>
          </a:p>
          <a:p>
            <a:pPr lvl="0" fontAlgn="base"/>
            <a:r>
              <a:rPr lang="cs-CZ" smtClean="0">
                <a:solidFill>
                  <a:schemeClr val="accent1"/>
                </a:solidFill>
              </a:rPr>
              <a:t>Každý </a:t>
            </a:r>
            <a:r>
              <a:rPr lang="cs-CZ">
                <a:solidFill>
                  <a:schemeClr val="accent1"/>
                </a:solidFill>
              </a:rPr>
              <a:t>žadatel v žádosti o grant </a:t>
            </a:r>
            <a:r>
              <a:rPr lang="cs-CZ" b="1">
                <a:solidFill>
                  <a:schemeClr val="accent1"/>
                </a:solidFill>
              </a:rPr>
              <a:t>realisticky stanoví plánované cílové hodnoty </a:t>
            </a:r>
            <a:r>
              <a:rPr lang="cs-CZ">
                <a:solidFill>
                  <a:schemeClr val="accent1"/>
                </a:solidFill>
              </a:rPr>
              <a:t>zvolených </a:t>
            </a:r>
            <a:r>
              <a:rPr lang="cs-CZ" smtClean="0">
                <a:solidFill>
                  <a:schemeClr val="accent1"/>
                </a:solidFill>
              </a:rPr>
              <a:t>indikátorů, z </a:t>
            </a:r>
            <a:r>
              <a:rPr lang="cs-CZ" smtClean="0">
                <a:solidFill>
                  <a:schemeClr val="bg2"/>
                </a:solidFill>
              </a:rPr>
              <a:t>jakých informačních </a:t>
            </a:r>
            <a:r>
              <a:rPr lang="cs-CZ">
                <a:solidFill>
                  <a:schemeClr val="bg2"/>
                </a:solidFill>
              </a:rPr>
              <a:t>zdrojů a dat </a:t>
            </a:r>
            <a:r>
              <a:rPr lang="cs-CZ" smtClean="0">
                <a:solidFill>
                  <a:schemeClr val="bg2"/>
                </a:solidFill>
              </a:rPr>
              <a:t>vycházel / bude vycházet při stanovení / načítání hodnot, průkazná evidence. </a:t>
            </a:r>
          </a:p>
          <a:p>
            <a:pPr lvl="0" fontAlgn="base"/>
            <a:endParaRPr lang="cs-CZ">
              <a:solidFill>
                <a:schemeClr val="accent1"/>
              </a:solidFill>
            </a:endParaRPr>
          </a:p>
          <a:p>
            <a:pPr lvl="0" fontAlgn="base"/>
            <a:r>
              <a:rPr lang="cs-CZ" smtClean="0">
                <a:solidFill>
                  <a:schemeClr val="accent1"/>
                </a:solidFill>
              </a:rPr>
              <a:t>Naplňování </a:t>
            </a:r>
            <a:r>
              <a:rPr lang="cs-CZ">
                <a:solidFill>
                  <a:schemeClr val="accent1"/>
                </a:solidFill>
              </a:rPr>
              <a:t>cílových hodnot bude sledováno v průběhu realizace projektu prostřednictvím monitorovacích zpráv. </a:t>
            </a:r>
            <a:endParaRPr lang="cs-CZ" smtClean="0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</p:txBody>
      </p:sp>
      <p:sp>
        <p:nvSpPr>
          <p:cNvPr id="7" name="Zástupný symbol pro text 3"/>
          <p:cNvSpPr txBox="1"/>
          <p:nvPr/>
        </p:nvSpPr>
        <p:spPr>
          <a:xfrm>
            <a:off x="1259560" y="2630802"/>
            <a:ext cx="21861704" cy="4616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mtClean="0"/>
              <a:t>Jak s nimi pracovat?</a:t>
            </a:r>
            <a:endParaRPr lang="cs-CZ"/>
          </a:p>
        </p:txBody>
      </p:sp>
      <p:sp>
        <p:nvSpPr>
          <p:cNvPr id="8" name="Zaoblený obdélníkový bublinový popisek 7"/>
          <p:cNvSpPr/>
          <p:nvPr/>
        </p:nvSpPr>
        <p:spPr>
          <a:xfrm>
            <a:off x="14171595" y="3092467"/>
            <a:ext cx="7828548" cy="20086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Podrobné definice indikátorů jsou v příloze 9 Pokynu pro žadatele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88285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programu</a:t>
            </a:r>
            <a:endParaRPr lang="cs-CZ" b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7748335"/>
            <a:ext cx="21861704" cy="4257576"/>
          </a:xfrm>
        </p:spPr>
        <p:txBody>
          <a:bodyPr/>
          <a:lstStyle>
            <a:defPPr>
              <a:defRPr kern="1200" smtId="4294967295"/>
            </a:defPPr>
          </a:lstStyle>
          <a:p>
            <a:pPr algn="just"/>
            <a:r>
              <a:rPr lang="cs-CZ" b="0" smtClean="0"/>
              <a:t>Výsledek programu: krátkodobé a střednědobé efekty, které vycházejí z uskutečněných výstupů a mají dopad na cílové skupiny</a:t>
            </a:r>
          </a:p>
          <a:p>
            <a:pPr algn="just"/>
            <a:r>
              <a:rPr lang="cs-CZ" b="0" smtClean="0"/>
              <a:t>Uveden ve výzvě a přednastaven </a:t>
            </a:r>
            <a:r>
              <a:rPr lang="cs-CZ" b="0"/>
              <a:t>v IS </a:t>
            </a:r>
            <a:r>
              <a:rPr lang="cs-CZ" b="0" smtClean="0"/>
              <a:t>CEDR.</a:t>
            </a:r>
          </a:p>
          <a:p>
            <a:pPr algn="just"/>
            <a:r>
              <a:rPr lang="cs-CZ" b="0" smtClean="0"/>
              <a:t>Žadatel </a:t>
            </a:r>
            <a:r>
              <a:rPr lang="cs-CZ" smtClean="0"/>
              <a:t>vždy musí vyplnit indikátor </a:t>
            </a:r>
            <a:r>
              <a:rPr lang="cs-CZ" i="1" smtClean="0"/>
              <a:t>Počet příjemců poskytovaných služeb</a:t>
            </a:r>
            <a:r>
              <a:rPr lang="cs-CZ" smtClean="0"/>
              <a:t>.</a:t>
            </a:r>
            <a:r>
              <a:rPr lang="cs-CZ" i="1" smtClean="0"/>
              <a:t> </a:t>
            </a:r>
            <a:r>
              <a:rPr lang="cs-CZ" b="0"/>
              <a:t>Pokud je relevantní (např. v </a:t>
            </a:r>
            <a:r>
              <a:rPr lang="cs-CZ" b="0" smtClean="0"/>
              <a:t>případě zřízení jakéhokoliv nového </a:t>
            </a:r>
            <a:r>
              <a:rPr lang="cs-CZ" b="0"/>
              <a:t>pracovního </a:t>
            </a:r>
            <a:r>
              <a:rPr lang="cs-CZ" b="0" smtClean="0"/>
              <a:t>místa v rámci projektu), </a:t>
            </a:r>
            <a:r>
              <a:rPr lang="cs-CZ" b="0"/>
              <a:t>zvolí i indikátor </a:t>
            </a:r>
            <a:r>
              <a:rPr lang="cs-CZ" i="1"/>
              <a:t>Počet vytvořených pracovních míst. </a:t>
            </a:r>
          </a:p>
          <a:p>
            <a:pPr algn="just"/>
            <a:r>
              <a:rPr lang="cs-CZ" smtClean="0"/>
              <a:t>Cílová hodnota indikátorů výsledku: </a:t>
            </a:r>
            <a:r>
              <a:rPr lang="cs-CZ" b="0"/>
              <a:t>vyjádření ambicí, naplnění indikátoru může být závislé na faktorech mimo vliv konečného příjemce, monitorovací indikátor</a:t>
            </a:r>
            <a:r>
              <a:rPr lang="cs-CZ" b="0" smtClean="0"/>
              <a:t> </a:t>
            </a:r>
          </a:p>
          <a:p>
            <a:endParaRPr lang="cs-CZ"/>
          </a:p>
        </p:txBody>
      </p:sp>
      <p:sp>
        <p:nvSpPr>
          <p:cNvPr id="6" name="Šipka doleva 5"/>
          <p:cNvSpPr/>
          <p:nvPr/>
        </p:nvSpPr>
        <p:spPr>
          <a:xfrm>
            <a:off x="18798735" y="4111242"/>
            <a:ext cx="2165684" cy="12994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.7.3.</a:t>
            </a:r>
            <a:endParaRPr lang="cs-CZ"/>
          </a:p>
        </p:txBody>
      </p:sp>
      <p:pic>
        <p:nvPicPr>
          <p:cNvPr id="11" name="Zástupný symbol pro obsah 10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560" y="2466753"/>
            <a:ext cx="17539174" cy="429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7545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 programu</a:t>
            </a:r>
            <a:endParaRPr lang="cs-CZ" b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3" y="7591647"/>
            <a:ext cx="21861704" cy="4257576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b="0" smtClean="0"/>
          </a:p>
          <a:p>
            <a:r>
              <a:rPr lang="cs-CZ" b="0" smtClean="0"/>
              <a:t>Uveden ve výzvě a přednastaven </a:t>
            </a:r>
            <a:r>
              <a:rPr lang="cs-CZ" b="0"/>
              <a:t>v IS </a:t>
            </a:r>
            <a:r>
              <a:rPr lang="cs-CZ" b="0" smtClean="0"/>
              <a:t>CEDR.</a:t>
            </a:r>
          </a:p>
          <a:p>
            <a:r>
              <a:rPr lang="cs-CZ" b="0" smtClean="0"/>
              <a:t>Žadatel </a:t>
            </a:r>
            <a:r>
              <a:rPr lang="cs-CZ" smtClean="0"/>
              <a:t>musí vyplnit oba dva indikátory – </a:t>
            </a:r>
            <a:r>
              <a:rPr lang="cs-CZ" i="1" smtClean="0"/>
              <a:t>Počet rodin zapojených do iniciativ pro prevenci předčasného ukončení školní docházky</a:t>
            </a:r>
            <a:r>
              <a:rPr lang="cs-CZ" smtClean="0"/>
              <a:t> </a:t>
            </a:r>
            <a:r>
              <a:rPr lang="cs-CZ" b="0" smtClean="0"/>
              <a:t>a</a:t>
            </a:r>
            <a:r>
              <a:rPr lang="cs-CZ" smtClean="0"/>
              <a:t> </a:t>
            </a:r>
            <a:r>
              <a:rPr lang="cs-CZ" i="1" smtClean="0"/>
              <a:t>Počet obcí, ve kterých byly realizovány programy pro prevenci předčasného ukončení školní docházky</a:t>
            </a:r>
            <a:r>
              <a:rPr lang="cs-CZ" smtClean="0"/>
              <a:t>.</a:t>
            </a:r>
            <a:r>
              <a:rPr lang="cs-CZ" i="1" smtClean="0"/>
              <a:t> </a:t>
            </a:r>
          </a:p>
          <a:p>
            <a:r>
              <a:rPr lang="cs-CZ"/>
              <a:t>Cílová hodnota indikátorů výstupu = závazná </a:t>
            </a:r>
            <a:r>
              <a:rPr lang="cs-CZ" b="0"/>
              <a:t>-  indikátory mají přímou vazbu na aktivity projektu a rozpočet, cílová hodnota je závazná (odchylky řešeny v monitorovacích zprávách).</a:t>
            </a:r>
          </a:p>
          <a:p>
            <a:endParaRPr lang="cs-CZ" b="0"/>
          </a:p>
        </p:txBody>
      </p:sp>
      <p:sp>
        <p:nvSpPr>
          <p:cNvPr id="6" name="Šipka doleva 5"/>
          <p:cNvSpPr/>
          <p:nvPr/>
        </p:nvSpPr>
        <p:spPr>
          <a:xfrm>
            <a:off x="19106418" y="4134438"/>
            <a:ext cx="2165684" cy="12994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2.7.4.</a:t>
            </a:r>
            <a:endParaRPr lang="cs-CZ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3" y="2325914"/>
            <a:ext cx="17824352" cy="51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6608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>
                <a:solidFill>
                  <a:schemeClr val="accent1"/>
                </a:solidFill>
              </a:rPr>
              <a:t>Aktivity musí vést k naplnění stanoveného cíle projektu, musí být provázány s výstupem a výsledkem programu a rozpočtem projektu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Aktivity členit do logických celků primárně </a:t>
            </a:r>
            <a:r>
              <a:rPr lang="cs-CZ" b="1">
                <a:solidFill>
                  <a:schemeClr val="accent1"/>
                </a:solidFill>
              </a:rPr>
              <a:t>dle </a:t>
            </a:r>
            <a:r>
              <a:rPr lang="cs-CZ" b="1" smtClean="0">
                <a:solidFill>
                  <a:schemeClr val="accent1"/>
                </a:solidFill>
              </a:rPr>
              <a:t>obsahu </a:t>
            </a:r>
            <a:r>
              <a:rPr lang="cs-CZ" smtClean="0">
                <a:solidFill>
                  <a:schemeClr val="accent1"/>
                </a:solidFill>
              </a:rPr>
              <a:t>(ne časově!) - příklady </a:t>
            </a:r>
            <a:r>
              <a:rPr lang="cs-CZ">
                <a:solidFill>
                  <a:schemeClr val="accent1"/>
                </a:solidFill>
              </a:rPr>
              <a:t>klíčových aktivit </a:t>
            </a:r>
            <a:r>
              <a:rPr lang="cs-CZ" smtClean="0">
                <a:solidFill>
                  <a:schemeClr val="accent1"/>
                </a:solidFill>
              </a:rPr>
              <a:t>ve výzvě a </a:t>
            </a:r>
            <a:r>
              <a:rPr lang="cs-CZ">
                <a:solidFill>
                  <a:schemeClr val="accent1"/>
                </a:solidFill>
              </a:rPr>
              <a:t>Pokynu pro </a:t>
            </a:r>
            <a:r>
              <a:rPr lang="cs-CZ" smtClean="0">
                <a:solidFill>
                  <a:schemeClr val="accent1"/>
                </a:solidFill>
              </a:rPr>
              <a:t>žadatele</a:t>
            </a:r>
            <a:endParaRPr lang="cs-CZ">
              <a:solidFill>
                <a:schemeClr val="accent1"/>
              </a:solidFill>
            </a:endParaRPr>
          </a:p>
          <a:p>
            <a:pPr lvl="0"/>
            <a:r>
              <a:rPr lang="cs-CZ">
                <a:solidFill>
                  <a:schemeClr val="accent1"/>
                </a:solidFill>
              </a:rPr>
              <a:t>Doporučený počet </a:t>
            </a:r>
            <a:r>
              <a:rPr lang="cs-CZ" smtClean="0">
                <a:solidFill>
                  <a:schemeClr val="accent1"/>
                </a:solidFill>
              </a:rPr>
              <a:t>= </a:t>
            </a:r>
            <a:r>
              <a:rPr lang="cs-CZ" b="1" smtClean="0">
                <a:solidFill>
                  <a:schemeClr val="accent1"/>
                </a:solidFill>
              </a:rPr>
              <a:t>5 - 7 </a:t>
            </a:r>
            <a:r>
              <a:rPr lang="cs-CZ" smtClean="0">
                <a:solidFill>
                  <a:schemeClr val="accent1"/>
                </a:solidFill>
              </a:rPr>
              <a:t>včetně </a:t>
            </a:r>
            <a:r>
              <a:rPr lang="cs-CZ">
                <a:solidFill>
                  <a:schemeClr val="accent1"/>
                </a:solidFill>
              </a:rPr>
              <a:t>povinné aktivity Management projektu a </a:t>
            </a:r>
            <a:r>
              <a:rPr lang="cs-CZ" smtClean="0">
                <a:solidFill>
                  <a:schemeClr val="accent1"/>
                </a:solidFill>
              </a:rPr>
              <a:t>Publicita </a:t>
            </a:r>
            <a:r>
              <a:rPr lang="cs-CZ">
                <a:solidFill>
                  <a:schemeClr val="accent1"/>
                </a:solidFill>
              </a:rPr>
              <a:t>projektu (max. 10 aktivit)</a:t>
            </a:r>
          </a:p>
          <a:p>
            <a:pPr lvl="0"/>
            <a:r>
              <a:rPr lang="cs-CZ">
                <a:solidFill>
                  <a:schemeClr val="accent1"/>
                </a:solidFill>
              </a:rPr>
              <a:t>Popis </a:t>
            </a:r>
            <a:r>
              <a:rPr lang="cs-CZ" smtClean="0">
                <a:solidFill>
                  <a:schemeClr val="accent1"/>
                </a:solidFill>
              </a:rPr>
              <a:t>aktivity = </a:t>
            </a:r>
            <a:r>
              <a:rPr lang="cs-CZ" b="1">
                <a:solidFill>
                  <a:schemeClr val="accent1"/>
                </a:solidFill>
              </a:rPr>
              <a:t>kdo, co, kdy a jakým způsobem</a:t>
            </a:r>
            <a:r>
              <a:rPr lang="cs-CZ">
                <a:solidFill>
                  <a:schemeClr val="accent1"/>
                </a:solidFill>
              </a:rPr>
              <a:t> bude dělat, </a:t>
            </a:r>
            <a:r>
              <a:rPr lang="cs-CZ" b="1">
                <a:solidFill>
                  <a:schemeClr val="accent1"/>
                </a:solidFill>
              </a:rPr>
              <a:t>do čeho je zapojen</a:t>
            </a:r>
            <a:r>
              <a:rPr lang="cs-CZ">
                <a:solidFill>
                  <a:schemeClr val="accent1"/>
                </a:solidFill>
              </a:rPr>
              <a:t> </a:t>
            </a:r>
            <a:r>
              <a:rPr lang="cs-CZ" b="1">
                <a:solidFill>
                  <a:schemeClr val="accent1"/>
                </a:solidFill>
              </a:rPr>
              <a:t>partner</a:t>
            </a:r>
            <a:r>
              <a:rPr lang="cs-CZ">
                <a:solidFill>
                  <a:schemeClr val="accent1"/>
                </a:solidFill>
              </a:rPr>
              <a:t> a </a:t>
            </a:r>
            <a:r>
              <a:rPr lang="cs-CZ" b="1">
                <a:solidFill>
                  <a:schemeClr val="accent1"/>
                </a:solidFill>
              </a:rPr>
              <a:t>jakým způsobem</a:t>
            </a:r>
          </a:p>
          <a:p>
            <a:pPr lvl="0"/>
            <a:r>
              <a:rPr lang="cs-CZ">
                <a:solidFill>
                  <a:schemeClr val="accent1"/>
                </a:solidFill>
              </a:rPr>
              <a:t>P</a:t>
            </a:r>
            <a:r>
              <a:rPr lang="cs-CZ" smtClean="0">
                <a:solidFill>
                  <a:schemeClr val="accent1"/>
                </a:solidFill>
              </a:rPr>
              <a:t>opis </a:t>
            </a:r>
            <a:r>
              <a:rPr lang="cs-CZ" b="1">
                <a:solidFill>
                  <a:schemeClr val="accent1"/>
                </a:solidFill>
              </a:rPr>
              <a:t>stručně</a:t>
            </a:r>
            <a:r>
              <a:rPr lang="cs-CZ">
                <a:solidFill>
                  <a:schemeClr val="accent1"/>
                </a:solidFill>
              </a:rPr>
              <a:t>, nezabíhat do odborných detailů, nepoužívat nestandardní zkratky, uvést, co bude výstupem </a:t>
            </a:r>
            <a:r>
              <a:rPr lang="cs-CZ" smtClean="0">
                <a:solidFill>
                  <a:schemeClr val="accent1"/>
                </a:solidFill>
              </a:rPr>
              <a:t>aktivity</a:t>
            </a:r>
          </a:p>
          <a:p>
            <a:pPr lvl="0"/>
            <a:endParaRPr lang="cs-CZ">
              <a:solidFill>
                <a:schemeClr val="accent1"/>
              </a:solidFill>
            </a:endParaRPr>
          </a:p>
          <a:p>
            <a:pPr lvl="0"/>
            <a:endParaRPr lang="cs-CZ" smtClean="0">
              <a:solidFill>
                <a:schemeClr val="accent1"/>
              </a:solidFill>
            </a:endParaRPr>
          </a:p>
          <a:p>
            <a:pPr lvl="0"/>
            <a:endParaRPr lang="cs-CZ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4264"/>
              </p:ext>
            </p:extLst>
          </p:nvPr>
        </p:nvGraphicFramePr>
        <p:xfrm>
          <a:off x="1722471" y="8183372"/>
          <a:ext cx="15204562" cy="3463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04562">
                  <a:extLst>
                    <a:ext uri="{9D8B030D-6E8A-4147-A177-3AD203B41FA5}">
                      <a16:colId xmlns:a16="http://schemas.microsoft.com/office/drawing/2014/main" val="1882705159"/>
                    </a:ext>
                  </a:extLst>
                </a:gridCol>
              </a:tblGrid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b="1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Příklad</a:t>
                      </a:r>
                      <a:endParaRPr lang="cs-CZ" sz="3000" b="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670226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A1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cs-CZ" sz="3000" i="1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Spolupráce rodiny a školy v oblasti základního vzdělání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2433916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cs-CZ" sz="3000" i="1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Zvýšení kompetencí odborných pedagogických pracovníků v oblasti romské inkluze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0409475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cs-CZ" sz="3000" i="1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Podpora multikulturního dialogu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7889655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A4 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cs-CZ" sz="3000" i="1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Publicita </a:t>
                      </a:r>
                      <a:r>
                        <a:rPr lang="cs-CZ" sz="3000" i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projektu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418537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A5 - </a:t>
                      </a:r>
                      <a:r>
                        <a:rPr lang="cs-CZ" sz="3000" i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Management projektu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734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188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aktivity projektu</a:t>
            </a:r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17456094" y="6096372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.8.1.</a:t>
            </a:r>
            <a:endParaRPr lang="cs-CZ"/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7288" y="3296093"/>
            <a:ext cx="14727996" cy="2047620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97288" y="5343714"/>
            <a:ext cx="14727996" cy="67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0573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Popis aktivity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174612"/>
            <a:ext cx="21861704" cy="924464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cs-CZ" sz="1900" i="1" smtClean="0"/>
          </a:p>
          <a:p>
            <a:pPr marL="0" indent="0" algn="just">
              <a:buNone/>
            </a:pPr>
            <a:r>
              <a:rPr lang="cs-CZ" sz="2400" i="1" smtClean="0">
                <a:solidFill>
                  <a:schemeClr val="accent1"/>
                </a:solidFill>
              </a:rPr>
              <a:t>Příklad:</a:t>
            </a:r>
          </a:p>
          <a:p>
            <a:pPr marL="0" indent="0" algn="just">
              <a:buNone/>
            </a:pPr>
            <a:r>
              <a:rPr lang="cs-CZ" sz="2400" i="1" strike="sngStrike" smtClean="0">
                <a:solidFill>
                  <a:schemeClr val="accent1"/>
                </a:solidFill>
              </a:rPr>
              <a:t>V </a:t>
            </a:r>
            <a:r>
              <a:rPr lang="cs-CZ" sz="2400" i="1" strike="sngStrike">
                <a:solidFill>
                  <a:schemeClr val="accent1"/>
                </a:solidFill>
              </a:rPr>
              <a:t>prvním roce realizace projektu v rámci dílčí aktivity 2a </a:t>
            </a:r>
            <a:r>
              <a:rPr lang="cs-CZ" sz="2400" i="1">
                <a:solidFill>
                  <a:schemeClr val="accent1"/>
                </a:solidFill>
              </a:rPr>
              <a:t>bude ve spolupráci se </a:t>
            </a:r>
            <a:r>
              <a:rPr lang="cs-CZ" sz="2400" i="1">
                <a:solidFill>
                  <a:srgbClr val="FF0000"/>
                </a:solidFill>
              </a:rPr>
              <a:t>SKAP,</a:t>
            </a:r>
            <a:r>
              <a:rPr lang="cs-CZ" sz="2400" i="1">
                <a:solidFill>
                  <a:schemeClr val="accent1"/>
                </a:solidFill>
              </a:rPr>
              <a:t> </a:t>
            </a:r>
            <a:r>
              <a:rPr lang="cs-CZ" sz="2400" i="1" strike="sngStrike">
                <a:solidFill>
                  <a:schemeClr val="accent1"/>
                </a:solidFill>
              </a:rPr>
              <a:t>se zástupci odborných společností </a:t>
            </a:r>
            <a:r>
              <a:rPr lang="cs-CZ" sz="2400" i="1">
                <a:solidFill>
                  <a:srgbClr val="FF0000"/>
                </a:solidFill>
              </a:rPr>
              <a:t>ČLS JEP</a:t>
            </a:r>
            <a:r>
              <a:rPr lang="cs-CZ" sz="2400" i="1">
                <a:solidFill>
                  <a:schemeClr val="accent1"/>
                </a:solidFill>
              </a:rPr>
              <a:t> a/nebo </a:t>
            </a:r>
            <a:r>
              <a:rPr lang="cs-CZ" sz="2400" i="1" strike="sngStrike">
                <a:solidFill>
                  <a:schemeClr val="accent1"/>
                </a:solidFill>
              </a:rPr>
              <a:t>zástupci</a:t>
            </a:r>
            <a:r>
              <a:rPr lang="cs-CZ" sz="2400" i="1">
                <a:solidFill>
                  <a:schemeClr val="accent1"/>
                </a:solidFill>
              </a:rPr>
              <a:t> zdravotních pojišťoven vypracována metoda behaviorální intervence (auditů lékařů) s popisem metod sběru a analýzy dat o předepisování antibiotik. </a:t>
            </a:r>
            <a:r>
              <a:rPr lang="cs-CZ" sz="2400" i="1" strike="sngStrike">
                <a:solidFill>
                  <a:schemeClr val="accent1"/>
                </a:solidFill>
              </a:rPr>
              <a:t>Metodika bude vycházet z existujících principů behaviorální intervence upravených s ohledem na specifické potřeby a zaměření projektu.</a:t>
            </a:r>
            <a:r>
              <a:rPr lang="cs-CZ" sz="2400" i="1">
                <a:solidFill>
                  <a:schemeClr val="accent1"/>
                </a:solidFill>
              </a:rPr>
              <a:t> Na základě agregovaných dat o spotřebě antibiotik</a:t>
            </a:r>
            <a:r>
              <a:rPr lang="cs-CZ" sz="2400" i="1" strike="sngStrike">
                <a:solidFill>
                  <a:schemeClr val="accent1"/>
                </a:solidFill>
              </a:rPr>
              <a:t>, která pravidelně shromažďují zdravotní pojišťovny</a:t>
            </a:r>
            <a:r>
              <a:rPr lang="cs-CZ" sz="2400" i="1">
                <a:solidFill>
                  <a:schemeClr val="accent1"/>
                </a:solidFill>
              </a:rPr>
              <a:t>, budou vybrány tři lokality lišící se velikostí (městská, příměstská a venkovská), kde bude monitorováno dodržování pokynů u jednotlivých předepisujících </a:t>
            </a:r>
            <a:r>
              <a:rPr lang="cs-CZ" sz="2400" i="1" smtClean="0">
                <a:solidFill>
                  <a:schemeClr val="accent1"/>
                </a:solidFill>
              </a:rPr>
              <a:t>lékařů – v každé lokalitě 50 </a:t>
            </a:r>
            <a:r>
              <a:rPr lang="cs-CZ" sz="2400" i="1">
                <a:solidFill>
                  <a:schemeClr val="accent1"/>
                </a:solidFill>
              </a:rPr>
              <a:t>předepisujících lékařů (celkem 150 lékařů), jejichž statistiky o předepsaných antibioticích budou analyzovány. </a:t>
            </a:r>
            <a:r>
              <a:rPr lang="cs-CZ" sz="2400" i="1" smtClean="0">
                <a:solidFill>
                  <a:schemeClr val="accent1"/>
                </a:solidFill>
              </a:rPr>
              <a:t>V </a:t>
            </a:r>
            <a:r>
              <a:rPr lang="cs-CZ" sz="2400" i="1">
                <a:solidFill>
                  <a:schemeClr val="accent1"/>
                </a:solidFill>
              </a:rPr>
              <a:t>každé </a:t>
            </a:r>
            <a:r>
              <a:rPr lang="cs-CZ" sz="2400" i="1" smtClean="0">
                <a:solidFill>
                  <a:schemeClr val="accent1"/>
                </a:solidFill>
              </a:rPr>
              <a:t>lokalitě bude </a:t>
            </a:r>
            <a:r>
              <a:rPr lang="cs-CZ" sz="2400" i="1">
                <a:solidFill>
                  <a:schemeClr val="accent1"/>
                </a:solidFill>
              </a:rPr>
              <a:t>ustaven koordinační výbor expertů sestávající z 5 regionálních koordinátorů, jejichž úkolem bude podpora správné preskripční praxe </a:t>
            </a:r>
            <a:r>
              <a:rPr lang="cs-CZ" sz="2400" i="1" strike="sngStrike">
                <a:solidFill>
                  <a:schemeClr val="accent1"/>
                </a:solidFill>
              </a:rPr>
              <a:t>v jejich lokalitě</a:t>
            </a:r>
            <a:r>
              <a:rPr lang="cs-CZ" sz="2400" i="1">
                <a:solidFill>
                  <a:schemeClr val="accent1"/>
                </a:solidFill>
              </a:rPr>
              <a:t>. Výběr předepisujících lékařů bude založen na jejich dobrovolné účasti </a:t>
            </a:r>
            <a:r>
              <a:rPr lang="cs-CZ" sz="2400" i="1" strike="sngStrike">
                <a:solidFill>
                  <a:schemeClr val="accent1"/>
                </a:solidFill>
              </a:rPr>
              <a:t>poté, co budou kontaktováni SKAP prostřednictvím e-mailu ve spolupráci s profesními společnostmi</a:t>
            </a:r>
            <a:r>
              <a:rPr lang="cs-CZ" sz="2400" i="1">
                <a:solidFill>
                  <a:schemeClr val="accent1"/>
                </a:solidFill>
              </a:rPr>
              <a:t>. </a:t>
            </a:r>
            <a:r>
              <a:rPr lang="cs-CZ" sz="2400" i="1" smtClean="0">
                <a:solidFill>
                  <a:schemeClr val="accent1"/>
                </a:solidFill>
              </a:rPr>
              <a:t>15 expertů bude jmenováno a vyškoleno SKAP </a:t>
            </a:r>
            <a:r>
              <a:rPr lang="cs-CZ" sz="2400" i="1">
                <a:solidFill>
                  <a:schemeClr val="accent1"/>
                </a:solidFill>
              </a:rPr>
              <a:t>ve spolupráci se zdravotními pojišťovnami. Školení se zaměří na vysvětlení důvodů intervence, povahy intervence, nástrojů a metodiky sledování a rozboru preskripce. </a:t>
            </a:r>
            <a:r>
              <a:rPr lang="cs-CZ" sz="2400" i="1" smtClean="0">
                <a:solidFill>
                  <a:schemeClr val="accent1"/>
                </a:solidFill>
              </a:rPr>
              <a:t>Po </a:t>
            </a:r>
            <a:r>
              <a:rPr lang="cs-CZ" sz="2400" i="1">
                <a:solidFill>
                  <a:schemeClr val="accent1"/>
                </a:solidFill>
              </a:rPr>
              <a:t>získání souhlasu předepisujících lékařů budou jejich preskripční data získána od zdravotních pojišťoven a budou analyzována a interpretována výše uvedeným koordinačním výborem expertů </a:t>
            </a:r>
            <a:r>
              <a:rPr lang="cs-CZ" sz="2400" i="1" strike="sngStrike">
                <a:solidFill>
                  <a:schemeClr val="accent1"/>
                </a:solidFill>
              </a:rPr>
              <a:t>(dílčí aktivita 2b)</a:t>
            </a:r>
            <a:r>
              <a:rPr lang="cs-CZ" sz="2400" i="1">
                <a:solidFill>
                  <a:schemeClr val="accent1"/>
                </a:solidFill>
              </a:rPr>
              <a:t>. Bude zpracována individuální preskripční statistika a v tištěné podobě bude doručena jednotlivým zúčastněným lékařům. Výsledky analýzy dat budou představeny na intervenčních workshopech pro vybrané předepisující lékaře v odpovídajících lokalitách. Na workshopech seznámí členové koordinačních výborů účastníky s jejich výsledky a poskytnou lékařům zpětnou vazbu ohledně jejich preskripční praxe. </a:t>
            </a:r>
          </a:p>
          <a:p>
            <a:pPr marL="0" indent="0" algn="just">
              <a:buNone/>
            </a:pPr>
            <a:r>
              <a:rPr lang="cs-CZ" sz="2400" i="1">
                <a:solidFill>
                  <a:schemeClr val="accent1"/>
                </a:solidFill>
              </a:rPr>
              <a:t>Po prvním kole intervencí bude následovat druhé kolo zaměřené na hodnocení účinnosti realizovaných opatření </a:t>
            </a:r>
            <a:r>
              <a:rPr lang="cs-CZ" sz="2400" i="1" strike="sngStrike">
                <a:solidFill>
                  <a:schemeClr val="accent1"/>
                </a:solidFill>
              </a:rPr>
              <a:t>(dílčí aktivita 2c</a:t>
            </a:r>
            <a:r>
              <a:rPr lang="cs-CZ" sz="2400" i="1" u="sng">
                <a:solidFill>
                  <a:schemeClr val="accent1"/>
                </a:solidFill>
              </a:rPr>
              <a:t>)</a:t>
            </a:r>
            <a:r>
              <a:rPr lang="cs-CZ" sz="2400" i="1">
                <a:solidFill>
                  <a:schemeClr val="accent1"/>
                </a:solidFill>
              </a:rPr>
              <a:t>. Koordinační výbor ještě jednou shromáždí aktuální preskripční data a porovná je s preskripční statistikou před intervencí. Bude vyhodnocena účinnost behaviorální intervence a výsledky budou prezentovány lékařům během druhého kola workshopů ve třech lokalitách</a:t>
            </a:r>
            <a:r>
              <a:rPr lang="cs-CZ" sz="2400">
                <a:solidFill>
                  <a:schemeClr val="accent1"/>
                </a:solidFill>
              </a:rPr>
              <a:t>. </a:t>
            </a:r>
            <a:r>
              <a:rPr lang="cs-CZ">
                <a:solidFill>
                  <a:schemeClr val="accent1"/>
                </a:solidFill>
              </a:rPr>
              <a:t>	</a:t>
            </a:r>
          </a:p>
          <a:p>
            <a:endParaRPr lang="cs-CZ" smtClean="0">
              <a:solidFill>
                <a:schemeClr val="accent1"/>
              </a:solidFill>
            </a:endParaRPr>
          </a:p>
        </p:txBody>
      </p:sp>
      <p:sp>
        <p:nvSpPr>
          <p:cNvPr id="7" name="Zaoblený obdélníkový bublinový popisek 6"/>
          <p:cNvSpPr/>
          <p:nvPr/>
        </p:nvSpPr>
        <p:spPr>
          <a:xfrm>
            <a:off x="2452878" y="9917867"/>
            <a:ext cx="19476720" cy="257860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Pozor na míru detailu, opakování, nadbytečná slova, návaznost </a:t>
            </a:r>
            <a:r>
              <a:rPr lang="cs-CZ" sz="3200" smtClean="0">
                <a:solidFill>
                  <a:schemeClr val="bg1"/>
                </a:solidFill>
              </a:rPr>
              <a:t>informací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Je určeno pro laiky – projektové manažery – nesoustředit se na odbornou </a:t>
            </a:r>
            <a:r>
              <a:rPr lang="cs-CZ" sz="3200" smtClean="0">
                <a:solidFill>
                  <a:schemeClr val="bg1"/>
                </a:solidFill>
              </a:rPr>
              <a:t>stránku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Nejde o slohové cvičení</a:t>
            </a:r>
          </a:p>
          <a:p>
            <a:endParaRPr lang="cs-CZ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0112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5" y="1072679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792627"/>
            <a:ext cx="21861704" cy="1016115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Výstup aktivity</a:t>
            </a:r>
          </a:p>
          <a:p>
            <a:r>
              <a:rPr lang="cs-CZ" smtClean="0">
                <a:solidFill>
                  <a:schemeClr val="accent1"/>
                </a:solidFill>
              </a:rPr>
              <a:t>U každé klíčové aktivity žadatel </a:t>
            </a:r>
            <a:r>
              <a:rPr lang="cs-CZ">
                <a:solidFill>
                  <a:schemeClr val="accent1"/>
                </a:solidFill>
              </a:rPr>
              <a:t>uvede konkrétní výstup(y</a:t>
            </a:r>
            <a:r>
              <a:rPr lang="cs-CZ" smtClean="0">
                <a:solidFill>
                  <a:schemeClr val="accent1"/>
                </a:solidFill>
              </a:rPr>
              <a:t>), </a:t>
            </a:r>
            <a:r>
              <a:rPr lang="cs-CZ">
                <a:solidFill>
                  <a:schemeClr val="accent1"/>
                </a:solidFill>
              </a:rPr>
              <a:t>tj. jaké produkty, služby, procesy apod. budou na základě realizace klíčové aktivity projektu </a:t>
            </a:r>
            <a:r>
              <a:rPr lang="cs-CZ" smtClean="0">
                <a:solidFill>
                  <a:schemeClr val="accent1"/>
                </a:solidFill>
              </a:rPr>
              <a:t>vytvořeny.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Maximální </a:t>
            </a:r>
            <a:r>
              <a:rPr lang="cs-CZ" b="1">
                <a:solidFill>
                  <a:schemeClr val="accent1"/>
                </a:solidFill>
              </a:rPr>
              <a:t>doporučený počet výstupů </a:t>
            </a:r>
            <a:r>
              <a:rPr lang="cs-CZ">
                <a:solidFill>
                  <a:schemeClr val="accent1"/>
                </a:solidFill>
              </a:rPr>
              <a:t>u jedné klíčové aktivity je </a:t>
            </a:r>
            <a:r>
              <a:rPr lang="cs-CZ" b="1" smtClean="0">
                <a:solidFill>
                  <a:schemeClr val="accent1"/>
                </a:solidFill>
              </a:rPr>
              <a:t>3</a:t>
            </a:r>
            <a:r>
              <a:rPr lang="cs-CZ" smtClean="0">
                <a:solidFill>
                  <a:schemeClr val="accent1"/>
                </a:solidFill>
              </a:rPr>
              <a:t>.</a:t>
            </a:r>
          </a:p>
          <a:p>
            <a:r>
              <a:rPr lang="cs-CZ">
                <a:solidFill>
                  <a:schemeClr val="accent1"/>
                </a:solidFill>
              </a:rPr>
              <a:t>Příklady výstupů aktivit </a:t>
            </a:r>
            <a:r>
              <a:rPr lang="cs-CZ" smtClean="0">
                <a:solidFill>
                  <a:schemeClr val="accent1"/>
                </a:solidFill>
              </a:rPr>
              <a:t>uvedeny v Pokynu pro žadatele (např.: </a:t>
            </a:r>
            <a:r>
              <a:rPr lang="cs-CZ" i="1" smtClean="0">
                <a:solidFill>
                  <a:schemeClr val="accent1"/>
                </a:solidFill>
              </a:rPr>
              <a:t>proškolení pedagogičtí pracovníci, provedená analýza, příměstský tábor, workshop na téma romská inkluze,</a:t>
            </a:r>
            <a:r>
              <a:rPr lang="cs-CZ" smtClean="0">
                <a:solidFill>
                  <a:schemeClr val="accent1"/>
                </a:solidFill>
              </a:rPr>
              <a:t>…)</a:t>
            </a:r>
          </a:p>
          <a:p>
            <a:pPr marL="0" indent="0">
              <a:buNone/>
            </a:pPr>
            <a:endParaRPr lang="cs-CZ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Indikátory výstupu aktivit </a:t>
            </a:r>
            <a:r>
              <a:rPr lang="cs-CZ" smtClean="0">
                <a:solidFill>
                  <a:schemeClr val="accent1"/>
                </a:solidFill>
              </a:rPr>
              <a:t>(možnost zadat vlastní indikátor nebo využít indikátor výstupu programu)</a:t>
            </a:r>
          </a:p>
          <a:p>
            <a:r>
              <a:rPr lang="cs-CZ" smtClean="0">
                <a:solidFill>
                  <a:schemeClr val="accent1"/>
                </a:solidFill>
              </a:rPr>
              <a:t>Jednotka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Počáteční </a:t>
            </a:r>
            <a:r>
              <a:rPr lang="cs-CZ" smtClean="0">
                <a:solidFill>
                  <a:schemeClr val="accent1"/>
                </a:solidFill>
              </a:rPr>
              <a:t>hodnota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Cílová </a:t>
            </a:r>
            <a:r>
              <a:rPr lang="cs-CZ" smtClean="0">
                <a:solidFill>
                  <a:schemeClr val="accent1"/>
                </a:solidFill>
              </a:rPr>
              <a:t>hodnota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Předpokládaný měsíc / rok </a:t>
            </a:r>
            <a:r>
              <a:rPr lang="cs-CZ" smtClean="0">
                <a:solidFill>
                  <a:schemeClr val="accent1"/>
                </a:solidFill>
              </a:rPr>
              <a:t>naplnění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 smtClean="0">
                <a:solidFill>
                  <a:schemeClr val="accent1"/>
                </a:solidFill>
              </a:rPr>
              <a:t>Způsob </a:t>
            </a:r>
            <a:r>
              <a:rPr lang="cs-CZ">
                <a:solidFill>
                  <a:schemeClr val="accent1"/>
                </a:solidFill>
              </a:rPr>
              <a:t>stanovení </a:t>
            </a:r>
            <a:r>
              <a:rPr lang="cs-CZ" smtClean="0">
                <a:solidFill>
                  <a:schemeClr val="accent1"/>
                </a:solidFill>
              </a:rPr>
              <a:t>hodnot</a:t>
            </a:r>
          </a:p>
          <a:p>
            <a:r>
              <a:rPr lang="cs-CZ" smtClean="0">
                <a:solidFill>
                  <a:schemeClr val="accent1"/>
                </a:solidFill>
              </a:rPr>
              <a:t>Způsob ověření </a:t>
            </a:r>
            <a:endParaRPr lang="cs-CZ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784384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</a:t>
            </a:r>
            <a:endParaRPr lang="cs-CZ"/>
          </a:p>
        </p:txBody>
      </p:sp>
      <p:sp>
        <p:nvSpPr>
          <p:cNvPr id="6" name="Šipka dolů 5"/>
          <p:cNvSpPr/>
          <p:nvPr/>
        </p:nvSpPr>
        <p:spPr>
          <a:xfrm>
            <a:off x="9272337" y="1941095"/>
            <a:ext cx="5245768" cy="1151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.8.1.</a:t>
            </a:r>
            <a:endParaRPr lang="cs-CZ"/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6" y="3317358"/>
            <a:ext cx="16622009" cy="897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42645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82554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Publicita projektu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064476"/>
            <a:ext cx="22192738" cy="872386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chemeClr val="accent1"/>
                </a:solidFill>
              </a:rPr>
              <a:t>Povinnost zrealizovat </a:t>
            </a:r>
            <a:r>
              <a:rPr lang="cs-CZ" sz="4000" b="1" smtClean="0">
                <a:solidFill>
                  <a:schemeClr val="accent1"/>
                </a:solidFill>
              </a:rPr>
              <a:t>minimálně dvě informační aktivity</a:t>
            </a:r>
          </a:p>
          <a:p>
            <a:pPr marL="0" indent="0">
              <a:buNone/>
            </a:pPr>
            <a:endParaRPr lang="cs-CZ" sz="4000" b="1" smtClean="0">
              <a:solidFill>
                <a:schemeClr val="accent1"/>
              </a:solidFill>
            </a:endParaRPr>
          </a:p>
          <a:p>
            <a:pPr algn="just"/>
            <a:r>
              <a:rPr lang="cs-CZ" sz="4000" smtClean="0">
                <a:solidFill>
                  <a:schemeClr val="accent1"/>
                </a:solidFill>
              </a:rPr>
              <a:t>Povinnost poskytovat </a:t>
            </a:r>
            <a:r>
              <a:rPr lang="cs-CZ" sz="4000">
                <a:solidFill>
                  <a:schemeClr val="accent1"/>
                </a:solidFill>
              </a:rPr>
              <a:t>informace o projektu </a:t>
            </a:r>
            <a:r>
              <a:rPr lang="cs-CZ" sz="4000" b="1">
                <a:solidFill>
                  <a:schemeClr val="accent1"/>
                </a:solidFill>
              </a:rPr>
              <a:t>na nově zřízených webových stránkách projektu, popřípadě prostřednictvím specializované webové stránky na stávajícím webu organizace </a:t>
            </a:r>
            <a:r>
              <a:rPr lang="cs-CZ" sz="4000" smtClean="0">
                <a:solidFill>
                  <a:schemeClr val="accent1"/>
                </a:solidFill>
              </a:rPr>
              <a:t>konečného </a:t>
            </a:r>
            <a:r>
              <a:rPr lang="cs-CZ" sz="4000">
                <a:solidFill>
                  <a:schemeClr val="accent1"/>
                </a:solidFill>
              </a:rPr>
              <a:t>příjemce, a </a:t>
            </a:r>
            <a:r>
              <a:rPr lang="cs-CZ" sz="4000" smtClean="0">
                <a:solidFill>
                  <a:schemeClr val="accent1"/>
                </a:solidFill>
              </a:rPr>
              <a:t>to v sekci věnované projektu, </a:t>
            </a:r>
            <a:r>
              <a:rPr lang="cs-CZ" sz="4000" b="1" smtClean="0">
                <a:solidFill>
                  <a:schemeClr val="accent1"/>
                </a:solidFill>
              </a:rPr>
              <a:t>v českém jazyce</a:t>
            </a:r>
            <a:r>
              <a:rPr lang="cs-CZ" sz="4000" smtClean="0">
                <a:solidFill>
                  <a:schemeClr val="accent1"/>
                </a:solidFill>
              </a:rPr>
              <a:t>. Alternativně je možné informace o projektu 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 b="1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sz="4000" b="1">
              <a:solidFill>
                <a:schemeClr val="accent1"/>
              </a:solidFill>
            </a:endParaRPr>
          </a:p>
          <a:p>
            <a:pPr algn="just"/>
            <a:r>
              <a:rPr lang="cs-CZ" sz="4000">
                <a:solidFill>
                  <a:schemeClr val="accent1"/>
                </a:solidFill>
              </a:rPr>
              <a:t>U projektů s </a:t>
            </a:r>
            <a:r>
              <a:rPr lang="cs-CZ" sz="4000" b="1">
                <a:solidFill>
                  <a:schemeClr val="accent1"/>
                </a:solidFill>
              </a:rPr>
              <a:t>grantem vyšším než </a:t>
            </a:r>
            <a:r>
              <a:rPr lang="cs-CZ" sz="4000" b="1" smtClean="0">
                <a:solidFill>
                  <a:schemeClr val="accent1"/>
                </a:solidFill>
              </a:rPr>
              <a:t>3</a:t>
            </a:r>
            <a:r>
              <a:rPr lang="cs-CZ" sz="4000" b="1">
                <a:solidFill>
                  <a:schemeClr val="accent1"/>
                </a:solidFill>
              </a:rPr>
              <a:t> 900 000 </a:t>
            </a:r>
            <a:r>
              <a:rPr lang="cs-CZ" sz="4000" b="1" smtClean="0">
                <a:solidFill>
                  <a:schemeClr val="accent1"/>
                </a:solidFill>
              </a:rPr>
              <a:t>CZK </a:t>
            </a:r>
            <a:r>
              <a:rPr lang="cs-CZ" sz="4000" b="1">
                <a:solidFill>
                  <a:schemeClr val="accent1"/>
                </a:solidFill>
              </a:rPr>
              <a:t>a/nebo </a:t>
            </a:r>
            <a:r>
              <a:rPr lang="cs-CZ" sz="4000" b="1" smtClean="0">
                <a:solidFill>
                  <a:schemeClr val="accent1"/>
                </a:solidFill>
              </a:rPr>
              <a:t>projektů </a:t>
            </a:r>
            <a:r>
              <a:rPr lang="cs-CZ" sz="4000" b="1">
                <a:solidFill>
                  <a:schemeClr val="accent1"/>
                </a:solidFill>
              </a:rPr>
              <a:t>v partnerství s partnerem z donorských </a:t>
            </a:r>
            <a:r>
              <a:rPr lang="cs-CZ" sz="4000" b="1" smtClean="0">
                <a:solidFill>
                  <a:schemeClr val="accent1"/>
                </a:solidFill>
              </a:rPr>
              <a:t>zemí</a:t>
            </a:r>
            <a:r>
              <a:rPr lang="cs-CZ" sz="4000">
                <a:solidFill>
                  <a:schemeClr val="accent1"/>
                </a:solidFill>
              </a:rPr>
              <a:t> </a:t>
            </a:r>
            <a:r>
              <a:rPr lang="cs-CZ" sz="4000" smtClean="0">
                <a:solidFill>
                  <a:schemeClr val="accent1"/>
                </a:solidFill>
              </a:rPr>
              <a:t>povinnost vytvořit </a:t>
            </a:r>
            <a:r>
              <a:rPr lang="cs-CZ" sz="4000" b="1">
                <a:solidFill>
                  <a:schemeClr val="accent1"/>
                </a:solidFill>
              </a:rPr>
              <a:t>webové</a:t>
            </a:r>
            <a:r>
              <a:rPr lang="cs-CZ" sz="4000">
                <a:solidFill>
                  <a:schemeClr val="accent1"/>
                </a:solidFill>
              </a:rPr>
              <a:t> </a:t>
            </a:r>
            <a:r>
              <a:rPr lang="cs-CZ" sz="4000" b="1">
                <a:solidFill>
                  <a:schemeClr val="accent1"/>
                </a:solidFill>
              </a:rPr>
              <a:t>stránky projektu</a:t>
            </a:r>
            <a:r>
              <a:rPr lang="cs-CZ" sz="4000">
                <a:solidFill>
                  <a:schemeClr val="accent1"/>
                </a:solidFill>
              </a:rPr>
              <a:t> (jako samostatnou sekci věnovanou projektu na stávajících webových stránkách organizace nebo jako samostatné webové stránky projektu), a to </a:t>
            </a:r>
            <a:r>
              <a:rPr lang="cs-CZ" sz="4000" b="1">
                <a:solidFill>
                  <a:schemeClr val="accent1"/>
                </a:solidFill>
              </a:rPr>
              <a:t>v českém i anglickém jazyce</a:t>
            </a:r>
            <a:r>
              <a:rPr lang="cs-CZ" sz="4000">
                <a:solidFill>
                  <a:schemeClr val="accent1"/>
                </a:solidFill>
              </a:rPr>
              <a:t>. </a:t>
            </a:r>
            <a:r>
              <a:rPr lang="cs-CZ" sz="4000" b="1" smtClean="0">
                <a:solidFill>
                  <a:schemeClr val="accent1"/>
                </a:solidFill>
              </a:rPr>
              <a:t>Nebo alternativně </a:t>
            </a:r>
            <a:r>
              <a:rPr lang="cs-CZ" sz="4000">
                <a:solidFill>
                  <a:schemeClr val="accent1"/>
                </a:solidFill>
              </a:rPr>
              <a:t>je možné informace o </a:t>
            </a:r>
            <a:r>
              <a:rPr lang="cs-CZ" sz="4000" smtClean="0">
                <a:solidFill>
                  <a:schemeClr val="accent1"/>
                </a:solidFill>
              </a:rPr>
              <a:t>projektu </a:t>
            </a:r>
            <a:r>
              <a:rPr lang="cs-CZ" sz="4000">
                <a:solidFill>
                  <a:schemeClr val="accent1"/>
                </a:solidFill>
              </a:rPr>
              <a:t>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 smtClean="0">
                <a:solidFill>
                  <a:schemeClr val="accent1"/>
                </a:solidFill>
              </a:rPr>
              <a:t>.</a:t>
            </a:r>
            <a:endParaRPr lang="cs-CZ" sz="4000" b="1" smtClean="0">
              <a:solidFill>
                <a:schemeClr val="accent1"/>
              </a:solidFill>
            </a:endParaRPr>
          </a:p>
          <a:p>
            <a:endParaRPr lang="cs-CZ" sz="4000" smtClean="0">
              <a:solidFill>
                <a:schemeClr val="accent1"/>
              </a:solidFill>
            </a:endParaRPr>
          </a:p>
          <a:p>
            <a:endParaRPr lang="cs-CZ" sz="4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2594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Logický rámec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331623"/>
            <a:ext cx="21861704" cy="756802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chemeClr val="accent1"/>
                </a:solidFill>
              </a:rPr>
              <a:t>příloha žádosti o grant</a:t>
            </a:r>
          </a:p>
          <a:p>
            <a:r>
              <a:rPr lang="cs-CZ" sz="4000" smtClean="0">
                <a:solidFill>
                  <a:schemeClr val="accent1"/>
                </a:solidFill>
              </a:rPr>
              <a:t>ucelený přehled  - účel projektu, výsledek a výstup programu včetně indikátorů, aktivity, výstupy aktivit včetně indikátorů, bilaterální indikátory</a:t>
            </a:r>
          </a:p>
          <a:p>
            <a:r>
              <a:rPr lang="cs-CZ" sz="4000">
                <a:solidFill>
                  <a:schemeClr val="accent1"/>
                </a:solidFill>
              </a:rPr>
              <a:t>p</a:t>
            </a:r>
            <a:r>
              <a:rPr lang="cs-CZ" sz="4000" smtClean="0">
                <a:solidFill>
                  <a:schemeClr val="accent1"/>
                </a:solidFill>
              </a:rPr>
              <a:t>ro KONTROLU možno vygenerovat v průběhu zpracování žádosti o grant</a:t>
            </a:r>
          </a:p>
          <a:p>
            <a:r>
              <a:rPr lang="cs-CZ" sz="4000" smtClean="0">
                <a:solidFill>
                  <a:schemeClr val="accent1"/>
                </a:solidFill>
              </a:rPr>
              <a:t>NUTNO vygenerovat po konečném zpracování žádosti o grant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 </a:t>
            </a:r>
            <a:endParaRPr lang="cs-CZ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1040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r>
              <a:rPr lang="en-GB" smtClean="0"/>
              <a:t>!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www.eeagrants.org</a:t>
            </a:r>
            <a:br>
              <a:rPr lang="en-GB"/>
            </a:br>
            <a:r>
              <a:rPr lang="en-GB"/>
              <a:t>Facebook, Twitter, LinkedIn, Instagram</a:t>
            </a:r>
            <a:br>
              <a:rPr lang="en-GB"/>
            </a:br>
            <a:r>
              <a:rPr lang="en-GB"/>
              <a:t>YouTube: EEANorwayGrants</a:t>
            </a:r>
            <a:br>
              <a:rPr lang="en-GB"/>
            </a:br>
            <a:r>
              <a:rPr lang="en-GB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2021-04-15T09:52:26.767</cp:lastPrinted>
  <dcterms:created xsi:type="dcterms:W3CDTF">2021-04-15T09:52:26Z</dcterms:created>
  <dcterms:modified xsi:type="dcterms:W3CDTF">2021-04-15T09:52:26Z</dcterms:modified>
</cp:coreProperties>
</file>