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318" r:id="rId4"/>
    <p:sldId id="309" r:id="rId5"/>
    <p:sldId id="286" r:id="rId6"/>
    <p:sldId id="297" r:id="rId7"/>
    <p:sldId id="298" r:id="rId8"/>
    <p:sldId id="310" r:id="rId9"/>
    <p:sldId id="305" r:id="rId10"/>
    <p:sldId id="306" r:id="rId11"/>
    <p:sldId id="319" r:id="rId12"/>
    <p:sldId id="302" r:id="rId13"/>
    <p:sldId id="303" r:id="rId14"/>
    <p:sldId id="299" r:id="rId15"/>
    <p:sldId id="300" r:id="rId16"/>
    <p:sldId id="301" r:id="rId17"/>
    <p:sldId id="317" r:id="rId18"/>
  </p:sldIdLst>
  <p:sldSz cx="24380825" cy="13714412"/>
  <p:notesSz cx="6858000" cy="9144000"/>
  <p:custDataLst>
    <p:tags r:id="rId19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F79"/>
    <a:srgbClr val="D8222C"/>
    <a:srgbClr val="003096"/>
    <a:srgbClr val="0F3C74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78629" autoAdjust="0"/>
  </p:normalViewPr>
  <p:slideViewPr>
    <p:cSldViewPr snapToGrid="0">
      <p:cViewPr varScale="1">
        <p:scale>
          <a:sx n="27" d="100"/>
          <a:sy n="27" d="100"/>
        </p:scale>
        <p:origin x="988" y="6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6.xml" /><Relationship Id="rId2" Type="http://schemas.openxmlformats.org/officeDocument/2006/relationships/notesMaster" Target="notesMasters/notesMaster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a="http://schemas.openxmlformats.org/drawingml/2006/main" xmlns:dgm="http://schemas.openxmlformats.org/drawingml/2006/diagram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a="http://schemas.openxmlformats.org/drawingml/2006/main" xmlns:dgm="http://schemas.openxmlformats.org/drawingml/2006/diagram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a="http://schemas.openxmlformats.org/drawingml/2006/main" xmlns:dgm="http://schemas.openxmlformats.org/drawingml/2006/diagram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D00968E-9102-45E2-9C24-D2DDA0C8F53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39CFEED-12C9-49BF-987D-D530DA25216C}" type="parTrans" cxnId="{C8628FA3-B760-43DD-ACA2-0F6DCDD15F2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EE195F-11A3-4054-82CC-67BC0BCFE9E4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2800" smtClean="0"/>
            <a:t>05/21-06/21</a:t>
          </a:r>
          <a:endParaRPr lang="cs-CZ" sz="2800"/>
        </a:p>
      </dgm:t>
    </dgm:pt>
    <dgm:pt modelId="{750A1AA7-5506-461D-A50F-A4DFBE8E9886}" type="parTrans" cxnId="{3FC37AC1-9C2A-463E-B43A-F00F525994F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1D18936-BABA-422C-955B-BDAC786D8F90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Posouzení formálních náležitostí a oprávněnosti</a:t>
          </a:r>
          <a:endParaRPr lang="cs-CZ"/>
        </a:p>
      </dgm:t>
    </dgm:pt>
    <dgm:pt modelId="{72C2BA02-D636-4BA4-B7F8-5B964A01CD91}" type="sibTrans" cxnId="{3FC37AC1-9C2A-463E-B43A-F00F525994F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ADA5486-6ED6-4CCB-BE16-B02859EF41CB}" type="sibTrans" cxnId="{C8628FA3-B760-43DD-ACA2-0F6DCDD15F2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9244D3C-C8AF-401D-8219-A8F90549F0B4}" type="parTrans" cxnId="{45336B06-B3B8-4DC2-9EC1-9D641097C28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A2A569F-616A-4572-ADD5-2F5573D7EBB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06-07/21</a:t>
          </a:r>
          <a:endParaRPr lang="cs-CZ"/>
        </a:p>
      </dgm:t>
    </dgm:pt>
    <dgm:pt modelId="{EE89B44C-8F57-4B75-8594-EDCB144049C1}" type="parTrans" cxnId="{8037E0D2-5AFB-49E6-AB99-01477CCCB87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5BC4CC-151E-4900-9123-2AC896678E86}">
      <dgm:prSet phldrT="[Text]"/>
      <dgm:spPr/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Hodnocení kvality</a:t>
          </a:r>
        </a:p>
      </dgm:t>
    </dgm:pt>
    <dgm:pt modelId="{AE4F5CDD-17D6-419A-86D6-B5A193556227}" type="sibTrans" cxnId="{8037E0D2-5AFB-49E6-AB99-01477CCCB87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ED514A-B904-4F3B-8021-182EDB89C1BD}" type="sibTrans" cxnId="{45336B06-B3B8-4DC2-9EC1-9D641097C28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77A2D3C-97BC-46D5-8619-B941173E6362}" type="parTrans" cxnId="{33620C49-741A-4972-BE9B-27BB8D2E5B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98F24B7-46BC-45E5-892A-799B4DB6E42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08/21</a:t>
          </a:r>
          <a:endParaRPr lang="cs-CZ"/>
        </a:p>
      </dgm:t>
    </dgm:pt>
    <dgm:pt modelId="{680DEB51-4966-4132-8141-45ECAE8DB4A7}" type="parTrans" cxnId="{83A0B850-E6F7-4EA5-A53F-38981BAC647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7F69B4D-E7E9-42BC-A5F4-0D2857ADED9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Hodnotící komise</a:t>
          </a:r>
          <a:endParaRPr lang="cs-CZ"/>
        </a:p>
      </dgm:t>
    </dgm:pt>
    <dgm:pt modelId="{29F50DE4-7E2E-4807-917E-108FF9ED11F7}" type="sibTrans" cxnId="{83A0B850-E6F7-4EA5-A53F-38981BAC647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7F24638-4AD6-46B9-AFAF-9B179AC14D75}" type="sibTrans" cxnId="{33620C49-741A-4972-BE9B-27BB8D2E5B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8CFFD6E-191F-4D4C-93CA-568EDD6D88EF}" type="parTrans" cxnId="{FB12EA7A-26D3-4241-BB25-DDB0672A2AF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C330A0-AF9D-41A5-AF3A-4A46B6F952DA}">
      <dgm:prSet phldrT="[Text]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mtClean="0"/>
            <a:t>08-09/21</a:t>
          </a:r>
          <a:endParaRPr lang="cs-CZ"/>
        </a:p>
      </dgm:t>
    </dgm:pt>
    <dgm:pt modelId="{0A8C2DC1-04B7-4C42-8228-9780AB95A72C}" type="parTrans" cxnId="{C1FBC94A-8467-437B-B443-147A1C6874E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E5786CF-4642-42E1-8C38-CB81D7FCF7B9}">
      <dgm:prSet/>
      <dgm:spPr/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Verifikace</a:t>
          </a:r>
        </a:p>
      </dgm:t>
    </dgm:pt>
    <dgm:pt modelId="{DD38BB92-AFC8-47C6-BE77-28A76CA177BC}" type="sibTrans" cxnId="{C1FBC94A-8467-437B-B443-147A1C6874E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87BE84-DD1E-4C87-855C-60FD20120799}" type="sibTrans" cxnId="{FB12EA7A-26D3-4241-BB25-DDB0672A2AF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D504F4A-8BC3-43E0-BE9B-856CE54F812B}" type="parTrans" cxnId="{223FBAEC-7921-4EEE-96AF-3BC56C5FD2E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7C1F8F0-7CBF-44DC-B6DF-A2B65929F7C9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09-10/21</a:t>
          </a:r>
          <a:endParaRPr lang="cs-CZ"/>
        </a:p>
      </dgm:t>
    </dgm:pt>
    <dgm:pt modelId="{723F0F02-FE21-451B-B572-6965E6216F8F}" type="parTrans" cxnId="{CD1808D0-B22C-478F-8C60-3A39C62D3DE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941CE64-3990-4432-81BE-42FF81D9B02D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 Schválení / neschválení grantu </a:t>
          </a:r>
          <a:endParaRPr lang="cs-CZ"/>
        </a:p>
      </dgm:t>
    </dgm:pt>
    <dgm:pt modelId="{7169EBEE-E6A2-417E-8F88-3D6838CA83C1}" type="sibTrans" cxnId="{CD1808D0-B22C-478F-8C60-3A39C62D3DE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2BCC0BA-5FDC-4552-AAF3-770176E82703}" type="sibTrans" cxnId="{223FBAEC-7921-4EEE-96AF-3BC56C5FD2E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2D2B3BC-AE6B-4E05-A0FD-7D03995CE5ED}" type="pres">
      <dgm:prSet presAssocID="{ED00968E-9102-45E2-9C24-D2DDA0C8F530}" presName="linearFlow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07B9FB-E4C3-474E-AB3B-168DD649B2A3}" type="pres">
      <dgm:prSet presAssocID="{3CEE195F-11A3-4054-82CC-67BC0BCFE9E4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858C394-1A9D-4155-BD39-1E55D6AC5AF0}" type="pres">
      <dgm:prSet presAssocID="{3CEE195F-11A3-4054-82CC-67BC0BCFE9E4}" presName="parentText" presStyleLbl="alignNode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D503DCD-36E5-4FA4-B022-741D60DC079F}" type="pres">
      <dgm:prSet presAssocID="{3CEE195F-11A3-4054-82CC-67BC0BCFE9E4}" presName="descendantText" presStyleLbl="alignAcc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2957C83-604E-4584-8388-3129824C4024}" type="pres">
      <dgm:prSet presAssocID="{EADA5486-6ED6-4CCB-BE16-B02859EF41CB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7428478-B9EE-4E20-AB2C-6C8D6B060605}" type="pres">
      <dgm:prSet presAssocID="{2A2A569F-616A-4572-ADD5-2F5573D7EBBE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5CE3802-A06D-4596-8A56-1DBD92A75EDE}" type="pres">
      <dgm:prSet presAssocID="{2A2A569F-616A-4572-ADD5-2F5573D7EBBE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E897CEB-5F43-4C12-B0E0-EDA00FED8A77}" type="pres">
      <dgm:prSet presAssocID="{2A2A569F-616A-4572-ADD5-2F5573D7EBBE}" presName="descendantText" presStyleLbl="alignAcc1" presStyleIdx="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710197C-1FAC-4D82-B391-ECFA5D7991B5}" type="pres">
      <dgm:prSet presAssocID="{E6ED514A-B904-4F3B-8021-182EDB89C1BD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CF97FC5-F33A-4FD9-BE21-F692B3C9BD95}" type="pres">
      <dgm:prSet presAssocID="{498F24B7-46BC-45E5-892A-799B4DB6E422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542AB5F-18E5-4778-840D-49C8488E2B3F}" type="pres">
      <dgm:prSet presAssocID="{498F24B7-46BC-45E5-892A-799B4DB6E42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CAF5CC5-D641-4009-811B-AE48CF9C7F04}" type="pres">
      <dgm:prSet presAssocID="{498F24B7-46BC-45E5-892A-799B4DB6E422}" presName="descendantText" presStyleLbl="alignAcc1" presStyleIdx="2" presStyleCnt="5" custScaleY="10546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F7C425-56C3-43A2-903E-49A3D05F4ACF}" type="pres">
      <dgm:prSet presAssocID="{87F24638-4AD6-46B9-AFAF-9B179AC14D75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E1D9A18-7E0B-4E9C-8F4D-0B7CC549144E}" type="pres">
      <dgm:prSet presAssocID="{0BC330A0-AF9D-41A5-AF3A-4A46B6F952DA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18B10AD-63BF-4214-A581-1FD9D261F90C}" type="pres">
      <dgm:prSet presAssocID="{0BC330A0-AF9D-41A5-AF3A-4A46B6F952D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C5336DC-A7BE-4A31-BA98-5C015DED03EF}" type="pres">
      <dgm:prSet presAssocID="{0BC330A0-AF9D-41A5-AF3A-4A46B6F952DA}" presName="descendantText" presStyleLbl="alignAcc1" presStyleIdx="3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DB1C5DC-4DB5-4AE7-B82F-E48616FF07C1}" type="pres">
      <dgm:prSet presAssocID="{2B87BE84-DD1E-4C87-855C-60FD20120799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1B9E144-A85F-4CB6-B7AB-AD3A19AC1EFD}" type="pres">
      <dgm:prSet presAssocID="{D7C1F8F0-7CBF-44DC-B6DF-A2B65929F7C9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D19B93-1427-4864-B232-50F760FE1B04}" type="pres">
      <dgm:prSet presAssocID="{D7C1F8F0-7CBF-44DC-B6DF-A2B65929F7C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2CB2D45-2A3E-43F5-925F-78F95C6E780C}" type="pres">
      <dgm:prSet presAssocID="{D7C1F8F0-7CBF-44DC-B6DF-A2B65929F7C9}" presName="descendantText" presStyleLbl="alignAcc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C8628FA3-B760-43DD-ACA2-0F6DCDD15F23}" srcId="{ED00968E-9102-45E2-9C24-D2DDA0C8F530}" destId="{3CEE195F-11A3-4054-82CC-67BC0BCFE9E4}" srcOrd="0" destOrd="0" parTransId="{A39CFEED-12C9-49BF-987D-D530DA25216C}" sibTransId="{EADA5486-6ED6-4CCB-BE16-B02859EF41CB}"/>
    <dgm:cxn modelId="{3FC37AC1-9C2A-463E-B43A-F00F525994F8}" srcId="{3CEE195F-11A3-4054-82CC-67BC0BCFE9E4}" destId="{C1D18936-BABA-422C-955B-BDAC786D8F90}" srcOrd="0" destOrd="0" parTransId="{750A1AA7-5506-461D-A50F-A4DFBE8E9886}" sibTransId="{72C2BA02-D636-4BA4-B7F8-5B964A01CD91}"/>
    <dgm:cxn modelId="{45336B06-B3B8-4DC2-9EC1-9D641097C28E}" srcId="{ED00968E-9102-45E2-9C24-D2DDA0C8F530}" destId="{2A2A569F-616A-4572-ADD5-2F5573D7EBBE}" srcOrd="1" destOrd="0" parTransId="{59244D3C-C8AF-401D-8219-A8F90549F0B4}" sibTransId="{E6ED514A-B904-4F3B-8021-182EDB89C1BD}"/>
    <dgm:cxn modelId="{8037E0D2-5AFB-49E6-AB99-01477CCCB873}" srcId="{2A2A569F-616A-4572-ADD5-2F5573D7EBBE}" destId="{F35BC4CC-151E-4900-9123-2AC896678E86}" srcOrd="0" destOrd="0" parTransId="{EE89B44C-8F57-4B75-8594-EDCB144049C1}" sibTransId="{AE4F5CDD-17D6-419A-86D6-B5A193556227}"/>
    <dgm:cxn modelId="{33620C49-741A-4972-BE9B-27BB8D2E5B21}" srcId="{ED00968E-9102-45E2-9C24-D2DDA0C8F530}" destId="{498F24B7-46BC-45E5-892A-799B4DB6E422}" srcOrd="2" destOrd="0" parTransId="{977A2D3C-97BC-46D5-8619-B941173E6362}" sibTransId="{87F24638-4AD6-46B9-AFAF-9B179AC14D75}"/>
    <dgm:cxn modelId="{83A0B850-E6F7-4EA5-A53F-38981BAC6478}" srcId="{498F24B7-46BC-45E5-892A-799B4DB6E422}" destId="{B7F69B4D-E7E9-42BC-A5F4-0D2857ADED92}" srcOrd="0" destOrd="0" parTransId="{680DEB51-4966-4132-8141-45ECAE8DB4A7}" sibTransId="{29F50DE4-7E2E-4807-917E-108FF9ED11F7}"/>
    <dgm:cxn modelId="{FB12EA7A-26D3-4241-BB25-DDB0672A2AFE}" srcId="{ED00968E-9102-45E2-9C24-D2DDA0C8F530}" destId="{0BC330A0-AF9D-41A5-AF3A-4A46B6F952DA}" srcOrd="3" destOrd="0" parTransId="{48CFFD6E-191F-4D4C-93CA-568EDD6D88EF}" sibTransId="{2B87BE84-DD1E-4C87-855C-60FD20120799}"/>
    <dgm:cxn modelId="{C1FBC94A-8467-437B-B443-147A1C6874E7}" srcId="{0BC330A0-AF9D-41A5-AF3A-4A46B6F952DA}" destId="{EE5786CF-4642-42E1-8C38-CB81D7FCF7B9}" srcOrd="0" destOrd="0" parTransId="{0A8C2DC1-04B7-4C42-8228-9780AB95A72C}" sibTransId="{DD38BB92-AFC8-47C6-BE77-28A76CA177BC}"/>
    <dgm:cxn modelId="{223FBAEC-7921-4EEE-96AF-3BC56C5FD2E8}" srcId="{ED00968E-9102-45E2-9C24-D2DDA0C8F530}" destId="{D7C1F8F0-7CBF-44DC-B6DF-A2B65929F7C9}" srcOrd="4" destOrd="0" parTransId="{AD504F4A-8BC3-43E0-BE9B-856CE54F812B}" sibTransId="{12BCC0BA-5FDC-4552-AAF3-770176E82703}"/>
    <dgm:cxn modelId="{CD1808D0-B22C-478F-8C60-3A39C62D3DED}" srcId="{D7C1F8F0-7CBF-44DC-B6DF-A2B65929F7C9}" destId="{F941CE64-3990-4432-81BE-42FF81D9B02D}" srcOrd="0" destOrd="0" parTransId="{723F0F02-FE21-451B-B572-6965E6216F8F}" sibTransId="{7169EBEE-E6A2-417E-8F88-3D6838CA83C1}"/>
    <dgm:cxn modelId="{0348EA5D-608F-402E-9DC9-B9E720D831DC}" type="presOf" srcId="{ED00968E-9102-45E2-9C24-D2DDA0C8F530}" destId="{42D2B3BC-AE6B-4E05-A0FD-7D03995CE5ED}" srcOrd="0" destOrd="0" presId="urn:microsoft.com/office/officeart/2005/8/layout/chevron2"/>
    <dgm:cxn modelId="{8D66B5F9-5B38-4F16-8B26-4F388D3ED587}" type="presParOf" srcId="{42D2B3BC-AE6B-4E05-A0FD-7D03995CE5ED}" destId="{8C07B9FB-E4C3-474E-AB3B-168DD649B2A3}" srcOrd="0" destOrd="0" presId="urn:microsoft.com/office/officeart/2005/8/layout/chevron2"/>
    <dgm:cxn modelId="{DCF07A2D-A770-41D3-A148-2FF966F83A4B}" type="presParOf" srcId="{8C07B9FB-E4C3-474E-AB3B-168DD649B2A3}" destId="{5858C394-1A9D-4155-BD39-1E55D6AC5AF0}" srcOrd="0" destOrd="0" presId="urn:microsoft.com/office/officeart/2005/8/layout/chevron2"/>
    <dgm:cxn modelId="{A6017997-A3C0-4B65-9A08-066486B2B3F4}" type="presOf" srcId="{3CEE195F-11A3-4054-82CC-67BC0BCFE9E4}" destId="{5858C394-1A9D-4155-BD39-1E55D6AC5AF0}" srcOrd="0" destOrd="0" presId="urn:microsoft.com/office/officeart/2005/8/layout/chevron2"/>
    <dgm:cxn modelId="{2CAE7415-C3C9-4B94-8CBF-497A9EBD5D40}" type="presParOf" srcId="{8C07B9FB-E4C3-474E-AB3B-168DD649B2A3}" destId="{1D503DCD-36E5-4FA4-B022-741D60DC079F}" srcOrd="1" destOrd="0" presId="urn:microsoft.com/office/officeart/2005/8/layout/chevron2"/>
    <dgm:cxn modelId="{30F2BAF8-DD65-4090-A4DB-72741CE8E3E4}" type="presOf" srcId="{C1D18936-BABA-422C-955B-BDAC786D8F90}" destId="{1D503DCD-36E5-4FA4-B022-741D60DC079F}" srcOrd="0" destOrd="0" presId="urn:microsoft.com/office/officeart/2005/8/layout/chevron2"/>
    <dgm:cxn modelId="{68B5478D-66B4-46FB-87C0-0C7BD5ED367D}" type="presParOf" srcId="{42D2B3BC-AE6B-4E05-A0FD-7D03995CE5ED}" destId="{B2957C83-604E-4584-8388-3129824C4024}" srcOrd="1" destOrd="0" presId="urn:microsoft.com/office/officeart/2005/8/layout/chevron2"/>
    <dgm:cxn modelId="{7908828E-A4F1-461A-B846-97F0235F7DFF}" type="presParOf" srcId="{42D2B3BC-AE6B-4E05-A0FD-7D03995CE5ED}" destId="{F7428478-B9EE-4E20-AB2C-6C8D6B060605}" srcOrd="2" destOrd="0" presId="urn:microsoft.com/office/officeart/2005/8/layout/chevron2"/>
    <dgm:cxn modelId="{67E70C02-213E-4A19-9C18-1369511B04E7}" type="presParOf" srcId="{F7428478-B9EE-4E20-AB2C-6C8D6B060605}" destId="{F5CE3802-A06D-4596-8A56-1DBD92A75EDE}" srcOrd="0" destOrd="0" presId="urn:microsoft.com/office/officeart/2005/8/layout/chevron2"/>
    <dgm:cxn modelId="{E21705FA-2782-4C4B-8E30-830361D88496}" type="presOf" srcId="{2A2A569F-616A-4572-ADD5-2F5573D7EBBE}" destId="{F5CE3802-A06D-4596-8A56-1DBD92A75EDE}" srcOrd="0" destOrd="0" presId="urn:microsoft.com/office/officeart/2005/8/layout/chevron2"/>
    <dgm:cxn modelId="{91B9E705-FB78-4313-8814-3A3926EF256D}" type="presParOf" srcId="{F7428478-B9EE-4E20-AB2C-6C8D6B060605}" destId="{3E897CEB-5F43-4C12-B0E0-EDA00FED8A77}" srcOrd="1" destOrd="0" presId="urn:microsoft.com/office/officeart/2005/8/layout/chevron2"/>
    <dgm:cxn modelId="{2B52152B-CC80-4DBF-B59B-69934E977DE2}" type="presOf" srcId="{F35BC4CC-151E-4900-9123-2AC896678E86}" destId="{3E897CEB-5F43-4C12-B0E0-EDA00FED8A77}" srcOrd="0" destOrd="0" presId="urn:microsoft.com/office/officeart/2005/8/layout/chevron2"/>
    <dgm:cxn modelId="{B2099D4C-C0DE-4DA7-8FA1-95B819C8F9AB}" type="presParOf" srcId="{42D2B3BC-AE6B-4E05-A0FD-7D03995CE5ED}" destId="{3710197C-1FAC-4D82-B391-ECFA5D7991B5}" srcOrd="3" destOrd="0" presId="urn:microsoft.com/office/officeart/2005/8/layout/chevron2"/>
    <dgm:cxn modelId="{CA2DE746-1EF2-434C-BDAC-A6DCB7122113}" type="presParOf" srcId="{42D2B3BC-AE6B-4E05-A0FD-7D03995CE5ED}" destId="{FCF97FC5-F33A-4FD9-BE21-F692B3C9BD95}" srcOrd="4" destOrd="0" presId="urn:microsoft.com/office/officeart/2005/8/layout/chevron2"/>
    <dgm:cxn modelId="{C95D43AC-5462-4913-A10C-A2D87947D013}" type="presParOf" srcId="{FCF97FC5-F33A-4FD9-BE21-F692B3C9BD95}" destId="{B542AB5F-18E5-4778-840D-49C8488E2B3F}" srcOrd="0" destOrd="0" presId="urn:microsoft.com/office/officeart/2005/8/layout/chevron2"/>
    <dgm:cxn modelId="{AAF574B7-3D0C-48FF-859B-1C108779FB86}" type="presOf" srcId="{498F24B7-46BC-45E5-892A-799B4DB6E422}" destId="{B542AB5F-18E5-4778-840D-49C8488E2B3F}" srcOrd="0" destOrd="0" presId="urn:microsoft.com/office/officeart/2005/8/layout/chevron2"/>
    <dgm:cxn modelId="{EC63C614-4F1F-4032-9DAA-8ECAD701CA25}" type="presParOf" srcId="{FCF97FC5-F33A-4FD9-BE21-F692B3C9BD95}" destId="{CCAF5CC5-D641-4009-811B-AE48CF9C7F04}" srcOrd="1" destOrd="0" presId="urn:microsoft.com/office/officeart/2005/8/layout/chevron2"/>
    <dgm:cxn modelId="{7012C020-31CF-4C47-95F1-7D6D4C4710A2}" type="presOf" srcId="{B7F69B4D-E7E9-42BC-A5F4-0D2857ADED92}" destId="{CCAF5CC5-D641-4009-811B-AE48CF9C7F04}" srcOrd="0" destOrd="0" presId="urn:microsoft.com/office/officeart/2005/8/layout/chevron2"/>
    <dgm:cxn modelId="{73307408-F746-488A-88F5-E5E45709C757}" type="presParOf" srcId="{42D2B3BC-AE6B-4E05-A0FD-7D03995CE5ED}" destId="{93F7C425-56C3-43A2-903E-49A3D05F4ACF}" srcOrd="5" destOrd="0" presId="urn:microsoft.com/office/officeart/2005/8/layout/chevron2"/>
    <dgm:cxn modelId="{B86D4B30-533C-4C9C-BD31-74D078080052}" type="presParOf" srcId="{42D2B3BC-AE6B-4E05-A0FD-7D03995CE5ED}" destId="{BE1D9A18-7E0B-4E9C-8F4D-0B7CC549144E}" srcOrd="6" destOrd="0" presId="urn:microsoft.com/office/officeart/2005/8/layout/chevron2"/>
    <dgm:cxn modelId="{EE22665B-8118-4648-B920-CB2B9F3EFDCD}" type="presParOf" srcId="{BE1D9A18-7E0B-4E9C-8F4D-0B7CC549144E}" destId="{818B10AD-63BF-4214-A581-1FD9D261F90C}" srcOrd="0" destOrd="0" presId="urn:microsoft.com/office/officeart/2005/8/layout/chevron2"/>
    <dgm:cxn modelId="{B235CA18-6934-4954-9C0E-44831D157BC3}" type="presOf" srcId="{0BC330A0-AF9D-41A5-AF3A-4A46B6F952DA}" destId="{818B10AD-63BF-4214-A581-1FD9D261F90C}" srcOrd="0" destOrd="0" presId="urn:microsoft.com/office/officeart/2005/8/layout/chevron2"/>
    <dgm:cxn modelId="{4C9D16DE-E924-4C64-BEE6-E9CF748FC39A}" type="presParOf" srcId="{BE1D9A18-7E0B-4E9C-8F4D-0B7CC549144E}" destId="{BC5336DC-A7BE-4A31-BA98-5C015DED03EF}" srcOrd="1" destOrd="0" presId="urn:microsoft.com/office/officeart/2005/8/layout/chevron2"/>
    <dgm:cxn modelId="{633EC523-91DC-4637-B98E-2B30C1F4C4EA}" type="presOf" srcId="{EE5786CF-4642-42E1-8C38-CB81D7FCF7B9}" destId="{BC5336DC-A7BE-4A31-BA98-5C015DED03EF}" srcOrd="0" destOrd="0" presId="urn:microsoft.com/office/officeart/2005/8/layout/chevron2"/>
    <dgm:cxn modelId="{BB8DAB1A-8E75-4B7D-9C29-A96134A29975}" type="presParOf" srcId="{42D2B3BC-AE6B-4E05-A0FD-7D03995CE5ED}" destId="{BDB1C5DC-4DB5-4AE7-B82F-E48616FF07C1}" srcOrd="7" destOrd="0" presId="urn:microsoft.com/office/officeart/2005/8/layout/chevron2"/>
    <dgm:cxn modelId="{60AC5A12-FAED-4910-B8F6-2C906EF2D099}" type="presParOf" srcId="{42D2B3BC-AE6B-4E05-A0FD-7D03995CE5ED}" destId="{91B9E144-A85F-4CB6-B7AB-AD3A19AC1EFD}" srcOrd="8" destOrd="0" presId="urn:microsoft.com/office/officeart/2005/8/layout/chevron2"/>
    <dgm:cxn modelId="{CFB865E9-02BF-40D4-A1A4-8BB9E17039E9}" type="presParOf" srcId="{91B9E144-A85F-4CB6-B7AB-AD3A19AC1EFD}" destId="{2BD19B93-1427-4864-B232-50F760FE1B04}" srcOrd="0" destOrd="0" presId="urn:microsoft.com/office/officeart/2005/8/layout/chevron2"/>
    <dgm:cxn modelId="{2084A7EF-0D7F-4E71-B2E8-CAEBD888D027}" type="presOf" srcId="{D7C1F8F0-7CBF-44DC-B6DF-A2B65929F7C9}" destId="{2BD19B93-1427-4864-B232-50F760FE1B04}" srcOrd="0" destOrd="0" presId="urn:microsoft.com/office/officeart/2005/8/layout/chevron2"/>
    <dgm:cxn modelId="{887BCD69-140B-4F04-A178-C3220DC0FB02}" type="presParOf" srcId="{91B9E144-A85F-4CB6-B7AB-AD3A19AC1EFD}" destId="{E2CB2D45-2A3E-43F5-925F-78F95C6E780C}" srcOrd="1" destOrd="0" presId="urn:microsoft.com/office/officeart/2005/8/layout/chevron2"/>
    <dgm:cxn modelId="{E190F9FC-B5B2-4ABC-88E6-8C9A8AEB8AAD}" type="presOf" srcId="{F941CE64-3990-4432-81BE-42FF81D9B02D}" destId="{E2CB2D45-2A3E-43F5-925F-78F95C6E780C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7C36212C-45B8-489F-AE63-815235A71A1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4400" smtClean="0"/>
            <a:t>Organizační a řídící struktura projektu je efektivní a jasně popsána, včetně rozdělení odpovědností a kompetencí na zabezpečení konkrétních kroků v realizaci. Úlohy každého </a:t>
          </a:r>
          <a:r>
            <a:rPr lang="pl-PL" sz="4400" smtClean="0"/>
            <a:t>z partnerů jsou jednoznačně popsány</a:t>
          </a:r>
          <a:endParaRPr lang="cs-CZ" sz="4400"/>
        </a:p>
      </dgm:t>
    </dgm:pt>
    <dgm:pt modelId="{5708A58E-DD1F-4F1D-A1DE-D78109BA992C}" type="sibTrans" cxnId="{7C36212C-45B8-489F-AE63-815235A71A1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89AE54CF-B78D-4F56-884C-B7F1954BC0D4}" type="pres">
      <dgm:prSet presAssocID="{AC5EB461-BF13-497D-9314-A43A0F39B2BA}" presName="text_1" presStyleLbl="node1" presStyleIdx="2" presStyleCnt="3" custScaleY="10300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C9400B0-D781-454C-AD02-B82F81DA3153}" type="pres">
      <dgm:prSet presAssocID="{AC5EB461-BF13-497D-9314-A43A0F39B2BA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Cnt="1" custScaleX="91983" custScaleY="98893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7C36212C-45B8-489F-AE63-815235A71A12}" srcId="{7B2A20B6-4CD9-496D-8ACA-7C86DE1C8E22}" destId="{AC5EB461-BF13-497D-9314-A43A0F39B2BA}" srcOrd="0" destOrd="0" parTransId="{66A6587F-81DF-4351-AADB-6350137CF5D3}" sibTransId="{5708A58E-DD1F-4F1D-A1DE-D78109BA992C}"/>
    <dgm:cxn modelId="{FA71CCD1-C900-4DEB-ABA1-ADC258F1CE19}" type="presOf" srcId="{7B2A20B6-4CD9-496D-8ACA-7C86DE1C8E22}" destId="{8CBBB1C6-967C-4E8F-86C1-24CE80DE4E0E}" srcOrd="0" destOrd="0" presId="urn:microsoft.com/office/officeart/2008/layout/VerticalCurvedList"/>
    <dgm:cxn modelId="{90A36170-AD9C-48FA-A6E1-31557E74FB72}" type="presParOf" srcId="{8CBBB1C6-967C-4E8F-86C1-24CE80DE4E0E}" destId="{D033B647-8C63-49CC-8AB0-6C47DE23DCAC}" srcOrd="0" destOrd="0" presId="urn:microsoft.com/office/officeart/2008/layout/VerticalCurvedList"/>
    <dgm:cxn modelId="{2C09D684-BA31-4861-8A45-AEF9ECEA59F3}" type="presParOf" srcId="{D033B647-8C63-49CC-8AB0-6C47DE23DCAC}" destId="{A688D711-20D4-4510-8F22-B9A051F0B315}" srcOrd="0" destOrd="0" presId="urn:microsoft.com/office/officeart/2008/layout/VerticalCurvedList"/>
    <dgm:cxn modelId="{BCA00288-D986-44F1-B2DF-2F80A9845DA8}" type="presParOf" srcId="{A688D711-20D4-4510-8F22-B9A051F0B315}" destId="{C9C8E76A-AA07-467F-A0F9-69FA3389434B}" srcOrd="0" destOrd="0" presId="urn:microsoft.com/office/officeart/2008/layout/VerticalCurvedList"/>
    <dgm:cxn modelId="{1DC696E4-F77C-41D4-ABE2-FA9F8B407324}" type="presParOf" srcId="{A688D711-20D4-4510-8F22-B9A051F0B315}" destId="{2D9D141B-C73F-472C-81CB-CB020C919BFC}" srcOrd="1" destOrd="0" presId="urn:microsoft.com/office/officeart/2008/layout/VerticalCurvedList"/>
    <dgm:cxn modelId="{BCE9BBA0-7FF6-48B3-ABA0-5F47EF822588}" type="presOf" srcId="{5708A58E-DD1F-4F1D-A1DE-D78109BA992C}" destId="{2D9D141B-C73F-472C-81CB-CB020C919BFC}" srcOrd="0" destOrd="0" presId="urn:microsoft.com/office/officeart/2008/layout/VerticalCurvedList"/>
    <dgm:cxn modelId="{5D7F0901-7A26-4918-A5AF-CB33C15149F4}" type="presParOf" srcId="{A688D711-20D4-4510-8F22-B9A051F0B315}" destId="{5ECC0482-D9F7-499D-ACE8-CFA51811BC2F}" srcOrd="2" destOrd="0" presId="urn:microsoft.com/office/officeart/2008/layout/VerticalCurvedList"/>
    <dgm:cxn modelId="{FFA3DAEE-B98C-4B03-8ABB-A18CE89477EB}" type="presParOf" srcId="{A688D711-20D4-4510-8F22-B9A051F0B315}" destId="{310FE98A-521B-4330-9544-C4852D3BF92A}" srcOrd="3" destOrd="0" presId="urn:microsoft.com/office/officeart/2008/layout/VerticalCurvedList"/>
    <dgm:cxn modelId="{D099D3FD-BC28-43FB-A487-BDE62948705C}" type="presParOf" srcId="{D033B647-8C63-49CC-8AB0-6C47DE23DCAC}" destId="{89AE54CF-B78D-4F56-884C-B7F1954BC0D4}" srcOrd="1" destOrd="0" presId="urn:microsoft.com/office/officeart/2008/layout/VerticalCurvedList"/>
    <dgm:cxn modelId="{14D259DC-B0FC-4F24-88F1-7465061C5042}" type="presOf" srcId="{AC5EB461-BF13-497D-9314-A43A0F39B2BA}" destId="{89AE54CF-B78D-4F56-884C-B7F1954BC0D4}" srcOrd="0" destOrd="0" presId="urn:microsoft.com/office/officeart/2008/layout/VerticalCurvedList"/>
    <dgm:cxn modelId="{FF6CCFC8-9D8A-4E24-A3FF-34BFD769DB7D}" type="presParOf" srcId="{D033B647-8C63-49CC-8AB0-6C47DE23DCAC}" destId="{FC9400B0-D781-454C-AD02-B82F81DA3153}" srcOrd="2" destOrd="0" presId="urn:microsoft.com/office/officeart/2008/layout/VerticalCurvedList"/>
    <dgm:cxn modelId="{BB2FAB63-DF70-4A90-92A2-84D2778064BB}" type="presParOf" srcId="{FC9400B0-D781-454C-AD02-B82F81DA3153}" destId="{A79C9797-4B2E-4376-B9EB-698A481BAA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F8D46679-76A1-4943-967D-19490E5D7AC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0" smtClean="0"/>
            <a:t>Projekt prokazatelně přispívá k naplňování cíle, výsledku a výstupu programu uvedených ve výzvě.</a:t>
          </a:r>
          <a:endParaRPr lang="cs-CZ" b="0"/>
        </a:p>
      </dgm:t>
    </dgm:pt>
    <dgm:pt modelId="{5708A58E-DD1F-4F1D-A1DE-D78109BA992C}" type="sibTrans" cxnId="{F8D46679-76A1-4943-967D-19490E5D7AC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752BC1C5-BF37-42EF-B569-B104BB138FB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Počet příjemců poskytovaných služeb v rámci projektu je (dle stanovených počtů příjemců)</a:t>
          </a:r>
          <a:endParaRPr lang="cs-CZ"/>
        </a:p>
      </dgm:t>
    </dgm:pt>
    <dgm:pt modelId="{BE1B9EED-0F5B-4D19-95F6-4EB7AE9D086B}" type="sibTrans" cxnId="{752BC1C5-BF37-42EF-B569-B104BB138FB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D31AE5A-48EA-4BCA-9769-4D08FD5068F4}" type="parTrans" cxnId="{9E2085D4-F38F-49D7-A120-23BA6BF73D1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D44796-9847-4520-9836-22BD416E3EA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Počet rodin zapojených do iniciativ pro prevenci předčasného ukončení školní docházky v rámci projektu je (dle stanovených počtů rodin)</a:t>
          </a:r>
          <a:endParaRPr lang="cs-CZ"/>
        </a:p>
      </dgm:t>
    </dgm:pt>
    <dgm:pt modelId="{16B2CEB4-AD4A-4A99-A195-A7752C816523}" type="sibTrans" cxnId="{9E2085D4-F38F-49D7-A120-23BA6BF73D1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2BB984B-7B96-4B02-BBD4-2B8DD7D36BBC}" type="parTrans" cxnId="{EB0B528D-4831-486E-8F1C-A28AA84BF8C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40E2EC3-995E-4D45-87D1-4E039CADCEAF}">
      <dgm:prSet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Do realizace projektu je zapojena romská nebo proromská NNO (v roli žadatele a/nebo </a:t>
          </a:r>
          <a:r>
            <a:rPr lang="cs-CZ" smtClean="0"/>
            <a:t>partnera projektu) zřízená jako právnická osoba v ČR, která se věnuje činnostem ve prospěch romské menšiny min. 1 rok (dle stanovených počtů NNO)</a:t>
          </a:r>
          <a:endParaRPr lang="cs-CZ"/>
        </a:p>
      </dgm:t>
    </dgm:pt>
    <dgm:pt modelId="{B0C3352E-678D-4502-9FA6-6D57C31EA322}" type="sibTrans" cxnId="{EB0B528D-4831-486E-8F1C-A28AA84BF8C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1B1AFCB-B033-4D67-B9C3-9BE85C632477}" type="parTrans" cxnId="{A2FFA5D2-39CE-49E0-9820-3C8827F5B2C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4AE63DF-C2EC-4986-81BE-C882C087C10B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je realizován v partnerství se školou či školským zařízením dle zákona č. 561/2004 Sb., o předškolním základním, středním, vyšším odborném a jiném vzdělání, ve znění pozdějších předpisů. Role partnerů, rozsah a význam spolupráce při implementaci projektu jsou jasně popsány a zdůvodněny.</a:t>
          </a:r>
          <a:endParaRPr lang="cs-CZ"/>
        </a:p>
      </dgm:t>
    </dgm:pt>
    <dgm:pt modelId="{95FD7971-40F8-41C5-A2F8-35CA43F553F2}" type="sibTrans" cxnId="{A2FFA5D2-39CE-49E0-9820-3C8827F5B2C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31A70DF-46B4-4B22-A199-10EEDDD5D463}" type="parTrans" cxnId="{02214F11-D385-458D-9240-328B447FE33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96567E3-5559-4F3E-BEA0-179E618D942D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Podporované aktivity vedou k vyrovnání podmínek pro vzdělávání romských dětí, žáků a studentů.</a:t>
          </a:r>
          <a:endParaRPr lang="cs-CZ"/>
        </a:p>
      </dgm:t>
    </dgm:pt>
    <dgm:pt modelId="{AE74BE50-DCDC-45E3-9D7D-BFA06BF65050}" type="sibTrans" cxnId="{02214F11-D385-458D-9240-328B447FE33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8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8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8"/>
      <dgm:spPr/>
      <dgm:t>
        <a:bodyPr/>
        <a:lstStyle>
          <a:defPPr>
            <a:defRPr kern="1200" smtId="4294967295"/>
          </a:defPPr>
        </a:lstStyle>
        <a:p/>
      </dgm:t>
    </dgm:pt>
    <dgm:pt modelId="{7018BC7F-70ED-446D-97A2-CDC2411B4DF4}" type="pres">
      <dgm:prSet presAssocID="{AC5EB461-BF13-497D-9314-A43A0F39B2BA}" presName="text_1" presStyleLbl="node1" presStyleIdx="2" presStyleCnt="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43EDE2D-979D-4E3E-BBA9-FDFF18A875A3}" type="pres">
      <dgm:prSet presAssocID="{AC5EB461-BF13-497D-9314-A43A0F39B2BA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F1622CF7-9AEC-48C5-BF53-CFC2EC85F98E}" type="pres">
      <dgm:prSet presAssocID="{2FF6DF1C-813A-41B6-AB08-B90199163205}" presName="text_2" presStyleLbl="node1" presStyleIdx="3" presStyleCnt="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F084043-E562-45C7-AA05-1C21C09C2B41}" type="pres">
      <dgm:prSet presAssocID="{2FF6DF1C-813A-41B6-AB08-B90199163205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EBE2DDF9-584E-453A-8E94-C3F0C8C497CC}" type="pres">
      <dgm:prSet presAssocID="{46D44796-9847-4520-9836-22BD416E3EA5}" presName="text_3" presStyleLbl="node1" presStyleIdx="4" presStyleCnt="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D777A9B-3D36-465B-92C8-E2F7B44C595B}" type="pres">
      <dgm:prSet presAssocID="{46D44796-9847-4520-9836-22BD416E3EA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3D18224D-59AC-407F-A927-B7C3841DFC76}" type="pres">
      <dgm:prSet presAssocID="{46D44796-9847-4520-9836-22BD416E3EA5}" presName="accentRepeatNode" presStyleLbl="solidFgAcc1" presStyleIdx="2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CC040912-A9CD-48B4-AC5F-3D060BE58C66}" type="pres">
      <dgm:prSet presAssocID="{B40E2EC3-995E-4D45-87D1-4E039CADCEAF}" presName="text_4" presStyleLbl="node1" presStyleIdx="5" presStyleCnt="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A142D49-E97E-453B-8599-9B801B5D2567}" type="pres">
      <dgm:prSet presAssocID="{B40E2EC3-995E-4D45-87D1-4E039CADCEAF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FCBCE996-B4DD-4F06-8395-A5F3EB376417}" type="pres">
      <dgm:prSet presAssocID="{B40E2EC3-995E-4D45-87D1-4E039CADCEAF}" presName="accentRepeatNode" presStyleLbl="solidFgAcc1" presStyleIdx="3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6B7DF711-25DC-4295-B391-7C4FE496125A}" type="pres">
      <dgm:prSet presAssocID="{84AE63DF-C2EC-4986-81BE-C882C087C10B}" presName="text_5" presStyleLbl="node1" presStyleIdx="6" presStyleCnt="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4AB1A02-2274-4FC2-8CAF-2B35CB841B5B}" type="pres">
      <dgm:prSet presAssocID="{84AE63DF-C2EC-4986-81BE-C882C087C10B}" presName="accent_5"/>
      <dgm:spPr/>
      <dgm:t>
        <a:bodyPr/>
        <a:lstStyle>
          <a:defPPr>
            <a:defRPr kern="1200" smtId="4294967295"/>
          </a:defPPr>
        </a:lstStyle>
        <a:p/>
      </dgm:t>
    </dgm:pt>
    <dgm:pt modelId="{E572C14E-AA48-46EE-9A8C-269EB62E6B83}" type="pres">
      <dgm:prSet presAssocID="{84AE63DF-C2EC-4986-81BE-C882C087C10B}" presName="accentRepeatNode" presStyleLbl="solidFgAcc1" presStyleIdx="4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A8B1ECE5-10D4-4EC3-A333-36E1D9107D63}" type="pres">
      <dgm:prSet presAssocID="{D96567E3-5559-4F3E-BEA0-179E618D942D}" presName="text_6" presStyleLbl="node1" presStyleIdx="7" presStyleCnt="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2D60618-2183-4AE8-86B7-3455F3380E39}" type="pres">
      <dgm:prSet presAssocID="{D96567E3-5559-4F3E-BEA0-179E618D942D}" presName="accent_6"/>
      <dgm:spPr/>
      <dgm:t>
        <a:bodyPr/>
        <a:lstStyle>
          <a:defPPr>
            <a:defRPr kern="1200" smtId="4294967295"/>
          </a:defPPr>
        </a:lstStyle>
        <a:p/>
      </dgm:t>
    </dgm:pt>
    <dgm:pt modelId="{1CD3300B-21A7-444B-9056-51E7AF65049D}" type="pres">
      <dgm:prSet presAssocID="{D96567E3-5559-4F3E-BEA0-179E618D942D}" presName="accentRepeatNode" presStyleLbl="solidFgAcc1" presStyleIdx="5" presStyleCnt="6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F8D46679-76A1-4943-967D-19490E5D7AC4}" srcId="{7B2A20B6-4CD9-496D-8ACA-7C86DE1C8E22}" destId="{AC5EB461-BF13-497D-9314-A43A0F39B2BA}" srcOrd="0" destOrd="0" parTransId="{66A6587F-81DF-4351-AADB-6350137CF5D3}" sibTransId="{5708A58E-DD1F-4F1D-A1DE-D78109BA992C}"/>
    <dgm:cxn modelId="{752BC1C5-BF37-42EF-B569-B104BB138FBF}" srcId="{7B2A20B6-4CD9-496D-8ACA-7C86DE1C8E22}" destId="{2FF6DF1C-813A-41B6-AB08-B90199163205}" srcOrd="1" destOrd="0" parTransId="{CAC6E2C9-80D9-49A6-88AB-74AB4E179AF5}" sibTransId="{BE1B9EED-0F5B-4D19-95F6-4EB7AE9D086B}"/>
    <dgm:cxn modelId="{9E2085D4-F38F-49D7-A120-23BA6BF73D11}" srcId="{7B2A20B6-4CD9-496D-8ACA-7C86DE1C8E22}" destId="{46D44796-9847-4520-9836-22BD416E3EA5}" srcOrd="2" destOrd="0" parTransId="{4D31AE5A-48EA-4BCA-9769-4D08FD5068F4}" sibTransId="{16B2CEB4-AD4A-4A99-A195-A7752C816523}"/>
    <dgm:cxn modelId="{EB0B528D-4831-486E-8F1C-A28AA84BF8CF}" srcId="{7B2A20B6-4CD9-496D-8ACA-7C86DE1C8E22}" destId="{B40E2EC3-995E-4D45-87D1-4E039CADCEAF}" srcOrd="3" destOrd="0" parTransId="{D2BB984B-7B96-4B02-BBD4-2B8DD7D36BBC}" sibTransId="{B0C3352E-678D-4502-9FA6-6D57C31EA322}"/>
    <dgm:cxn modelId="{A2FFA5D2-39CE-49E0-9820-3C8827F5B2C4}" srcId="{7B2A20B6-4CD9-496D-8ACA-7C86DE1C8E22}" destId="{84AE63DF-C2EC-4986-81BE-C882C087C10B}" srcOrd="4" destOrd="0" parTransId="{11B1AFCB-B033-4D67-B9C3-9BE85C632477}" sibTransId="{95FD7971-40F8-41C5-A2F8-35CA43F553F2}"/>
    <dgm:cxn modelId="{02214F11-D385-458D-9240-328B447FE338}" srcId="{7B2A20B6-4CD9-496D-8ACA-7C86DE1C8E22}" destId="{D96567E3-5559-4F3E-BEA0-179E618D942D}" srcOrd="5" destOrd="0" parTransId="{D31A70DF-46B4-4B22-A199-10EEDDD5D463}" sibTransId="{AE74BE50-DCDC-45E3-9D7D-BFA06BF65050}"/>
    <dgm:cxn modelId="{1E786691-F3C5-4BB5-8397-F454242F3C53}" type="presOf" srcId="{7B2A20B6-4CD9-496D-8ACA-7C86DE1C8E22}" destId="{8CBBB1C6-967C-4E8F-86C1-24CE80DE4E0E}" srcOrd="0" destOrd="0" presId="urn:microsoft.com/office/officeart/2008/layout/VerticalCurvedList"/>
    <dgm:cxn modelId="{89C6E9E4-B9CD-4B85-B04C-6E39BB7EFE85}" type="presParOf" srcId="{8CBBB1C6-967C-4E8F-86C1-24CE80DE4E0E}" destId="{D033B647-8C63-49CC-8AB0-6C47DE23DCAC}" srcOrd="0" destOrd="0" presId="urn:microsoft.com/office/officeart/2008/layout/VerticalCurvedList"/>
    <dgm:cxn modelId="{1BBAFC07-FAC7-4F19-9DF6-59A38B255D6E}" type="presParOf" srcId="{D033B647-8C63-49CC-8AB0-6C47DE23DCAC}" destId="{A688D711-20D4-4510-8F22-B9A051F0B315}" srcOrd="0" destOrd="0" presId="urn:microsoft.com/office/officeart/2008/layout/VerticalCurvedList"/>
    <dgm:cxn modelId="{17F9D4A5-4499-4422-AC0C-58BA8B3F265E}" type="presParOf" srcId="{A688D711-20D4-4510-8F22-B9A051F0B315}" destId="{C9C8E76A-AA07-467F-A0F9-69FA3389434B}" srcOrd="0" destOrd="0" presId="urn:microsoft.com/office/officeart/2008/layout/VerticalCurvedList"/>
    <dgm:cxn modelId="{91FA5AB4-C87A-4416-A6C7-12A09F775229}" type="presParOf" srcId="{A688D711-20D4-4510-8F22-B9A051F0B315}" destId="{2D9D141B-C73F-472C-81CB-CB020C919BFC}" srcOrd="1" destOrd="0" presId="urn:microsoft.com/office/officeart/2008/layout/VerticalCurvedList"/>
    <dgm:cxn modelId="{5FE6B3C8-76C4-45ED-9507-2DC759B36751}" type="presOf" srcId="{5708A58E-DD1F-4F1D-A1DE-D78109BA992C}" destId="{2D9D141B-C73F-472C-81CB-CB020C919BFC}" srcOrd="0" destOrd="0" presId="urn:microsoft.com/office/officeart/2008/layout/VerticalCurvedList"/>
    <dgm:cxn modelId="{0FB85E09-C9C2-49E7-AECE-28F73A72A03F}" type="presParOf" srcId="{A688D711-20D4-4510-8F22-B9A051F0B315}" destId="{5ECC0482-D9F7-499D-ACE8-CFA51811BC2F}" srcOrd="2" destOrd="0" presId="urn:microsoft.com/office/officeart/2008/layout/VerticalCurvedList"/>
    <dgm:cxn modelId="{5DDB4F68-C26D-4028-BB3B-15E4F6E879C9}" type="presParOf" srcId="{A688D711-20D4-4510-8F22-B9A051F0B315}" destId="{310FE98A-521B-4330-9544-C4852D3BF92A}" srcOrd="3" destOrd="0" presId="urn:microsoft.com/office/officeart/2008/layout/VerticalCurvedList"/>
    <dgm:cxn modelId="{168B2103-B5B7-4255-8CFF-75A23C064EFC}" type="presParOf" srcId="{D033B647-8C63-49CC-8AB0-6C47DE23DCAC}" destId="{7018BC7F-70ED-446D-97A2-CDC2411B4DF4}" srcOrd="1" destOrd="0" presId="urn:microsoft.com/office/officeart/2008/layout/VerticalCurvedList"/>
    <dgm:cxn modelId="{E7607068-D5F1-4FB6-9B1F-BC98F8392B37}" type="presOf" srcId="{AC5EB461-BF13-497D-9314-A43A0F39B2BA}" destId="{7018BC7F-70ED-446D-97A2-CDC2411B4DF4}" srcOrd="0" destOrd="0" presId="urn:microsoft.com/office/officeart/2008/layout/VerticalCurvedList"/>
    <dgm:cxn modelId="{13AAFEA7-86F0-4B49-B9E6-D156AA603C52}" type="presParOf" srcId="{D033B647-8C63-49CC-8AB0-6C47DE23DCAC}" destId="{343EDE2D-979D-4E3E-BBA9-FDFF18A875A3}" srcOrd="2" destOrd="0" presId="urn:microsoft.com/office/officeart/2008/layout/VerticalCurvedList"/>
    <dgm:cxn modelId="{9ACFC034-6DEF-4490-BC58-599FB0F1E512}" type="presParOf" srcId="{343EDE2D-979D-4E3E-BBA9-FDFF18A875A3}" destId="{A79C9797-4B2E-4376-B9EB-698A481BAA80}" srcOrd="0" destOrd="0" presId="urn:microsoft.com/office/officeart/2008/layout/VerticalCurvedList"/>
    <dgm:cxn modelId="{EBBF8EEE-3FF1-46FB-A914-FF956A8FC554}" type="presParOf" srcId="{D033B647-8C63-49CC-8AB0-6C47DE23DCAC}" destId="{F1622CF7-9AEC-48C5-BF53-CFC2EC85F98E}" srcOrd="3" destOrd="0" presId="urn:microsoft.com/office/officeart/2008/layout/VerticalCurvedList"/>
    <dgm:cxn modelId="{1599BF23-2515-4D7B-AC46-BFBB31DAA092}" type="presOf" srcId="{2FF6DF1C-813A-41B6-AB08-B90199163205}" destId="{F1622CF7-9AEC-48C5-BF53-CFC2EC85F98E}" srcOrd="0" destOrd="0" presId="urn:microsoft.com/office/officeart/2008/layout/VerticalCurvedList"/>
    <dgm:cxn modelId="{FB7FCE45-985E-4353-9CA2-9B2980520020}" type="presParOf" srcId="{D033B647-8C63-49CC-8AB0-6C47DE23DCAC}" destId="{DF084043-E562-45C7-AA05-1C21C09C2B41}" srcOrd="4" destOrd="0" presId="urn:microsoft.com/office/officeart/2008/layout/VerticalCurvedList"/>
    <dgm:cxn modelId="{C6EE4B09-DA03-47D3-97A6-165C7761E28E}" type="presParOf" srcId="{DF084043-E562-45C7-AA05-1C21C09C2B41}" destId="{B810E2C0-BC32-4DE6-80AC-252728036F8D}" srcOrd="0" destOrd="0" presId="urn:microsoft.com/office/officeart/2008/layout/VerticalCurvedList"/>
    <dgm:cxn modelId="{9CF87ABE-2184-460E-BC87-249C4F0ED801}" type="presParOf" srcId="{D033B647-8C63-49CC-8AB0-6C47DE23DCAC}" destId="{EBE2DDF9-584E-453A-8E94-C3F0C8C497CC}" srcOrd="5" destOrd="0" presId="urn:microsoft.com/office/officeart/2008/layout/VerticalCurvedList"/>
    <dgm:cxn modelId="{FF3AD156-3C89-4E54-A42C-9272C0E73E56}" type="presOf" srcId="{46D44796-9847-4520-9836-22BD416E3EA5}" destId="{EBE2DDF9-584E-453A-8E94-C3F0C8C497CC}" srcOrd="0" destOrd="0" presId="urn:microsoft.com/office/officeart/2008/layout/VerticalCurvedList"/>
    <dgm:cxn modelId="{F3EBC61B-4B63-403B-AFDB-764C5365ED3A}" type="presParOf" srcId="{D033B647-8C63-49CC-8AB0-6C47DE23DCAC}" destId="{6D777A9B-3D36-465B-92C8-E2F7B44C595B}" srcOrd="6" destOrd="0" presId="urn:microsoft.com/office/officeart/2008/layout/VerticalCurvedList"/>
    <dgm:cxn modelId="{E9CB0082-7297-49F9-A68A-E9C296B8081A}" type="presParOf" srcId="{6D777A9B-3D36-465B-92C8-E2F7B44C595B}" destId="{3D18224D-59AC-407F-A927-B7C3841DFC76}" srcOrd="0" destOrd="0" presId="urn:microsoft.com/office/officeart/2008/layout/VerticalCurvedList"/>
    <dgm:cxn modelId="{A6AC1E41-6D45-4CD5-9478-C24779650CEF}" type="presParOf" srcId="{D033B647-8C63-49CC-8AB0-6C47DE23DCAC}" destId="{CC040912-A9CD-48B4-AC5F-3D060BE58C66}" srcOrd="7" destOrd="0" presId="urn:microsoft.com/office/officeart/2008/layout/VerticalCurvedList"/>
    <dgm:cxn modelId="{FE43E636-81D9-44BF-8375-E2BE83BC0E5F}" type="presOf" srcId="{B40E2EC3-995E-4D45-87D1-4E039CADCEAF}" destId="{CC040912-A9CD-48B4-AC5F-3D060BE58C66}" srcOrd="0" destOrd="0" presId="urn:microsoft.com/office/officeart/2008/layout/VerticalCurvedList"/>
    <dgm:cxn modelId="{7374573D-B1E9-41A4-9F3A-42D314EFE09C}" type="presParOf" srcId="{D033B647-8C63-49CC-8AB0-6C47DE23DCAC}" destId="{7A142D49-E97E-453B-8599-9B801B5D2567}" srcOrd="8" destOrd="0" presId="urn:microsoft.com/office/officeart/2008/layout/VerticalCurvedList"/>
    <dgm:cxn modelId="{514C6904-0575-4411-BE88-EB4123CC66BF}" type="presParOf" srcId="{7A142D49-E97E-453B-8599-9B801B5D2567}" destId="{FCBCE996-B4DD-4F06-8395-A5F3EB376417}" srcOrd="0" destOrd="0" presId="urn:microsoft.com/office/officeart/2008/layout/VerticalCurvedList"/>
    <dgm:cxn modelId="{4D62BFBC-5001-41DC-8981-BA26D53B4784}" type="presParOf" srcId="{D033B647-8C63-49CC-8AB0-6C47DE23DCAC}" destId="{6B7DF711-25DC-4295-B391-7C4FE496125A}" srcOrd="9" destOrd="0" presId="urn:microsoft.com/office/officeart/2008/layout/VerticalCurvedList"/>
    <dgm:cxn modelId="{972FD7CD-25DB-4D30-83B5-179BE942DDC9}" type="presOf" srcId="{84AE63DF-C2EC-4986-81BE-C882C087C10B}" destId="{6B7DF711-25DC-4295-B391-7C4FE496125A}" srcOrd="0" destOrd="0" presId="urn:microsoft.com/office/officeart/2008/layout/VerticalCurvedList"/>
    <dgm:cxn modelId="{A30B5D9A-9A99-4309-94FF-CA60C4CF8F08}" type="presParOf" srcId="{D033B647-8C63-49CC-8AB0-6C47DE23DCAC}" destId="{74AB1A02-2274-4FC2-8CAF-2B35CB841B5B}" srcOrd="10" destOrd="0" presId="urn:microsoft.com/office/officeart/2008/layout/VerticalCurvedList"/>
    <dgm:cxn modelId="{F809E9C1-B8F3-4731-BCA4-3B3A50460E50}" type="presParOf" srcId="{74AB1A02-2274-4FC2-8CAF-2B35CB841B5B}" destId="{E572C14E-AA48-46EE-9A8C-269EB62E6B83}" srcOrd="0" destOrd="0" presId="urn:microsoft.com/office/officeart/2008/layout/VerticalCurvedList"/>
    <dgm:cxn modelId="{6D5D89D3-7F26-4ECE-B34E-CE3D9303C798}" type="presParOf" srcId="{D033B647-8C63-49CC-8AB0-6C47DE23DCAC}" destId="{A8B1ECE5-10D4-4EC3-A333-36E1D9107D63}" srcOrd="11" destOrd="0" presId="urn:microsoft.com/office/officeart/2008/layout/VerticalCurvedList"/>
    <dgm:cxn modelId="{B2A5A17A-2939-442A-B849-62E0270A2F96}" type="presOf" srcId="{D96567E3-5559-4F3E-BEA0-179E618D942D}" destId="{A8B1ECE5-10D4-4EC3-A333-36E1D9107D63}" srcOrd="0" destOrd="0" presId="urn:microsoft.com/office/officeart/2008/layout/VerticalCurvedList"/>
    <dgm:cxn modelId="{A7AB3FCE-25D4-4E39-8D15-AC84A9D88649}" type="presParOf" srcId="{D033B647-8C63-49CC-8AB0-6C47DE23DCAC}" destId="{B2D60618-2183-4AE8-86B7-3455F3380E39}" srcOrd="12" destOrd="0" presId="urn:microsoft.com/office/officeart/2008/layout/VerticalCurvedList"/>
    <dgm:cxn modelId="{76260D57-7BD7-48DC-8F57-6B6B96EBFD4C}" type="presParOf" srcId="{B2D60618-2183-4AE8-86B7-3455F3380E39}" destId="{1CD3300B-21A7-444B-9056-51E7AF65049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4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45C00F74-800A-4EE6-A8AB-27EA2746B10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0" smtClean="0"/>
            <a:t>Aktivity projektu a jejich výstupy jsou jasně popsány a zároveň jsou aktivity projektu i výstupy realizovatelné. Jednotlivé aktivity jsou oprávněné, navzájem provázané a směřují k vhodně nastaveným výstupům. Navržené aktivity jsou nezbytné k naplnění účelu projektu.</a:t>
          </a:r>
          <a:endParaRPr lang="cs-CZ" b="0"/>
        </a:p>
      </dgm:t>
    </dgm:pt>
    <dgm:pt modelId="{93759EC1-6556-43D9-92D8-A255E30D9DF0}" type="sibTrans" cxnId="{45C00F74-800A-4EE6-A8AB-27EA2746B10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32D817FE-A7E7-4501-BCCD-19D2C278915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0" smtClean="0"/>
            <a:t>Navržený harmonogram realizace projektu je jasný, konzistentní a realistický, odpovídá potřebám realizace aktivit z jejich obsahového hlediska a jejich vzájemné návaznosti.</a:t>
          </a:r>
          <a:endParaRPr lang="cs-CZ" b="0"/>
        </a:p>
      </dgm:t>
    </dgm:pt>
    <dgm:pt modelId="{5708A58E-DD1F-4F1D-A1DE-D78109BA992C}" type="sibTrans" cxnId="{32D817FE-A7E7-4501-BCCD-19D2C278915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242992D0-D76D-4DF2-8D61-7340E75FA5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Logický rámec projektu poskytuje jasnou a přehlednou informaci o relevanci projektu </a:t>
          </a:r>
          <a:r>
            <a:rPr lang="cs-CZ" smtClean="0"/>
            <a:t>k programu, zahrnuje jasně vymezený účel projektu a relevantní indikátory. Cílové hodnoty indikátorů jsou realistické, indikátory jsou kvantifikované a objektivně měřitelné jak v množství, tak v čase. Zdroje pro ověření indikátorů jsou uvedeny a budou dostupné a vhodné pro ověření výchozích a cílových hodnot indikátorů. Účel projektu je v souladu s požadovaným výsledkem a výstupem programu.</a:t>
          </a:r>
          <a:endParaRPr lang="cs-CZ"/>
        </a:p>
      </dgm:t>
    </dgm:pt>
    <dgm:pt modelId="{BE1B9EED-0F5B-4D19-95F6-4EB7AE9D086B}" type="sibTrans" cxnId="{242992D0-D76D-4DF2-8D61-7340E75FA5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27FF7D8-A33F-47B9-894D-43F74A260808}" type="parTrans" cxnId="{F27C0F42-5834-4842-BEA5-61EB9FE11E7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70D9F7A-134B-4DD0-B69F-A927AE818C27}">
      <dgm:prSet/>
      <dgm:spPr/>
      <dgm:t>
        <a:bodyPr/>
        <a:lstStyle>
          <a:defPPr>
            <a:defRPr kern="1200" smtId="4294967295"/>
          </a:defPPr>
        </a:lstStyle>
        <a:p>
          <a:r>
            <a:rPr lang="cs-CZ" b="0" smtClean="0"/>
            <a:t>Rizika projektu jsou jasně definovaná, včetně návrhu opatření k jejich eliminaci s cílem zajistit plynulou realizaci projektu</a:t>
          </a:r>
          <a:r>
            <a:rPr lang="pl-PL" b="0" smtClean="0"/>
            <a:t>.</a:t>
          </a:r>
          <a:endParaRPr lang="cs-CZ" b="0"/>
        </a:p>
      </dgm:t>
    </dgm:pt>
    <dgm:pt modelId="{717B3A60-0036-43DF-B391-67A91E48F3A9}" type="sibTrans" cxnId="{F27C0F42-5834-4842-BEA5-61EB9FE11E7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AFFFA5-0818-49B4-8071-05B835457903}" type="parTrans" cxnId="{0C88B77A-2F56-4BB1-B696-43CE3A50CD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7D4518E-291E-4DC0-8F53-7E8F4A080D5C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Publicita projektu nad rámec povinné publicity je dobře nastavena a jasně formulována, přispívá ke zvýšení povědomí o romské menšině a jejich potřebách a podporu etnoemancipace </a:t>
          </a:r>
          <a:r>
            <a:rPr lang="it-IT" smtClean="0"/>
            <a:t>romských dětí, žáků a studentů.</a:t>
          </a:r>
          <a:endParaRPr lang="cs-CZ"/>
        </a:p>
      </dgm:t>
    </dgm:pt>
    <dgm:pt modelId="{9058DDA7-8971-4876-A844-19E6DE6E9D72}" type="sibTrans" cxnId="{0C88B77A-2F56-4BB1-B696-43CE3A50CD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7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7" custScaleY="129608" custLinFactNeighborX="-120" custLinFactNeighborY="-158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CFE277B2-B4B4-4F40-8B7D-233B92142C10}" type="pres">
      <dgm:prSet presAssocID="{470D9F7A-134B-4DD0-B69F-A927AE818C27}" presName="text_4" presStyleLbl="node1" presStyleIdx="5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0EB7F53-B6AC-4445-B86A-FA88026BBAA2}" type="pres">
      <dgm:prSet presAssocID="{470D9F7A-134B-4DD0-B69F-A927AE818C27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AEA8FBD0-DC12-4776-B2B6-EDB296288B91}" type="pres">
      <dgm:prSet presAssocID="{470D9F7A-134B-4DD0-B69F-A927AE818C27}" presName="accentRepeatNode" presStyleLbl="solidFgAcc1" presStyleIdx="3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CA115294-3A05-44AC-9B22-75D73603714D}" type="pres">
      <dgm:prSet presAssocID="{17D4518E-291E-4DC0-8F53-7E8F4A080D5C}" presName="text_5" presStyleLbl="node1" presStyleIdx="6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8091CB-D39A-44D1-84D7-39997861271A}" type="pres">
      <dgm:prSet presAssocID="{17D4518E-291E-4DC0-8F53-7E8F4A080D5C}" presName="accent_5"/>
      <dgm:spPr/>
      <dgm:t>
        <a:bodyPr/>
        <a:lstStyle>
          <a:defPPr>
            <a:defRPr kern="1200" smtId="4294967295"/>
          </a:defPPr>
        </a:lstStyle>
        <a:p/>
      </dgm:t>
    </dgm:pt>
    <dgm:pt modelId="{726807DD-4A90-4E22-90D1-53835BA91A99}" type="pres">
      <dgm:prSet presAssocID="{17D4518E-291E-4DC0-8F53-7E8F4A080D5C}" presName="accentRepeatNode" presStyleLbl="solidFgAcc1" presStyleIdx="4" presStyleCnt="5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45C00F74-800A-4EE6-A8AB-27EA2746B102}" srcId="{7B2A20B6-4CD9-496D-8ACA-7C86DE1C8E22}" destId="{F152763E-8B72-414B-BDFC-7889DE6D7816}" srcOrd="0" destOrd="0" parTransId="{A49B8EAB-47E2-4CC2-A457-DC378E0618B1}" sibTransId="{93759EC1-6556-43D9-92D8-A255E30D9DF0}"/>
    <dgm:cxn modelId="{32D817FE-A7E7-4501-BCCD-19D2C278915A}" srcId="{7B2A20B6-4CD9-496D-8ACA-7C86DE1C8E22}" destId="{AC5EB461-BF13-497D-9314-A43A0F39B2BA}" srcOrd="1" destOrd="0" parTransId="{66A6587F-81DF-4351-AADB-6350137CF5D3}" sibTransId="{5708A58E-DD1F-4F1D-A1DE-D78109BA992C}"/>
    <dgm:cxn modelId="{242992D0-D76D-4DF2-8D61-7340E75FA521}" srcId="{7B2A20B6-4CD9-496D-8ACA-7C86DE1C8E22}" destId="{2FF6DF1C-813A-41B6-AB08-B90199163205}" srcOrd="2" destOrd="0" parTransId="{CAC6E2C9-80D9-49A6-88AB-74AB4E179AF5}" sibTransId="{BE1B9EED-0F5B-4D19-95F6-4EB7AE9D086B}"/>
    <dgm:cxn modelId="{F27C0F42-5834-4842-BEA5-61EB9FE11E7F}" srcId="{7B2A20B6-4CD9-496D-8ACA-7C86DE1C8E22}" destId="{470D9F7A-134B-4DD0-B69F-A927AE818C27}" srcOrd="3" destOrd="0" parTransId="{927FF7D8-A33F-47B9-894D-43F74A260808}" sibTransId="{717B3A60-0036-43DF-B391-67A91E48F3A9}"/>
    <dgm:cxn modelId="{0C88B77A-2F56-4BB1-B696-43CE3A50CD22}" srcId="{7B2A20B6-4CD9-496D-8ACA-7C86DE1C8E22}" destId="{17D4518E-291E-4DC0-8F53-7E8F4A080D5C}" srcOrd="4" destOrd="0" parTransId="{A2AFFFA5-0818-49B4-8071-05B835457903}" sibTransId="{9058DDA7-8971-4876-A844-19E6DE6E9D72}"/>
    <dgm:cxn modelId="{CAC8DD57-76CA-4283-AE3F-1B0C5C0B24D1}" type="presOf" srcId="{7B2A20B6-4CD9-496D-8ACA-7C86DE1C8E22}" destId="{8CBBB1C6-967C-4E8F-86C1-24CE80DE4E0E}" srcOrd="0" destOrd="0" presId="urn:microsoft.com/office/officeart/2008/layout/VerticalCurvedList"/>
    <dgm:cxn modelId="{D0E90242-4257-4711-BE11-165961D143CA}" type="presParOf" srcId="{8CBBB1C6-967C-4E8F-86C1-24CE80DE4E0E}" destId="{D033B647-8C63-49CC-8AB0-6C47DE23DCAC}" srcOrd="0" destOrd="0" presId="urn:microsoft.com/office/officeart/2008/layout/VerticalCurvedList"/>
    <dgm:cxn modelId="{2FE9597A-8E33-4105-817E-1B1B17F2B1E1}" type="presParOf" srcId="{D033B647-8C63-49CC-8AB0-6C47DE23DCAC}" destId="{A688D711-20D4-4510-8F22-B9A051F0B315}" srcOrd="0" destOrd="0" presId="urn:microsoft.com/office/officeart/2008/layout/VerticalCurvedList"/>
    <dgm:cxn modelId="{649E851C-8BBA-4039-BF38-22674A10A7A6}" type="presParOf" srcId="{A688D711-20D4-4510-8F22-B9A051F0B315}" destId="{C9C8E76A-AA07-467F-A0F9-69FA3389434B}" srcOrd="0" destOrd="0" presId="urn:microsoft.com/office/officeart/2008/layout/VerticalCurvedList"/>
    <dgm:cxn modelId="{DFD121DE-0C3E-4120-A43C-757261853B49}" type="presParOf" srcId="{A688D711-20D4-4510-8F22-B9A051F0B315}" destId="{2D9D141B-C73F-472C-81CB-CB020C919BFC}" srcOrd="1" destOrd="0" presId="urn:microsoft.com/office/officeart/2008/layout/VerticalCurvedList"/>
    <dgm:cxn modelId="{5001AB30-C14B-4FB5-AEEE-CA0EC3D735A3}" type="presOf" srcId="{93759EC1-6556-43D9-92D8-A255E30D9DF0}" destId="{2D9D141B-C73F-472C-81CB-CB020C919BFC}" srcOrd="0" destOrd="0" presId="urn:microsoft.com/office/officeart/2008/layout/VerticalCurvedList"/>
    <dgm:cxn modelId="{3AF199ED-927F-499A-89A3-9AF3C7693456}" type="presParOf" srcId="{A688D711-20D4-4510-8F22-B9A051F0B315}" destId="{5ECC0482-D9F7-499D-ACE8-CFA51811BC2F}" srcOrd="2" destOrd="0" presId="urn:microsoft.com/office/officeart/2008/layout/VerticalCurvedList"/>
    <dgm:cxn modelId="{D9B4698B-F90B-4A25-845E-493975EB5767}" type="presParOf" srcId="{A688D711-20D4-4510-8F22-B9A051F0B315}" destId="{310FE98A-521B-4330-9544-C4852D3BF92A}" srcOrd="3" destOrd="0" presId="urn:microsoft.com/office/officeart/2008/layout/VerticalCurvedList"/>
    <dgm:cxn modelId="{82D5E08E-9BE9-46B6-B56C-7594B2281059}" type="presParOf" srcId="{D033B647-8C63-49CC-8AB0-6C47DE23DCAC}" destId="{F5483201-D105-45C3-9CB1-5C7B15E49168}" srcOrd="1" destOrd="0" presId="urn:microsoft.com/office/officeart/2008/layout/VerticalCurvedList"/>
    <dgm:cxn modelId="{9350ABE9-5314-447D-8793-766788A86D9C}" type="presOf" srcId="{F152763E-8B72-414B-BDFC-7889DE6D7816}" destId="{F5483201-D105-45C3-9CB1-5C7B15E49168}" srcOrd="0" destOrd="0" presId="urn:microsoft.com/office/officeart/2008/layout/VerticalCurvedList"/>
    <dgm:cxn modelId="{A2FA332D-2E0F-41A9-9F4D-D09DE03C13C3}" type="presParOf" srcId="{D033B647-8C63-49CC-8AB0-6C47DE23DCAC}" destId="{36C146E7-AE6F-4E86-83D7-671FFB91817D}" srcOrd="2" destOrd="0" presId="urn:microsoft.com/office/officeart/2008/layout/VerticalCurvedList"/>
    <dgm:cxn modelId="{33A791C1-835E-44E0-832B-AC0303AE0096}" type="presParOf" srcId="{36C146E7-AE6F-4E86-83D7-671FFB91817D}" destId="{1BE4674E-CFE4-4050-9951-C11C990FA377}" srcOrd="0" destOrd="0" presId="urn:microsoft.com/office/officeart/2008/layout/VerticalCurvedList"/>
    <dgm:cxn modelId="{7D9AAAB7-AF37-4400-86D8-395917238C9B}" type="presParOf" srcId="{D033B647-8C63-49CC-8AB0-6C47DE23DCAC}" destId="{D9223599-2D81-4965-A95D-78944D96A534}" srcOrd="3" destOrd="0" presId="urn:microsoft.com/office/officeart/2008/layout/VerticalCurvedList"/>
    <dgm:cxn modelId="{209F8C30-0A7C-46A0-BEA0-92F95BCDBDF7}" type="presOf" srcId="{AC5EB461-BF13-497D-9314-A43A0F39B2BA}" destId="{D9223599-2D81-4965-A95D-78944D96A534}" srcOrd="0" destOrd="0" presId="urn:microsoft.com/office/officeart/2008/layout/VerticalCurvedList"/>
    <dgm:cxn modelId="{29B4313C-10B3-462C-9B15-B6897A3C853D}" type="presParOf" srcId="{D033B647-8C63-49CC-8AB0-6C47DE23DCAC}" destId="{CAA1524A-D87B-4274-B0C4-570463307107}" srcOrd="4" destOrd="0" presId="urn:microsoft.com/office/officeart/2008/layout/VerticalCurvedList"/>
    <dgm:cxn modelId="{5742772A-4F97-4DCA-8D7D-9E5313859E2B}" type="presParOf" srcId="{CAA1524A-D87B-4274-B0C4-570463307107}" destId="{A79C9797-4B2E-4376-B9EB-698A481BAA80}" srcOrd="0" destOrd="0" presId="urn:microsoft.com/office/officeart/2008/layout/VerticalCurvedList"/>
    <dgm:cxn modelId="{4E565F79-1A3B-4EE6-9A2A-39B0B62841B5}" type="presParOf" srcId="{D033B647-8C63-49CC-8AB0-6C47DE23DCAC}" destId="{9127F7D5-22D0-4720-A720-919751031E12}" srcOrd="5" destOrd="0" presId="urn:microsoft.com/office/officeart/2008/layout/VerticalCurvedList"/>
    <dgm:cxn modelId="{DA4CEE68-AAC6-475E-8CD6-E66E024CA431}" type="presOf" srcId="{2FF6DF1C-813A-41B6-AB08-B90199163205}" destId="{9127F7D5-22D0-4720-A720-919751031E12}" srcOrd="0" destOrd="0" presId="urn:microsoft.com/office/officeart/2008/layout/VerticalCurvedList"/>
    <dgm:cxn modelId="{7E30F3A7-EE1D-4DE5-9D6A-C003F2A0AA78}" type="presParOf" srcId="{D033B647-8C63-49CC-8AB0-6C47DE23DCAC}" destId="{F6277408-8B15-4689-8234-8F3610B3BA85}" srcOrd="6" destOrd="0" presId="urn:microsoft.com/office/officeart/2008/layout/VerticalCurvedList"/>
    <dgm:cxn modelId="{1B8E90EE-1FF2-4AF1-8916-82349D4E5AA0}" type="presParOf" srcId="{F6277408-8B15-4689-8234-8F3610B3BA85}" destId="{B810E2C0-BC32-4DE6-80AC-252728036F8D}" srcOrd="0" destOrd="0" presId="urn:microsoft.com/office/officeart/2008/layout/VerticalCurvedList"/>
    <dgm:cxn modelId="{6C0F8FCB-BDC9-4AC1-9251-302BBA44F620}" type="presParOf" srcId="{D033B647-8C63-49CC-8AB0-6C47DE23DCAC}" destId="{CFE277B2-B4B4-4F40-8B7D-233B92142C10}" srcOrd="7" destOrd="0" presId="urn:microsoft.com/office/officeart/2008/layout/VerticalCurvedList"/>
    <dgm:cxn modelId="{922C01E3-1776-486D-A671-7482688536AD}" type="presOf" srcId="{470D9F7A-134B-4DD0-B69F-A927AE818C27}" destId="{CFE277B2-B4B4-4F40-8B7D-233B92142C10}" srcOrd="0" destOrd="0" presId="urn:microsoft.com/office/officeart/2008/layout/VerticalCurvedList"/>
    <dgm:cxn modelId="{FD69E77A-6D9A-4F9E-AB85-66FEFAD90711}" type="presParOf" srcId="{D033B647-8C63-49CC-8AB0-6C47DE23DCAC}" destId="{20EB7F53-B6AC-4445-B86A-FA88026BBAA2}" srcOrd="8" destOrd="0" presId="urn:microsoft.com/office/officeart/2008/layout/VerticalCurvedList"/>
    <dgm:cxn modelId="{B039997C-2BFF-4E5B-8576-95119296A102}" type="presParOf" srcId="{20EB7F53-B6AC-4445-B86A-FA88026BBAA2}" destId="{AEA8FBD0-DC12-4776-B2B6-EDB296288B91}" srcOrd="0" destOrd="0" presId="urn:microsoft.com/office/officeart/2008/layout/VerticalCurvedList"/>
    <dgm:cxn modelId="{17692820-6E67-4136-9CCF-CA7C6182F942}" type="presParOf" srcId="{D033B647-8C63-49CC-8AB0-6C47DE23DCAC}" destId="{CA115294-3A05-44AC-9B22-75D73603714D}" srcOrd="9" destOrd="0" presId="urn:microsoft.com/office/officeart/2008/layout/VerticalCurvedList"/>
    <dgm:cxn modelId="{0856CB4E-B191-4CDF-A953-23104019851A}" type="presOf" srcId="{17D4518E-291E-4DC0-8F53-7E8F4A080D5C}" destId="{CA115294-3A05-44AC-9B22-75D73603714D}" srcOrd="0" destOrd="0" presId="urn:microsoft.com/office/officeart/2008/layout/VerticalCurvedList"/>
    <dgm:cxn modelId="{C294EED5-007B-4DCB-A974-E1FEE2002A9A}" type="presParOf" srcId="{D033B647-8C63-49CC-8AB0-6C47DE23DCAC}" destId="{988091CB-D39A-44D1-84D7-39997861271A}" srcOrd="10" destOrd="0" presId="urn:microsoft.com/office/officeart/2008/layout/VerticalCurvedList"/>
    <dgm:cxn modelId="{707C3BB1-170C-48EC-A419-7EC94DF9E22F}" type="presParOf" srcId="{988091CB-D39A-44D1-84D7-39997861271A}" destId="{726807DD-4A90-4E22-90D1-53835BA91A9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5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5C99DB3-7A64-49E0-8560-22AB59A5FA7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06AF7A7-7493-4568-87B6-8CB4C3FE5765}" type="parTrans" cxnId="{537ABF5A-80AF-484A-AA80-883979BCB9A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FEBCAE1-9627-441D-85FA-F592C7B6701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Je doložen podrobný rozpočet projektu pro celé období realizace projektu. Výdaje jsou oprávněné, uvedené položky rozpočtu jsou pro realizaci aktivit nezbytné a odpovídají obsahu projektu. Je doložena jasná kvantifikace jednotlivých položek rozpočtu v měřitelných jednotkách.</a:t>
          </a:r>
          <a:endParaRPr lang="cs-CZ"/>
        </a:p>
      </dgm:t>
    </dgm:pt>
    <dgm:pt modelId="{80CF838D-F67B-49C5-BBFB-B019B59371D1}" type="sibTrans" cxnId="{537ABF5A-80AF-484A-AA80-883979BCB9A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BC21914-B8DC-4143-B3C7-B355CA7F0824}" type="parTrans" cxnId="{D03E2912-5E48-43E5-8A26-F38FF04EC86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FAD29F7-8BFB-4C4C-9F81-999D1444053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0" smtClean="0"/>
            <a:t>Celkové náklady projektu jsou přiměřené k dosažení plánovaných výstupů projektu. Výše jednotlivých položek je přiměřená a odpovídá nákladům obvyklým v místě a čase.</a:t>
          </a:r>
          <a:endParaRPr lang="cs-CZ"/>
        </a:p>
      </dgm:t>
    </dgm:pt>
    <dgm:pt modelId="{1DBAD4CE-AE97-47B9-93B6-D9C06FA35DF4}" type="sibTrans" cxnId="{D03E2912-5E48-43E5-8A26-F38FF04EC86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56B51F3-4F88-4793-AAD3-9B1CCB587FCA}" type="parTrans" cxnId="{F204B54F-D974-4529-841A-D24DE322BA79}">
      <dgm:prSet/>
      <dgm:spPr/>
      <dgm:t>
        <a:bodyPr/>
        <a:lstStyle>
          <a:defPPr>
            <a:defRPr kern="1200" smtId="4294967295"/>
          </a:defPPr>
        </a:lstStyle>
        <a:p/>
      </dgm:t>
    </dgm:pt>
    <dgm:pt modelId="{2ACA436B-B569-45DE-8934-645D97AEFBBF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Navrhované aktivity projektu a jejich výstupy mají potenciál vést k trvalému přínosu pro cílové skupiny projektu, udržitelnosti žadatele a rozvoji jeho činností.</a:t>
          </a:r>
          <a:endParaRPr lang="cs-CZ"/>
        </a:p>
      </dgm:t>
    </dgm:pt>
    <dgm:pt modelId="{335769D9-86C2-4EC5-A608-BF2A9B628A90}" type="sibTrans" cxnId="{F204B54F-D974-4529-841A-D24DE322BA79}">
      <dgm:prSet/>
      <dgm:spPr/>
      <dgm:t>
        <a:bodyPr/>
        <a:lstStyle>
          <a:defPPr>
            <a:defRPr kern="1200" smtId="4294967295"/>
          </a:defPPr>
        </a:lstStyle>
        <a:p/>
      </dgm:t>
    </dgm:pt>
    <dgm:pt modelId="{54AF4BE3-380F-4E09-AD0E-AEA475874396}" type="pres">
      <dgm:prSet presAssocID="{E5C99DB3-7A64-49E0-8560-22AB59A5FA76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FD7160F-F908-4D32-B70D-48832668F440}" type="pres">
      <dgm:prSet presAssocID="{E5C99DB3-7A64-49E0-8560-22AB59A5FA76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4758D3A2-3DC2-42D6-939B-CB40534A0764}" type="pres">
      <dgm:prSet presAssocID="{E5C99DB3-7A64-49E0-8560-22AB59A5FA76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0D1D7847-33B9-46D5-A653-CC535BFBD95A}" type="pres">
      <dgm:prSet presAssocID="{E5C99DB3-7A64-49E0-8560-22AB59A5FA76}" presName="srcNode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E2A2C72C-2DD5-4191-8EF6-7AC402472456}" type="pres">
      <dgm:prSet presAssocID="{E5C99DB3-7A64-49E0-8560-22AB59A5FA76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5C64BBC-C30B-4AC4-BB22-DDA79ECA188B}" type="pres">
      <dgm:prSet presAssocID="{E5C99DB3-7A64-49E0-8560-22AB59A5FA76}" presName="extra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CBAF10D9-6C58-44FA-A000-416B4024CF3C}" type="pres">
      <dgm:prSet presAssocID="{E5C99DB3-7A64-49E0-8560-22AB59A5FA76}" presName="dst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B203F2B2-D555-4A3C-9CB1-6C33FF450AC2}" type="pres">
      <dgm:prSet presAssocID="{AFEBCAE1-9627-441D-85FA-F592C7B67013}" presName="text_1" presStyleLbl="node1" presStyleIdx="2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8796FAF-9417-4201-AB5F-EBC5F2E96C5E}" type="pres">
      <dgm:prSet presAssocID="{AFEBCAE1-9627-441D-85FA-F592C7B67013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FB8F123A-3155-4A05-BF75-E17655BFCFE5}" type="pres">
      <dgm:prSet presAssocID="{AFEBCAE1-9627-441D-85FA-F592C7B67013}" presName="accentRepeatNode" presStyleLbl="solidFgAcc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787635C0-D166-47E4-949E-88AA28B224F6}" type="pres">
      <dgm:prSet presAssocID="{DFAD29F7-8BFB-4C4C-9F81-999D1444053E}" presName="text_2" presStyleLbl="node1" presStyleIdx="3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4525A47-1127-4327-8926-02A616330E01}" type="pres">
      <dgm:prSet presAssocID="{DFAD29F7-8BFB-4C4C-9F81-999D1444053E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678CB601-BA1C-4D85-8AFC-EE25F53DA1B6}" type="pres">
      <dgm:prSet presAssocID="{DFAD29F7-8BFB-4C4C-9F81-999D1444053E}" presName="accentRepeatNode" presStyleLbl="solidFgAcc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DFC6CDF1-3BEC-4A4A-8973-F5DC2FF47C53}" type="pres">
      <dgm:prSet presAssocID="{2ACA436B-B569-45DE-8934-645D97AEFBBF}" presName="text_3" presStyleLbl="node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2601D6B-5A3F-4D19-89D4-62F55778E4A8}" type="pres">
      <dgm:prSet presAssocID="{2ACA436B-B569-45DE-8934-645D97AEFBBF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A16D7C31-F29C-40FD-BCB7-41F32941871F}" type="pres">
      <dgm:prSet presAssocID="{2ACA436B-B569-45DE-8934-645D97AEFBBF}" presName="accentRepeatNode" presStyleLbl="solidFgAcc1" presStyleIdx="2" presStyleCnt="3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537ABF5A-80AF-484A-AA80-883979BCB9A4}" srcId="{E5C99DB3-7A64-49E0-8560-22AB59A5FA76}" destId="{AFEBCAE1-9627-441D-85FA-F592C7B67013}" srcOrd="0" destOrd="0" parTransId="{A06AF7A7-7493-4568-87B6-8CB4C3FE5765}" sibTransId="{80CF838D-F67B-49C5-BBFB-B019B59371D1}"/>
    <dgm:cxn modelId="{D03E2912-5E48-43E5-8A26-F38FF04EC861}" srcId="{E5C99DB3-7A64-49E0-8560-22AB59A5FA76}" destId="{DFAD29F7-8BFB-4C4C-9F81-999D1444053E}" srcOrd="1" destOrd="0" parTransId="{DBC21914-B8DC-4143-B3C7-B355CA7F0824}" sibTransId="{1DBAD4CE-AE97-47B9-93B6-D9C06FA35DF4}"/>
    <dgm:cxn modelId="{F204B54F-D974-4529-841A-D24DE322BA79}" srcId="{E5C99DB3-7A64-49E0-8560-22AB59A5FA76}" destId="{2ACA436B-B569-45DE-8934-645D97AEFBBF}" srcOrd="2" destOrd="0" parTransId="{356B51F3-4F88-4793-AAD3-9B1CCB587FCA}" sibTransId="{335769D9-86C2-4EC5-A608-BF2A9B628A90}"/>
    <dgm:cxn modelId="{79E212FF-4D14-463F-B2A7-8BEAAB4D22C0}" type="presOf" srcId="{E5C99DB3-7A64-49E0-8560-22AB59A5FA76}" destId="{54AF4BE3-380F-4E09-AD0E-AEA475874396}" srcOrd="0" destOrd="0" presId="urn:microsoft.com/office/officeart/2008/layout/VerticalCurvedList"/>
    <dgm:cxn modelId="{8C689554-BC0E-495D-A95C-629BB5B7D731}" type="presParOf" srcId="{54AF4BE3-380F-4E09-AD0E-AEA475874396}" destId="{0FD7160F-F908-4D32-B70D-48832668F440}" srcOrd="0" destOrd="0" presId="urn:microsoft.com/office/officeart/2008/layout/VerticalCurvedList"/>
    <dgm:cxn modelId="{9F27C091-A54E-4E4E-9E31-1300E5120831}" type="presParOf" srcId="{0FD7160F-F908-4D32-B70D-48832668F440}" destId="{4758D3A2-3DC2-42D6-939B-CB40534A0764}" srcOrd="0" destOrd="0" presId="urn:microsoft.com/office/officeart/2008/layout/VerticalCurvedList"/>
    <dgm:cxn modelId="{75472382-FCED-4C83-8A8F-1094E0DCA16F}" type="presParOf" srcId="{4758D3A2-3DC2-42D6-939B-CB40534A0764}" destId="{0D1D7847-33B9-46D5-A653-CC535BFBD95A}" srcOrd="0" destOrd="0" presId="urn:microsoft.com/office/officeart/2008/layout/VerticalCurvedList"/>
    <dgm:cxn modelId="{F690650E-2CC4-4BD1-8E79-AA5AC5D0BCBF}" type="presParOf" srcId="{4758D3A2-3DC2-42D6-939B-CB40534A0764}" destId="{E2A2C72C-2DD5-4191-8EF6-7AC402472456}" srcOrd="1" destOrd="0" presId="urn:microsoft.com/office/officeart/2008/layout/VerticalCurvedList"/>
    <dgm:cxn modelId="{64D9D18B-6AA2-43B9-82A3-E1896F2DAC49}" type="presOf" srcId="{80CF838D-F67B-49C5-BBFB-B019B59371D1}" destId="{E2A2C72C-2DD5-4191-8EF6-7AC402472456}" srcOrd="0" destOrd="0" presId="urn:microsoft.com/office/officeart/2008/layout/VerticalCurvedList"/>
    <dgm:cxn modelId="{9C060245-5320-4E63-9AF6-1D269CCC9048}" type="presParOf" srcId="{4758D3A2-3DC2-42D6-939B-CB40534A0764}" destId="{55C64BBC-C30B-4AC4-BB22-DDA79ECA188B}" srcOrd="2" destOrd="0" presId="urn:microsoft.com/office/officeart/2008/layout/VerticalCurvedList"/>
    <dgm:cxn modelId="{D181909C-0440-4B88-AFA9-2897F4CE1BD7}" type="presParOf" srcId="{4758D3A2-3DC2-42D6-939B-CB40534A0764}" destId="{CBAF10D9-6C58-44FA-A000-416B4024CF3C}" srcOrd="3" destOrd="0" presId="urn:microsoft.com/office/officeart/2008/layout/VerticalCurvedList"/>
    <dgm:cxn modelId="{C9C064D6-DDAE-4F1B-BDDF-47984430BB33}" type="presParOf" srcId="{0FD7160F-F908-4D32-B70D-48832668F440}" destId="{B203F2B2-D555-4A3C-9CB1-6C33FF450AC2}" srcOrd="1" destOrd="0" presId="urn:microsoft.com/office/officeart/2008/layout/VerticalCurvedList"/>
    <dgm:cxn modelId="{14541866-0100-4808-B16F-72AF8A8491F2}" type="presOf" srcId="{AFEBCAE1-9627-441D-85FA-F592C7B67013}" destId="{B203F2B2-D555-4A3C-9CB1-6C33FF450AC2}" srcOrd="0" destOrd="0" presId="urn:microsoft.com/office/officeart/2008/layout/VerticalCurvedList"/>
    <dgm:cxn modelId="{1F18C97E-D375-4C0C-AE8B-482D1121C12B}" type="presParOf" srcId="{0FD7160F-F908-4D32-B70D-48832668F440}" destId="{28796FAF-9417-4201-AB5F-EBC5F2E96C5E}" srcOrd="2" destOrd="0" presId="urn:microsoft.com/office/officeart/2008/layout/VerticalCurvedList"/>
    <dgm:cxn modelId="{AA70542C-1647-4FA5-86C7-8449DEBD4F1B}" type="presParOf" srcId="{28796FAF-9417-4201-AB5F-EBC5F2E96C5E}" destId="{FB8F123A-3155-4A05-BF75-E17655BFCFE5}" srcOrd="0" destOrd="0" presId="urn:microsoft.com/office/officeart/2008/layout/VerticalCurvedList"/>
    <dgm:cxn modelId="{B49745A4-C15A-4F1E-AC06-4DB82FB70163}" type="presParOf" srcId="{0FD7160F-F908-4D32-B70D-48832668F440}" destId="{787635C0-D166-47E4-949E-88AA28B224F6}" srcOrd="3" destOrd="0" presId="urn:microsoft.com/office/officeart/2008/layout/VerticalCurvedList"/>
    <dgm:cxn modelId="{58B29DEC-3014-4031-854C-51338807FBA0}" type="presOf" srcId="{DFAD29F7-8BFB-4C4C-9F81-999D1444053E}" destId="{787635C0-D166-47E4-949E-88AA28B224F6}" srcOrd="0" destOrd="0" presId="urn:microsoft.com/office/officeart/2008/layout/VerticalCurvedList"/>
    <dgm:cxn modelId="{C29411CC-E4D2-4A66-94D8-AC035A57B287}" type="presParOf" srcId="{0FD7160F-F908-4D32-B70D-48832668F440}" destId="{64525A47-1127-4327-8926-02A616330E01}" srcOrd="4" destOrd="0" presId="urn:microsoft.com/office/officeart/2008/layout/VerticalCurvedList"/>
    <dgm:cxn modelId="{E13A2CAC-7143-4E90-B5C3-2E1209AEB9B3}" type="presParOf" srcId="{64525A47-1127-4327-8926-02A616330E01}" destId="{678CB601-BA1C-4D85-8AFC-EE25F53DA1B6}" srcOrd="0" destOrd="0" presId="urn:microsoft.com/office/officeart/2008/layout/VerticalCurvedList"/>
    <dgm:cxn modelId="{FB2FA2D0-6DB7-413F-B227-6AD371DCD39E}" type="presParOf" srcId="{0FD7160F-F908-4D32-B70D-48832668F440}" destId="{DFC6CDF1-3BEC-4A4A-8973-F5DC2FF47C53}" srcOrd="5" destOrd="0" presId="urn:microsoft.com/office/officeart/2008/layout/VerticalCurvedList"/>
    <dgm:cxn modelId="{96D0FF36-587A-4CEE-A297-401892A66604}" type="presOf" srcId="{2ACA436B-B569-45DE-8934-645D97AEFBBF}" destId="{DFC6CDF1-3BEC-4A4A-8973-F5DC2FF47C53}" srcOrd="0" destOrd="0" presId="urn:microsoft.com/office/officeart/2008/layout/VerticalCurvedList"/>
    <dgm:cxn modelId="{8931176C-E382-4EA9-B09D-A85D8BD1BEEF}" type="presParOf" srcId="{0FD7160F-F908-4D32-B70D-48832668F440}" destId="{E2601D6B-5A3F-4D19-89D4-62F55778E4A8}" srcOrd="6" destOrd="0" presId="urn:microsoft.com/office/officeart/2008/layout/VerticalCurvedList"/>
    <dgm:cxn modelId="{901CE689-854C-4423-BADE-AAB2A907A3D2}" type="presParOf" srcId="{E2601D6B-5A3F-4D19-89D4-62F55778E4A8}" destId="{A16D7C31-F29C-40FD-BCB7-41F32941871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6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5C99DB3-7A64-49E0-8560-22AB59A5FA7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06AF7A7-7493-4568-87B6-8CB4C3FE5765}" type="parTrans" cxnId="{AA4AFA78-287D-4031-89F5-4761F371542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FEBCAE1-9627-441D-85FA-F592C7B67013}">
      <dgm:prSet phldrT="[Text]"/>
      <dgm:spPr/>
      <dgm:t>
        <a:bodyPr/>
        <a:lstStyle>
          <a:defPPr>
            <a:defRPr kern="1200" smtId="4294967295"/>
          </a:defPPr>
        </a:lstStyle>
        <a:p>
          <a:pPr algn="just"/>
          <a:r>
            <a:rPr lang="pl-PL" smtClean="0"/>
            <a:t>Projekt je realizován v partnerství se subjektem z Norska.</a:t>
          </a:r>
          <a:endParaRPr lang="cs-CZ"/>
        </a:p>
      </dgm:t>
    </dgm:pt>
    <dgm:pt modelId="{80CF838D-F67B-49C5-BBFB-B019B59371D1}" type="sibTrans" cxnId="{AA4AFA78-287D-4031-89F5-4761F371542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4AF4BE3-380F-4E09-AD0E-AEA475874396}" type="pres">
      <dgm:prSet presAssocID="{E5C99DB3-7A64-49E0-8560-22AB59A5FA76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FD7160F-F908-4D32-B70D-48832668F440}" type="pres">
      <dgm:prSet presAssocID="{E5C99DB3-7A64-49E0-8560-22AB59A5FA76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4758D3A2-3DC2-42D6-939B-CB40534A0764}" type="pres">
      <dgm:prSet presAssocID="{E5C99DB3-7A64-49E0-8560-22AB59A5FA76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0D1D7847-33B9-46D5-A653-CC535BFBD95A}" type="pres">
      <dgm:prSet presAssocID="{E5C99DB3-7A64-49E0-8560-22AB59A5FA76}" presName="srcNode" presStyleLbl="node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E2A2C72C-2DD5-4191-8EF6-7AC402472456}" type="pres">
      <dgm:prSet presAssocID="{E5C99DB3-7A64-49E0-8560-22AB59A5FA76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5C64BBC-C30B-4AC4-BB22-DDA79ECA188B}" type="pres">
      <dgm:prSet presAssocID="{E5C99DB3-7A64-49E0-8560-22AB59A5FA76}" presName="extraNode" presStyleLbl="node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CBAF10D9-6C58-44FA-A000-416B4024CF3C}" type="pres">
      <dgm:prSet presAssocID="{E5C99DB3-7A64-49E0-8560-22AB59A5FA76}" presName="dstNode" presStyleLbl="node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B203F2B2-D555-4A3C-9CB1-6C33FF450AC2}" type="pres">
      <dgm:prSet presAssocID="{AFEBCAE1-9627-441D-85FA-F592C7B67013}" presName="text_1" presStyleLbl="node1" presStyleIdx="2" presStyleCnt="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8796FAF-9417-4201-AB5F-EBC5F2E96C5E}" type="pres">
      <dgm:prSet presAssocID="{AFEBCAE1-9627-441D-85FA-F592C7B67013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FB8F123A-3155-4A05-BF75-E17655BFCFE5}" type="pres">
      <dgm:prSet presAssocID="{AFEBCAE1-9627-441D-85FA-F592C7B67013}" presName="accentRepeatNode" presStyleLbl="solidFgAcc1" presStyleCnt="1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AA4AFA78-287D-4031-89F5-4761F371542E}" srcId="{E5C99DB3-7A64-49E0-8560-22AB59A5FA76}" destId="{AFEBCAE1-9627-441D-85FA-F592C7B67013}" srcOrd="0" destOrd="0" parTransId="{A06AF7A7-7493-4568-87B6-8CB4C3FE5765}" sibTransId="{80CF838D-F67B-49C5-BBFB-B019B59371D1}"/>
    <dgm:cxn modelId="{6D9D77F5-33D3-46C9-BCB1-B9B6AE514CD2}" type="presOf" srcId="{E5C99DB3-7A64-49E0-8560-22AB59A5FA76}" destId="{54AF4BE3-380F-4E09-AD0E-AEA475874396}" srcOrd="0" destOrd="0" presId="urn:microsoft.com/office/officeart/2008/layout/VerticalCurvedList"/>
    <dgm:cxn modelId="{244CE978-CACE-4205-AA94-1410239ED5A5}" type="presParOf" srcId="{54AF4BE3-380F-4E09-AD0E-AEA475874396}" destId="{0FD7160F-F908-4D32-B70D-48832668F440}" srcOrd="0" destOrd="0" presId="urn:microsoft.com/office/officeart/2008/layout/VerticalCurvedList"/>
    <dgm:cxn modelId="{141FAA94-539E-4562-95DA-02E1A091E97E}" type="presParOf" srcId="{0FD7160F-F908-4D32-B70D-48832668F440}" destId="{4758D3A2-3DC2-42D6-939B-CB40534A0764}" srcOrd="0" destOrd="0" presId="urn:microsoft.com/office/officeart/2008/layout/VerticalCurvedList"/>
    <dgm:cxn modelId="{DDB72047-5B2B-4F53-93A8-12EAB3D21493}" type="presParOf" srcId="{4758D3A2-3DC2-42D6-939B-CB40534A0764}" destId="{0D1D7847-33B9-46D5-A653-CC535BFBD95A}" srcOrd="0" destOrd="0" presId="urn:microsoft.com/office/officeart/2008/layout/VerticalCurvedList"/>
    <dgm:cxn modelId="{206F5455-ABED-4303-918E-375C4C387DC4}" type="presParOf" srcId="{4758D3A2-3DC2-42D6-939B-CB40534A0764}" destId="{E2A2C72C-2DD5-4191-8EF6-7AC402472456}" srcOrd="1" destOrd="0" presId="urn:microsoft.com/office/officeart/2008/layout/VerticalCurvedList"/>
    <dgm:cxn modelId="{821D69DD-34F7-479C-BD72-A930F72334F5}" type="presOf" srcId="{80CF838D-F67B-49C5-BBFB-B019B59371D1}" destId="{E2A2C72C-2DD5-4191-8EF6-7AC402472456}" srcOrd="0" destOrd="0" presId="urn:microsoft.com/office/officeart/2008/layout/VerticalCurvedList"/>
    <dgm:cxn modelId="{52F5AA9A-0F30-4434-894B-6DDB14A625E0}" type="presParOf" srcId="{4758D3A2-3DC2-42D6-939B-CB40534A0764}" destId="{55C64BBC-C30B-4AC4-BB22-DDA79ECA188B}" srcOrd="2" destOrd="0" presId="urn:microsoft.com/office/officeart/2008/layout/VerticalCurvedList"/>
    <dgm:cxn modelId="{4D772E8A-EA84-4BC7-BFA2-E0EEA9F4CDC2}" type="presParOf" srcId="{4758D3A2-3DC2-42D6-939B-CB40534A0764}" destId="{CBAF10D9-6C58-44FA-A000-416B4024CF3C}" srcOrd="3" destOrd="0" presId="urn:microsoft.com/office/officeart/2008/layout/VerticalCurvedList"/>
    <dgm:cxn modelId="{1B0683EB-8E6A-4358-8E19-3ACB73957280}" type="presParOf" srcId="{0FD7160F-F908-4D32-B70D-48832668F440}" destId="{B203F2B2-D555-4A3C-9CB1-6C33FF450AC2}" srcOrd="1" destOrd="0" presId="urn:microsoft.com/office/officeart/2008/layout/VerticalCurvedList"/>
    <dgm:cxn modelId="{B5D90A8D-4C37-41DB-BE3B-18158E7C04BF}" type="presOf" srcId="{AFEBCAE1-9627-441D-85FA-F592C7B67013}" destId="{B203F2B2-D555-4A3C-9CB1-6C33FF450AC2}" srcOrd="0" destOrd="0" presId="urn:microsoft.com/office/officeart/2008/layout/VerticalCurvedList"/>
    <dgm:cxn modelId="{C4195F90-70F6-4CFC-88AD-F0BBFD54C19B}" type="presParOf" srcId="{0FD7160F-F908-4D32-B70D-48832668F440}" destId="{28796FAF-9417-4201-AB5F-EBC5F2E96C5E}" srcOrd="2" destOrd="0" presId="urn:microsoft.com/office/officeart/2008/layout/VerticalCurvedList"/>
    <dgm:cxn modelId="{33636C4F-E7A7-4E40-91DE-9F7EB581672B}" type="presParOf" srcId="{28796FAF-9417-4201-AB5F-EBC5F2E96C5E}" destId="{FB8F123A-3155-4A05-BF75-E17655BFCFE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7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568064B0-5BB0-49FD-851C-4163576DB9D3}" type="doc">
      <dgm:prSet loTypeId="urn:microsoft.com/office/officeart/2005/8/layout/architecture+Icon" loCatId="officeonline" qsTypeId="urn:microsoft.com/office/officeart/2005/8/quickstyle/simple1" qsCatId="simple" csTypeId="urn:microsoft.com/office/officeart/2005/8/colors/colorful4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88B0A23-3576-4D40-ABD1-D7DD2AEDF5C7}" type="parTrans" cxnId="{573F2D95-D3F9-44A9-A203-739454367A3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849CBC9-FF2C-4535-A83E-300F0DDC327E}">
      <dgm:prSet phldrT="[Text]" custT="1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z="6500" smtClean="0"/>
            <a:t>Verifikace procesu hodnocení</a:t>
          </a:r>
        </a:p>
        <a:p>
          <a:pPr algn="ctr"/>
          <a:r>
            <a:rPr lang="cs-CZ" sz="4800" smtClean="0"/>
            <a:t>(soulad s Nařízením, Dohodou o programu, podmínkami výzvy)</a:t>
          </a:r>
          <a:endParaRPr lang="cs-CZ" sz="4800"/>
        </a:p>
      </dgm:t>
    </dgm:pt>
    <dgm:pt modelId="{135BB8DB-78B0-4EF4-B79C-3E19C5230FC5}" type="parTrans" cxnId="{CBAF180D-07E6-48BA-9545-8BBA7077C01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099434-0A51-4F9E-8678-5297104A5E19}">
      <dgm:prSet phldrT="[Text]" custT="1"/>
      <dgm:spPr>
        <a:solidFill>
          <a:srgbClr val="00B05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z="5400" smtClean="0"/>
            <a:t>Verifikace projektů doporučených k udělení grantu</a:t>
          </a:r>
          <a:endParaRPr lang="cs-CZ" sz="5400"/>
        </a:p>
      </dgm:t>
    </dgm:pt>
    <dgm:pt modelId="{52C7E73A-BACF-409A-9F06-0068CC6C0695}" type="parTrans" cxnId="{FE8FBD94-DB71-4FE6-B9B5-7BE04883FF0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7021A8-4F81-4812-8046-0AD8E3026E8B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Úprava žádosti (doporučení HK)</a:t>
          </a:r>
          <a:endParaRPr lang="cs-CZ"/>
        </a:p>
      </dgm:t>
    </dgm:pt>
    <dgm:pt modelId="{CB56C40C-B5A3-4FC1-B628-FCA8F3642362}" type="sibTrans" cxnId="{FE8FBD94-DB71-4FE6-B9B5-7BE04883FF0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682EDC3-EE39-4F6A-8289-C55D71FF6F69}" type="parTrans" cxnId="{29FB937B-9940-4E99-949A-9CA24A7A834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912A4-D5D5-4064-8F31-C7E597BAB5BC}">
      <dgm:prSet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Akceptace podmínek pro schválení grantu</a:t>
          </a:r>
          <a:endParaRPr lang="cs-CZ"/>
        </a:p>
      </dgm:t>
    </dgm:pt>
    <dgm:pt modelId="{15029A1B-AA4B-45F5-AEC3-4CD99CF0A42B}" type="sibTrans" cxnId="{29FB937B-9940-4E99-949A-9CA24A7A834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8B63AB5-3E90-4EF7-B665-215D9357708B}" type="parTrans" cxnId="{FAA1FB67-6215-40D4-8B0B-99ED55BC378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051E99-112A-47DD-A0A4-558687343124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Doložení podkladů (seznam plánovaných zakázek, identifikace bankovního účtu…) </a:t>
          </a:r>
          <a:endParaRPr lang="cs-CZ"/>
        </a:p>
      </dgm:t>
    </dgm:pt>
    <dgm:pt modelId="{25FD50F0-B228-4867-BB8C-2EEA781F2DCF}" type="sibTrans" cxnId="{FAA1FB67-6215-40D4-8B0B-99ED55BC378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5B979AD-51EB-4CD1-BB47-89C9CF4DCA1E}" type="sibTrans" cxnId="{CBAF180D-07E6-48BA-9545-8BBA7077C01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A009F21-AE95-4838-A9A3-E92C297EF323}" type="parTrans" cxnId="{57BCE328-C11C-43FD-9ACA-7B0CE552F28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4B2860-813D-43E0-8140-7600F21D3620}">
      <dgm:prSet phldrT="[Text]"/>
      <dgm:spPr>
        <a:solidFill>
          <a:srgbClr val="FFC00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Žádosti, které nebyly doporučeny k podpoře</a:t>
          </a:r>
          <a:endParaRPr lang="cs-CZ"/>
        </a:p>
      </dgm:t>
    </dgm:pt>
    <dgm:pt modelId="{3D6EDEFC-10BF-4713-8A87-B746D527CEED}" type="sibTrans" cxnId="{57BCE328-C11C-43FD-9ACA-7B0CE552F28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69741DA-B956-4F93-9718-2FC7D9699149}" type="sibTrans" cxnId="{573F2D95-D3F9-44A9-A203-739454367A3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4739AE-FC2C-40EC-B5C6-73F87E4FBCDD}" type="pres">
      <dgm:prSet presAssocID="{568064B0-5BB0-49FD-851C-4163576DB9D3}" presName="Name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2EDBA61-E95C-4EC6-83DB-751F7C23666D}" type="pres">
      <dgm:prSet presAssocID="{0849CBC9-FF2C-4535-A83E-300F0DDC327E}" presName="vertOne"/>
      <dgm:spPr/>
      <dgm:t>
        <a:bodyPr/>
        <a:lstStyle>
          <a:defPPr>
            <a:defRPr kern="1200" smtId="4294967295"/>
          </a:defPPr>
        </a:lstStyle>
        <a:p/>
      </dgm:t>
    </dgm:pt>
    <dgm:pt modelId="{4ECE180C-0874-4C87-A223-E6FF6F8F1ACA}" type="pres">
      <dgm:prSet presAssocID="{0849CBC9-FF2C-4535-A83E-300F0DDC327E}" presName="txOne" presStyleLbl="node0" presStyleCnt="1" custLinFactY="-200000" custLinFactNeighborX="-423" custLinFactNeighborY="-201741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2021193-6754-49C8-9341-78D4D84456A3}" type="pres">
      <dgm:prSet presAssocID="{0849CBC9-FF2C-4535-A83E-300F0DDC327E}" presName="parTransOne"/>
      <dgm:spPr/>
      <dgm:t>
        <a:bodyPr/>
        <a:lstStyle>
          <a:defPPr>
            <a:defRPr kern="1200" smtId="4294967295"/>
          </a:defPPr>
        </a:lstStyle>
        <a:p/>
      </dgm:t>
    </dgm:pt>
    <dgm:pt modelId="{FB7CDA83-CF59-4ACE-9444-E244C4998AB5}" type="pres">
      <dgm:prSet presAssocID="{0849CBC9-FF2C-4535-A83E-300F0DDC327E}" presName="horzOne"/>
      <dgm:spPr/>
      <dgm:t>
        <a:bodyPr/>
        <a:lstStyle>
          <a:defPPr>
            <a:defRPr kern="1200" smtId="4294967295"/>
          </a:defPPr>
        </a:lstStyle>
        <a:p/>
      </dgm:t>
    </dgm:pt>
    <dgm:pt modelId="{88BBA5AC-494C-4617-B864-04A831FA4D5C}" type="pres">
      <dgm:prSet presAssocID="{0B099434-0A51-4F9E-8678-5297104A5E19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9EB271F5-4A2A-4FD9-9951-EA0EDBD13A87}" type="pres">
      <dgm:prSet presAssocID="{0B099434-0A51-4F9E-8678-5297104A5E19}" presName="txTwo" presStyleLbl="node2" presStyleCnt="2" custLinFactNeighborX="-360" custLinFactNeighborY="4879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C4708C0-C72D-472D-8CD6-F1F23FC4EBC8}" type="pres">
      <dgm:prSet presAssocID="{0B099434-0A51-4F9E-8678-5297104A5E19}" presName="parTransTwo"/>
      <dgm:spPr/>
      <dgm:t>
        <a:bodyPr/>
        <a:lstStyle>
          <a:defPPr>
            <a:defRPr kern="1200" smtId="4294967295"/>
          </a:defPPr>
        </a:lstStyle>
        <a:p/>
      </dgm:t>
    </dgm:pt>
    <dgm:pt modelId="{85C23B3F-35E8-46D1-A83E-EFE9C00E1549}" type="pres">
      <dgm:prSet presAssocID="{0B099434-0A51-4F9E-8678-5297104A5E19}" presName="horzTwo"/>
      <dgm:spPr/>
      <dgm:t>
        <a:bodyPr/>
        <a:lstStyle>
          <a:defPPr>
            <a:defRPr kern="1200" smtId="4294967295"/>
          </a:defPPr>
        </a:lstStyle>
        <a:p/>
      </dgm:t>
    </dgm:pt>
    <dgm:pt modelId="{5C34FF42-24B6-48F8-B642-C75573D0A7BA}" type="pres">
      <dgm:prSet presAssocID="{987021A8-4F81-4812-8046-0AD8E3026E8B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52CCFD73-D265-4177-9137-44F5BDDB041A}" type="pres">
      <dgm:prSet presAssocID="{987021A8-4F81-4812-8046-0AD8E3026E8B}" presName="txThree" presStyleLbl="node3" presStyleCnt="3" custLinFactY="100000" custLinFactNeighborX="-1034" custLinFactNeighborY="120952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583CC9D-349C-49F8-8498-714D3E34FE22}" type="pres">
      <dgm:prSet presAssocID="{987021A8-4F81-4812-8046-0AD8E3026E8B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121C0807-06FA-489F-B046-12C573593CF4}" type="pres">
      <dgm:prSet presAssocID="{CB56C40C-B5A3-4FC1-B628-FCA8F3642362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43F796A1-DA97-4DDF-BFC4-761CCD878F55}" type="pres">
      <dgm:prSet presAssocID="{CAA912A4-D5D5-4064-8F31-C7E597BAB5BC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AC089983-2236-47FB-8F8B-7320D24D67EB}" type="pres">
      <dgm:prSet presAssocID="{CAA912A4-D5D5-4064-8F31-C7E597BAB5BC}" presName="txThree" presStyleLbl="node3" presStyleIdx="1" presStyleCnt="3" custLinFactY="100000" custLinFactNeighborX="-304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F613381-BE70-49A6-A6E1-BE3E04C72863}" type="pres">
      <dgm:prSet presAssocID="{CAA912A4-D5D5-4064-8F31-C7E597BAB5BC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CF7CA19A-E646-4DB9-B222-CDED013FD78B}" type="pres">
      <dgm:prSet presAssocID="{15029A1B-AA4B-45F5-AEC3-4CD99CF0A42B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23A91F55-AFA3-4543-B93B-D8F32681813D}" type="pres">
      <dgm:prSet presAssocID="{F6051E99-112A-47DD-A0A4-558687343124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8B870241-F984-410A-972D-9BD2953BE7F9}" type="pres">
      <dgm:prSet presAssocID="{F6051E99-112A-47DD-A0A4-558687343124}" presName="txThree" presStyleLbl="node3" presStyleIdx="2" presStyleCnt="3" custLinFactY="100000" custLinFactNeighborX="-1338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85023E3-CA3C-47F1-A91E-C967E1FCD87D}" type="pres">
      <dgm:prSet presAssocID="{F6051E99-112A-47DD-A0A4-558687343124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2813CFA4-A8B8-4A70-B168-907800AD30F4}" type="pres">
      <dgm:prSet presAssocID="{25B979AD-51EB-4CD1-BB47-89C9CF4DCA1E}" presName="sibSpaceTwo"/>
      <dgm:spPr/>
      <dgm:t>
        <a:bodyPr/>
        <a:lstStyle>
          <a:defPPr>
            <a:defRPr kern="1200" smtId="4294967295"/>
          </a:defPPr>
        </a:lstStyle>
        <a:p/>
      </dgm:t>
    </dgm:pt>
    <dgm:pt modelId="{F93CC46D-3EBF-4FD4-BED6-3522D1A4D9D6}" type="pres">
      <dgm:prSet presAssocID="{984B2860-813D-43E0-8140-7600F21D3620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CC5B8DE3-1927-464E-8943-99CBB4D8435C}" type="pres">
      <dgm:prSet presAssocID="{984B2860-813D-43E0-8140-7600F21D3620}" presName="txTwo" presStyleLbl="node2" presStyleIdx="1" presStyleCnt="2" custScaleX="50853" custScaleY="211558" custLinFactY="7455" custLinFactNeighborX="-2013" custLinFactNeighborY="1000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EC9121A-92C6-4658-8FA3-F26958E9EC71}" type="pres">
      <dgm:prSet presAssocID="{984B2860-813D-43E0-8140-7600F21D3620}" presName="horzTwo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573F2D95-D3F9-44A9-A203-739454367A3A}" srcId="{568064B0-5BB0-49FD-851C-4163576DB9D3}" destId="{0849CBC9-FF2C-4535-A83E-300F0DDC327E}" srcOrd="0" destOrd="0" parTransId="{388B0A23-3576-4D40-ABD1-D7DD2AEDF5C7}" sibTransId="{C69741DA-B956-4F93-9718-2FC7D9699149}"/>
    <dgm:cxn modelId="{CBAF180D-07E6-48BA-9545-8BBA7077C01D}" srcId="{0849CBC9-FF2C-4535-A83E-300F0DDC327E}" destId="{0B099434-0A51-4F9E-8678-5297104A5E19}" srcOrd="0" destOrd="0" parTransId="{135BB8DB-78B0-4EF4-B79C-3E19C5230FC5}" sibTransId="{25B979AD-51EB-4CD1-BB47-89C9CF4DCA1E}"/>
    <dgm:cxn modelId="{FE8FBD94-DB71-4FE6-B9B5-7BE04883FF05}" srcId="{0B099434-0A51-4F9E-8678-5297104A5E19}" destId="{987021A8-4F81-4812-8046-0AD8E3026E8B}" srcOrd="0" destOrd="0" parTransId="{52C7E73A-BACF-409A-9F06-0068CC6C0695}" sibTransId="{CB56C40C-B5A3-4FC1-B628-FCA8F3642362}"/>
    <dgm:cxn modelId="{29FB937B-9940-4E99-949A-9CA24A7A8340}" srcId="{0B099434-0A51-4F9E-8678-5297104A5E19}" destId="{CAA912A4-D5D5-4064-8F31-C7E597BAB5BC}" srcOrd="1" destOrd="0" parTransId="{7682EDC3-EE39-4F6A-8289-C55D71FF6F69}" sibTransId="{15029A1B-AA4B-45F5-AEC3-4CD99CF0A42B}"/>
    <dgm:cxn modelId="{FAA1FB67-6215-40D4-8B0B-99ED55BC378A}" srcId="{0B099434-0A51-4F9E-8678-5297104A5E19}" destId="{F6051E99-112A-47DD-A0A4-558687343124}" srcOrd="2" destOrd="0" parTransId="{88B63AB5-3E90-4EF7-B665-215D9357708B}" sibTransId="{25FD50F0-B228-4867-BB8C-2EEA781F2DCF}"/>
    <dgm:cxn modelId="{57BCE328-C11C-43FD-9ACA-7B0CE552F28F}" srcId="{0849CBC9-FF2C-4535-A83E-300F0DDC327E}" destId="{984B2860-813D-43E0-8140-7600F21D3620}" srcOrd="1" destOrd="0" parTransId="{4A009F21-AE95-4838-A9A3-E92C297EF323}" sibTransId="{3D6EDEFC-10BF-4713-8A87-B746D527CEED}"/>
    <dgm:cxn modelId="{084172E7-5DB5-4EEB-A7F3-FE7842CC918D}" type="presOf" srcId="{568064B0-5BB0-49FD-851C-4163576DB9D3}" destId="{AC4739AE-FC2C-40EC-B5C6-73F87E4FBCDD}" srcOrd="0" destOrd="0" presId="urn:microsoft.com/office/officeart/2005/8/layout/architecture+Icon"/>
    <dgm:cxn modelId="{8D06B7A5-0E65-4F12-B5CF-2EBEFF6A8F4B}" type="presParOf" srcId="{AC4739AE-FC2C-40EC-B5C6-73F87E4FBCDD}" destId="{82EDBA61-E95C-4EC6-83DB-751F7C23666D}" srcOrd="0" destOrd="0" presId="urn:microsoft.com/office/officeart/2005/8/layout/architecture+Icon"/>
    <dgm:cxn modelId="{E4C6DC5B-6227-401B-B214-ECFFF799D880}" type="presParOf" srcId="{82EDBA61-E95C-4EC6-83DB-751F7C23666D}" destId="{4ECE180C-0874-4C87-A223-E6FF6F8F1ACA}" srcOrd="0" destOrd="0" presId="urn:microsoft.com/office/officeart/2005/8/layout/architecture+Icon"/>
    <dgm:cxn modelId="{9F317984-5FE2-4818-BC44-B12A91CE9DB5}" type="presOf" srcId="{0849CBC9-FF2C-4535-A83E-300F0DDC327E}" destId="{4ECE180C-0874-4C87-A223-E6FF6F8F1ACA}" srcOrd="0" destOrd="0" presId="urn:microsoft.com/office/officeart/2005/8/layout/architecture+Icon"/>
    <dgm:cxn modelId="{DCAF2474-CFA4-4ACB-9B3E-357752EECF02}" type="presParOf" srcId="{82EDBA61-E95C-4EC6-83DB-751F7C23666D}" destId="{22021193-6754-49C8-9341-78D4D84456A3}" srcOrd="1" destOrd="0" presId="urn:microsoft.com/office/officeart/2005/8/layout/architecture+Icon"/>
    <dgm:cxn modelId="{6A159CE9-817D-4DC1-9D3E-8FA863C2802F}" type="presParOf" srcId="{82EDBA61-E95C-4EC6-83DB-751F7C23666D}" destId="{FB7CDA83-CF59-4ACE-9444-E244C4998AB5}" srcOrd="2" destOrd="0" presId="urn:microsoft.com/office/officeart/2005/8/layout/architecture+Icon"/>
    <dgm:cxn modelId="{1925386C-AA72-47E9-890D-A0AC9A126109}" type="presParOf" srcId="{FB7CDA83-CF59-4ACE-9444-E244C4998AB5}" destId="{88BBA5AC-494C-4617-B864-04A831FA4D5C}" srcOrd="0" destOrd="0" presId="urn:microsoft.com/office/officeart/2005/8/layout/architecture+Icon"/>
    <dgm:cxn modelId="{29FADEBB-EA54-4A78-BD3F-359894535C26}" type="presParOf" srcId="{88BBA5AC-494C-4617-B864-04A831FA4D5C}" destId="{9EB271F5-4A2A-4FD9-9951-EA0EDBD13A87}" srcOrd="0" destOrd="0" presId="urn:microsoft.com/office/officeart/2005/8/layout/architecture+Icon"/>
    <dgm:cxn modelId="{626ADA68-8D17-471D-B305-43B3816255C4}" type="presOf" srcId="{0B099434-0A51-4F9E-8678-5297104A5E19}" destId="{9EB271F5-4A2A-4FD9-9951-EA0EDBD13A87}" srcOrd="0" destOrd="0" presId="urn:microsoft.com/office/officeart/2005/8/layout/architecture+Icon"/>
    <dgm:cxn modelId="{29F59492-592C-4640-96E8-B2316CF6FC1D}" type="presParOf" srcId="{88BBA5AC-494C-4617-B864-04A831FA4D5C}" destId="{7C4708C0-C72D-472D-8CD6-F1F23FC4EBC8}" srcOrd="1" destOrd="0" presId="urn:microsoft.com/office/officeart/2005/8/layout/architecture+Icon"/>
    <dgm:cxn modelId="{F1A628FC-7834-44AC-9E2C-B59691E6FCDB}" type="presParOf" srcId="{88BBA5AC-494C-4617-B864-04A831FA4D5C}" destId="{85C23B3F-35E8-46D1-A83E-EFE9C00E1549}" srcOrd="2" destOrd="0" presId="urn:microsoft.com/office/officeart/2005/8/layout/architecture+Icon"/>
    <dgm:cxn modelId="{0988BC5A-DA29-4B4F-98DF-15D2794BDC0D}" type="presParOf" srcId="{85C23B3F-35E8-46D1-A83E-EFE9C00E1549}" destId="{5C34FF42-24B6-48F8-B642-C75573D0A7BA}" srcOrd="0" destOrd="0" presId="urn:microsoft.com/office/officeart/2005/8/layout/architecture+Icon"/>
    <dgm:cxn modelId="{8BD1F500-2AB5-4A0D-A262-0735FB2FFB2E}" type="presParOf" srcId="{5C34FF42-24B6-48F8-B642-C75573D0A7BA}" destId="{52CCFD73-D265-4177-9137-44F5BDDB041A}" srcOrd="0" destOrd="0" presId="urn:microsoft.com/office/officeart/2005/8/layout/architecture+Icon"/>
    <dgm:cxn modelId="{34575A73-80B4-421B-9B41-BDAEC1A39B95}" type="presOf" srcId="{987021A8-4F81-4812-8046-0AD8E3026E8B}" destId="{52CCFD73-D265-4177-9137-44F5BDDB041A}" srcOrd="0" destOrd="0" presId="urn:microsoft.com/office/officeart/2005/8/layout/architecture+Icon"/>
    <dgm:cxn modelId="{AA0B3F30-A560-4CCF-A8E8-41C0E4FFBAF7}" type="presParOf" srcId="{5C34FF42-24B6-48F8-B642-C75573D0A7BA}" destId="{7583CC9D-349C-49F8-8498-714D3E34FE22}" srcOrd="1" destOrd="0" presId="urn:microsoft.com/office/officeart/2005/8/layout/architecture+Icon"/>
    <dgm:cxn modelId="{14B75FFF-48E4-4A4F-B4F1-96F541C57C0F}" type="presParOf" srcId="{85C23B3F-35E8-46D1-A83E-EFE9C00E1549}" destId="{121C0807-06FA-489F-B046-12C573593CF4}" srcOrd="1" destOrd="0" presId="urn:microsoft.com/office/officeart/2005/8/layout/architecture+Icon"/>
    <dgm:cxn modelId="{C75CB693-689E-48B8-AB70-3B4ED6155D05}" type="presParOf" srcId="{85C23B3F-35E8-46D1-A83E-EFE9C00E1549}" destId="{43F796A1-DA97-4DDF-BFC4-761CCD878F55}" srcOrd="2" destOrd="0" presId="urn:microsoft.com/office/officeart/2005/8/layout/architecture+Icon"/>
    <dgm:cxn modelId="{2333C494-4B64-4017-AD4F-C9FB69009AB1}" type="presParOf" srcId="{43F796A1-DA97-4DDF-BFC4-761CCD878F55}" destId="{AC089983-2236-47FB-8F8B-7320D24D67EB}" srcOrd="0" destOrd="0" presId="urn:microsoft.com/office/officeart/2005/8/layout/architecture+Icon"/>
    <dgm:cxn modelId="{F2E82122-4EAB-4181-9231-7A61B5EA2065}" type="presOf" srcId="{CAA912A4-D5D5-4064-8F31-C7E597BAB5BC}" destId="{AC089983-2236-47FB-8F8B-7320D24D67EB}" srcOrd="0" destOrd="0" presId="urn:microsoft.com/office/officeart/2005/8/layout/architecture+Icon"/>
    <dgm:cxn modelId="{6A45D76B-AAEA-4286-9834-B067851F9ACC}" type="presParOf" srcId="{43F796A1-DA97-4DDF-BFC4-761CCD878F55}" destId="{CF613381-BE70-49A6-A6E1-BE3E04C72863}" srcOrd="1" destOrd="0" presId="urn:microsoft.com/office/officeart/2005/8/layout/architecture+Icon"/>
    <dgm:cxn modelId="{B0F18378-7E97-41E6-89C5-011ACD039762}" type="presParOf" srcId="{85C23B3F-35E8-46D1-A83E-EFE9C00E1549}" destId="{CF7CA19A-E646-4DB9-B222-CDED013FD78B}" srcOrd="3" destOrd="0" presId="urn:microsoft.com/office/officeart/2005/8/layout/architecture+Icon"/>
    <dgm:cxn modelId="{F3B9A316-C9DB-4467-89FA-B2F7472FA11F}" type="presParOf" srcId="{85C23B3F-35E8-46D1-A83E-EFE9C00E1549}" destId="{23A91F55-AFA3-4543-B93B-D8F32681813D}" srcOrd="4" destOrd="0" presId="urn:microsoft.com/office/officeart/2005/8/layout/architecture+Icon"/>
    <dgm:cxn modelId="{D935F09C-2A3A-4F91-B984-9F5E693E75D1}" type="presParOf" srcId="{23A91F55-AFA3-4543-B93B-D8F32681813D}" destId="{8B870241-F984-410A-972D-9BD2953BE7F9}" srcOrd="0" destOrd="0" presId="urn:microsoft.com/office/officeart/2005/8/layout/architecture+Icon"/>
    <dgm:cxn modelId="{AC3A8299-6DAE-46DC-9AA0-7D74171F3A50}" type="presOf" srcId="{F6051E99-112A-47DD-A0A4-558687343124}" destId="{8B870241-F984-410A-972D-9BD2953BE7F9}" srcOrd="0" destOrd="0" presId="urn:microsoft.com/office/officeart/2005/8/layout/architecture+Icon"/>
    <dgm:cxn modelId="{67333B70-ECF6-4712-BB61-F0FDD4D60045}" type="presParOf" srcId="{23A91F55-AFA3-4543-B93B-D8F32681813D}" destId="{B85023E3-CA3C-47F1-A91E-C967E1FCD87D}" srcOrd="1" destOrd="0" presId="urn:microsoft.com/office/officeart/2005/8/layout/architecture+Icon"/>
    <dgm:cxn modelId="{8CEBE002-163E-4F5F-9419-C6C2CA8BD4CC}" type="presParOf" srcId="{FB7CDA83-CF59-4ACE-9444-E244C4998AB5}" destId="{2813CFA4-A8B8-4A70-B168-907800AD30F4}" srcOrd="1" destOrd="0" presId="urn:microsoft.com/office/officeart/2005/8/layout/architecture+Icon"/>
    <dgm:cxn modelId="{B4FF3C75-A35E-4623-B2E1-E333CD606131}" type="presParOf" srcId="{FB7CDA83-CF59-4ACE-9444-E244C4998AB5}" destId="{F93CC46D-3EBF-4FD4-BED6-3522D1A4D9D6}" srcOrd="2" destOrd="0" presId="urn:microsoft.com/office/officeart/2005/8/layout/architecture+Icon"/>
    <dgm:cxn modelId="{1374BF57-E917-4FCB-B48B-E551A3F362D7}" type="presParOf" srcId="{F93CC46D-3EBF-4FD4-BED6-3522D1A4D9D6}" destId="{CC5B8DE3-1927-464E-8943-99CBB4D8435C}" srcOrd="0" destOrd="0" presId="urn:microsoft.com/office/officeart/2005/8/layout/architecture+Icon"/>
    <dgm:cxn modelId="{7C7F5AAA-ACF7-4019-8238-68B72DE3A352}" type="presOf" srcId="{984B2860-813D-43E0-8140-7600F21D3620}" destId="{CC5B8DE3-1927-464E-8943-99CBB4D8435C}" srcOrd="0" destOrd="0" presId="urn:microsoft.com/office/officeart/2005/8/layout/architecture+Icon"/>
    <dgm:cxn modelId="{DF19F838-2801-48E5-A664-DE6FD5502505}" type="presParOf" srcId="{F93CC46D-3EBF-4FD4-BED6-3522D1A4D9D6}" destId="{DEC9121A-92C6-4658-8FA3-F26958E9EC71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1" name=""/>
      <dsp:cNvGrpSpPr/>
    </dsp:nvGrpSpPr>
    <dsp:grpSpPr/>
    <dsp:sp modelId="{5858C394-1A9D-4155-BD39-1E55D6AC5AF0}">
      <dsp:nvSpPr>
        <dsp:cNvPr id="12" name=""/>
        <dsp:cNvSpPr/>
      </dsp:nvSpPr>
      <dsp:spPr>
        <a:xfrm rot="5400000">
          <a:off x="-305737" y="313398"/>
          <a:ext cx="2038252" cy="14267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anchor="ctr" anchorCtr="0">
          <a:noAutofit/>
        </a:bodyPr>
        <a:lstStyle>
          <a:defPPr>
            <a:defRPr kern="1200" smtId="4294967295"/>
          </a:defPPr>
        </a:lstStyle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smtClean="0"/>
            <a:t>05/21-06/21</a:t>
          </a:r>
          <a:endParaRPr lang="cs-CZ" sz="2800" kern="1200"/>
        </a:p>
      </dsp:txBody>
      <dsp:txXfrm rot="16200000">
        <a:off x="1" y="721048"/>
        <a:ext cx="1426776" cy="611476"/>
      </dsp:txXfrm>
    </dsp:sp>
    <dsp:sp modelId="{1D503DCD-36E5-4FA4-B022-741D60DC079F}">
      <dsp:nvSpPr>
        <dsp:cNvPr id="13" name=""/>
        <dsp:cNvSpPr/>
      </dsp:nvSpPr>
      <dsp:spPr>
        <a:xfrm rot="5400000">
          <a:off x="11298755" y="-9864318"/>
          <a:ext cx="1325560" cy="210695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Posouzení formálních náležitostí a oprávněnosti</a:t>
          </a:r>
          <a:endParaRPr lang="cs-CZ" sz="6500" kern="1200"/>
        </a:p>
      </dsp:txBody>
      <dsp:txXfrm rot="16200000">
        <a:off x="1426776" y="72370"/>
        <a:ext cx="21004809" cy="1196143"/>
      </dsp:txXfrm>
    </dsp:sp>
    <dsp:sp modelId="{F5CE3802-A06D-4596-8A56-1DBD92A75EDE}">
      <dsp:nvSpPr>
        <dsp:cNvPr id="14" name=""/>
        <dsp:cNvSpPr/>
      </dsp:nvSpPr>
      <dsp:spPr>
        <a:xfrm rot="5400000">
          <a:off x="-305737" y="2240203"/>
          <a:ext cx="2038252" cy="14267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anchor="ctr" anchorCtr="0">
          <a:noAutofit/>
        </a:bodyPr>
        <a:lstStyle>
          <a:defPPr>
            <a:defRPr kern="1200" smtId="4294967295"/>
          </a:defPPr>
        </a:lstStyle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kern="1200" smtClean="0"/>
            <a:t>06-07/21</a:t>
          </a:r>
          <a:endParaRPr lang="cs-CZ" sz="2700" kern="1200"/>
        </a:p>
      </dsp:txBody>
      <dsp:txXfrm rot="16200000">
        <a:off x="1" y="2647853"/>
        <a:ext cx="1426776" cy="611476"/>
      </dsp:txXfrm>
    </dsp:sp>
    <dsp:sp modelId="{3E897CEB-5F43-4C12-B0E0-EDA00FED8A77}">
      <dsp:nvSpPr>
        <dsp:cNvPr id="15" name=""/>
        <dsp:cNvSpPr/>
      </dsp:nvSpPr>
      <dsp:spPr>
        <a:xfrm rot="5400000">
          <a:off x="11299104" y="-7937862"/>
          <a:ext cx="1324863" cy="210695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Hodnocení kvality</a:t>
          </a:r>
        </a:p>
      </dsp:txBody>
      <dsp:txXfrm rot="16200000">
        <a:off x="1426778" y="1999140"/>
        <a:ext cx="21004843" cy="1195514"/>
      </dsp:txXfrm>
    </dsp:sp>
    <dsp:sp modelId="{B542AB5F-18E5-4778-840D-49C8488E2B3F}">
      <dsp:nvSpPr>
        <dsp:cNvPr id="16" name=""/>
        <dsp:cNvSpPr/>
      </dsp:nvSpPr>
      <dsp:spPr>
        <a:xfrm rot="5400000">
          <a:off x="-305737" y="4203216"/>
          <a:ext cx="2038252" cy="14267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anchor="ctr" anchorCtr="0">
          <a:noAutofit/>
        </a:bodyPr>
        <a:lstStyle>
          <a:defPPr>
            <a:defRPr kern="1200" smtId="4294967295"/>
          </a:defPPr>
        </a:lstStyle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kern="1200" smtClean="0"/>
            <a:t>08/21</a:t>
          </a:r>
          <a:endParaRPr lang="cs-CZ" sz="2700" kern="1200"/>
        </a:p>
      </dsp:txBody>
      <dsp:txXfrm rot="16200000">
        <a:off x="1" y="4610866"/>
        <a:ext cx="1426776" cy="611476"/>
      </dsp:txXfrm>
    </dsp:sp>
    <dsp:sp modelId="{CCAF5CC5-D641-4009-811B-AE48CF9C7F04}">
      <dsp:nvSpPr>
        <dsp:cNvPr id="17" name=""/>
        <dsp:cNvSpPr/>
      </dsp:nvSpPr>
      <dsp:spPr>
        <a:xfrm rot="5400000">
          <a:off x="11262895" y="-5974849"/>
          <a:ext cx="1397280" cy="210695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Hodnotící komise</a:t>
          </a:r>
          <a:endParaRPr lang="cs-CZ" sz="6500" kern="1200"/>
        </a:p>
      </dsp:txBody>
      <dsp:txXfrm rot="16200000">
        <a:off x="1426776" y="3929480"/>
        <a:ext cx="21001309" cy="1260861"/>
      </dsp:txXfrm>
    </dsp:sp>
    <dsp:sp modelId="{818B10AD-63BF-4214-A581-1FD9D261F90C}">
      <dsp:nvSpPr>
        <dsp:cNvPr id="18" name=""/>
        <dsp:cNvSpPr/>
      </dsp:nvSpPr>
      <dsp:spPr>
        <a:xfrm rot="5400000">
          <a:off x="-305737" y="6130021"/>
          <a:ext cx="2038252" cy="14267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anchor="ctr" anchorCtr="0">
          <a:noAutofit/>
        </a:bodyPr>
        <a:lstStyle>
          <a:defPPr>
            <a:defRPr kern="1200" smtId="4294967295"/>
          </a:defPPr>
        </a:lstStyle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kern="1200" smtClean="0"/>
            <a:t>08-09/21</a:t>
          </a:r>
          <a:endParaRPr lang="cs-CZ" sz="2700" kern="1200"/>
        </a:p>
      </dsp:txBody>
      <dsp:txXfrm rot="16200000">
        <a:off x="1" y="6537671"/>
        <a:ext cx="1426776" cy="611476"/>
      </dsp:txXfrm>
    </dsp:sp>
    <dsp:sp modelId="{BC5336DC-A7BE-4A31-BA98-5C015DED03EF}">
      <dsp:nvSpPr>
        <dsp:cNvPr id="19" name=""/>
        <dsp:cNvSpPr/>
      </dsp:nvSpPr>
      <dsp:spPr>
        <a:xfrm rot="5400000">
          <a:off x="11299104" y="-4048044"/>
          <a:ext cx="1324863" cy="210695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Verifikace</a:t>
          </a:r>
        </a:p>
      </dsp:txBody>
      <dsp:txXfrm rot="16200000">
        <a:off x="1426776" y="5888959"/>
        <a:ext cx="21004843" cy="1195514"/>
      </dsp:txXfrm>
    </dsp:sp>
    <dsp:sp modelId="{2BD19B93-1427-4864-B232-50F760FE1B04}">
      <dsp:nvSpPr>
        <dsp:cNvPr id="20" name=""/>
        <dsp:cNvSpPr/>
      </dsp:nvSpPr>
      <dsp:spPr>
        <a:xfrm rot="5400000">
          <a:off x="-305737" y="8056825"/>
          <a:ext cx="2038252" cy="14267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anchor="ctr" anchorCtr="0">
          <a:noAutofit/>
        </a:bodyPr>
        <a:lstStyle>
          <a:defPPr>
            <a:defRPr kern="1200" smtId="4294967295"/>
          </a:defPPr>
        </a:lstStyle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kern="1200" smtClean="0"/>
            <a:t>09-10/21</a:t>
          </a:r>
          <a:endParaRPr lang="cs-CZ" sz="2700" kern="1200"/>
        </a:p>
      </dsp:txBody>
      <dsp:txXfrm rot="16200000">
        <a:off x="1" y="8464475"/>
        <a:ext cx="1426776" cy="611476"/>
      </dsp:txXfrm>
    </dsp:sp>
    <dsp:sp modelId="{E2CB2D45-2A3E-43F5-925F-78F95C6E780C}">
      <dsp:nvSpPr>
        <dsp:cNvPr id="21" name=""/>
        <dsp:cNvSpPr/>
      </dsp:nvSpPr>
      <dsp:spPr>
        <a:xfrm rot="5400000">
          <a:off x="11299104" y="-2121239"/>
          <a:ext cx="1324863" cy="210695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Schválení / neschválení grantu </a:t>
          </a:r>
          <a:endParaRPr lang="cs-CZ" sz="6500" kern="1200"/>
        </a:p>
      </dsp:txBody>
      <dsp:txXfrm rot="16200000">
        <a:off x="1426778" y="7815764"/>
        <a:ext cx="21004843" cy="1195514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2D9D141B-C73F-472C-81CB-CB020C919BFC}">
      <dsp:nvSpPr>
        <dsp:cNvPr id="6" name=""/>
        <dsp:cNvSpPr/>
      </dsp:nvSpPr>
      <dsp:spPr>
        <a:xfrm>
          <a:off x="-10376356" y="-1706556"/>
          <a:ext cx="13303560" cy="13303560"/>
        </a:xfrm>
        <a:prstGeom prst="blockArc">
          <a:avLst>
            <a:gd name="adj1" fmla="val 18900000"/>
            <a:gd name="adj2" fmla="val 2700000"/>
            <a:gd name="adj3" fmla="val 16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89AE54CF-B78D-4F56-884C-B7F1954BC0D4}">
      <dsp:nvSpPr>
        <dsp:cNvPr id="7" name=""/>
        <dsp:cNvSpPr/>
      </dsp:nvSpPr>
      <dsp:spPr>
        <a:xfrm>
          <a:off x="2855707" y="2493714"/>
          <a:ext cx="19180594" cy="49030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5271" tIns="111760" rIns="111760" bIns="111760" anchor="ctr" anchorCtr="0">
          <a:noAutofit/>
        </a:bodyPr>
        <a:lstStyle>
          <a:defPPr>
            <a:defRPr kern="1200" smtId="4294967295"/>
          </a:defPPr>
        </a:lstStyle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400" kern="1200" smtClean="0"/>
            <a:t>Organizační a řídící struktura projektu je efektivní a jasně popsána, včetně rozdělení odpovědností a kompetencí na zabezpečení konkrétních kroků v realizaci. Úlohy každého </a:t>
          </a:r>
          <a:r>
            <a:rPr lang="pl-PL" sz="4400" kern="1200" smtClean="0"/>
            <a:t>z partnerů jsou jednoznačně popsány</a:t>
          </a:r>
          <a:endParaRPr lang="cs-CZ" sz="4400" kern="1200"/>
        </a:p>
      </dsp:txBody>
      <dsp:txXfrm>
        <a:off x="2855707" y="2493714"/>
        <a:ext cx="19180594" cy="4903017"/>
      </dsp:txXfrm>
    </dsp:sp>
    <dsp:sp modelId="{A79C9797-4B2E-4376-B9EB-698A481BAA80}">
      <dsp:nvSpPr>
        <dsp:cNvPr id="8" name=""/>
        <dsp:cNvSpPr/>
      </dsp:nvSpPr>
      <dsp:spPr>
        <a:xfrm>
          <a:off x="119251" y="2003197"/>
          <a:ext cx="5472912" cy="58840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2D9D141B-C73F-472C-81CB-CB020C919BFC}">
      <dsp:nvSpPr>
        <dsp:cNvPr id="8" name=""/>
        <dsp:cNvSpPr/>
      </dsp:nvSpPr>
      <dsp:spPr>
        <a:xfrm>
          <a:off x="-11327592" y="-1729025"/>
          <a:ext cx="13479128" cy="13479128"/>
        </a:xfrm>
        <a:prstGeom prst="blockArc">
          <a:avLst>
            <a:gd name="adj1" fmla="val 18900000"/>
            <a:gd name="adj2" fmla="val 2700000"/>
            <a:gd name="adj3" fmla="val 16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018BC7F-70ED-446D-97A2-CDC2411B4DF4}">
      <dsp:nvSpPr>
        <dsp:cNvPr id="9" name=""/>
        <dsp:cNvSpPr/>
      </dsp:nvSpPr>
      <dsp:spPr>
        <a:xfrm>
          <a:off x="802187" y="527709"/>
          <a:ext cx="21154582" cy="10550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21" tIns="58420" rIns="58420" bIns="58420" anchor="ctr" anchorCtr="0">
          <a:noAutofit/>
        </a:bodyPr>
        <a:lstStyle>
          <a:defPPr>
            <a:defRPr kern="1200" smtId="4294967295"/>
          </a:defPPr>
        </a:lstStyle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b="0" kern="1200" smtClean="0"/>
            <a:t>Projekt prokazatelně přispívá k naplňování cíle, výsledku a výstupu programu uvedených ve výzvě.</a:t>
          </a:r>
          <a:endParaRPr lang="cs-CZ" sz="2300" b="0" kern="1200"/>
        </a:p>
      </dsp:txBody>
      <dsp:txXfrm>
        <a:off x="802187" y="527709"/>
        <a:ext cx="21154582" cy="1055018"/>
      </dsp:txXfrm>
    </dsp:sp>
    <dsp:sp modelId="{A79C9797-4B2E-4376-B9EB-698A481BAA80}">
      <dsp:nvSpPr>
        <dsp:cNvPr id="10" name=""/>
        <dsp:cNvSpPr/>
      </dsp:nvSpPr>
      <dsp:spPr>
        <a:xfrm>
          <a:off x="142800" y="395832"/>
          <a:ext cx="1318773" cy="1318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1622CF7-9AEC-48C5-BF53-CFC2EC85F98E}">
      <dsp:nvSpPr>
        <dsp:cNvPr id="11" name=""/>
        <dsp:cNvSpPr/>
      </dsp:nvSpPr>
      <dsp:spPr>
        <a:xfrm>
          <a:off x="1670012" y="2110037"/>
          <a:ext cx="20286756" cy="10550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21" tIns="58420" rIns="58420" bIns="58420" anchor="ctr" anchorCtr="0">
          <a:noAutofit/>
        </a:bodyPr>
        <a:lstStyle>
          <a:defPPr>
            <a:defRPr kern="1200" smtId="4294967295"/>
          </a:defPPr>
        </a:lstStyle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smtClean="0"/>
            <a:t>Počet příjemců poskytovaných služeb v rámci projektu je (dle stanovených počtů příjemců)</a:t>
          </a:r>
          <a:endParaRPr lang="cs-CZ" sz="2300" kern="1200"/>
        </a:p>
      </dsp:txBody>
      <dsp:txXfrm>
        <a:off x="1670012" y="2110037"/>
        <a:ext cx="20286756" cy="1055018"/>
      </dsp:txXfrm>
    </dsp:sp>
    <dsp:sp modelId="{B810E2C0-BC32-4DE6-80AC-252728036F8D}">
      <dsp:nvSpPr>
        <dsp:cNvPr id="12" name=""/>
        <dsp:cNvSpPr/>
      </dsp:nvSpPr>
      <dsp:spPr>
        <a:xfrm>
          <a:off x="1010625" y="1978160"/>
          <a:ext cx="1318773" cy="1318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EBE2DDF9-584E-453A-8E94-C3F0C8C497CC}">
      <dsp:nvSpPr>
        <dsp:cNvPr id="13" name=""/>
        <dsp:cNvSpPr/>
      </dsp:nvSpPr>
      <dsp:spPr>
        <a:xfrm>
          <a:off x="2066847" y="3692366"/>
          <a:ext cx="19889921" cy="10550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21" tIns="58420" rIns="58420" bIns="58420" anchor="ctr" anchorCtr="0">
          <a:noAutofit/>
        </a:bodyPr>
        <a:lstStyle>
          <a:defPPr>
            <a:defRPr kern="1200" smtId="4294967295"/>
          </a:defPPr>
        </a:lstStyle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smtClean="0"/>
            <a:t>Počet rodin zapojených do iniciativ pro prevenci předčasného ukončení školní docházky v rámci projektu je (dle stanovených počtů rodin)</a:t>
          </a:r>
          <a:endParaRPr lang="cs-CZ" sz="2300" kern="1200"/>
        </a:p>
      </dsp:txBody>
      <dsp:txXfrm>
        <a:off x="2066847" y="3692366"/>
        <a:ext cx="19889919" cy="1055018"/>
      </dsp:txXfrm>
    </dsp:sp>
    <dsp:sp modelId="{3D18224D-59AC-407F-A927-B7C3841DFC76}">
      <dsp:nvSpPr>
        <dsp:cNvPr id="14" name=""/>
        <dsp:cNvSpPr/>
      </dsp:nvSpPr>
      <dsp:spPr>
        <a:xfrm>
          <a:off x="1407460" y="3560488"/>
          <a:ext cx="1318773" cy="1318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CC040912-A9CD-48B4-AC5F-3D060BE58C66}">
      <dsp:nvSpPr>
        <dsp:cNvPr id="15" name=""/>
        <dsp:cNvSpPr/>
      </dsp:nvSpPr>
      <dsp:spPr>
        <a:xfrm>
          <a:off x="2066847" y="5273691"/>
          <a:ext cx="19889921" cy="10550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21" tIns="58420" rIns="58420" bIns="58420" anchor="ctr" anchorCtr="0">
          <a:noAutofit/>
        </a:bodyPr>
        <a:lstStyle>
          <a:defPPr>
            <a:defRPr kern="1200" smtId="4294967295"/>
          </a:defPPr>
        </a:lstStyle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kern="1200" smtClean="0"/>
            <a:t>Do realizace projektu je zapojena romská nebo proromská NNO (v roli žadatele a/nebo </a:t>
          </a:r>
          <a:r>
            <a:rPr lang="cs-CZ" sz="2300" kern="1200" smtClean="0"/>
            <a:t>partnera projektu) zřízená jako právnická osoba v ČR, která se věnuje činnostem ve prospěch romské menšiny min. 1 rok (dle stanovených počtů NNO)</a:t>
          </a:r>
          <a:endParaRPr lang="cs-CZ" sz="2300" kern="1200"/>
        </a:p>
      </dsp:txBody>
      <dsp:txXfrm>
        <a:off x="2066847" y="5273691"/>
        <a:ext cx="19889919" cy="1055018"/>
      </dsp:txXfrm>
    </dsp:sp>
    <dsp:sp modelId="{FCBCE996-B4DD-4F06-8395-A5F3EB376417}">
      <dsp:nvSpPr>
        <dsp:cNvPr id="16" name=""/>
        <dsp:cNvSpPr/>
      </dsp:nvSpPr>
      <dsp:spPr>
        <a:xfrm>
          <a:off x="1407460" y="5141814"/>
          <a:ext cx="1318773" cy="1318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6B7DF711-25DC-4295-B391-7C4FE496125A}">
      <dsp:nvSpPr>
        <dsp:cNvPr id="17" name=""/>
        <dsp:cNvSpPr/>
      </dsp:nvSpPr>
      <dsp:spPr>
        <a:xfrm>
          <a:off x="1670012" y="6856020"/>
          <a:ext cx="20286756" cy="10550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21" tIns="58420" rIns="58420" bIns="58420" anchor="ctr" anchorCtr="0">
          <a:noAutofit/>
        </a:bodyPr>
        <a:lstStyle>
          <a:defPPr>
            <a:defRPr kern="1200" smtId="4294967295"/>
          </a:defPPr>
        </a:lstStyle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smtClean="0"/>
            <a:t>Projekt je realizován v partnerství se školou či školským zařízením dle zákona č. 561/2004 Sb., o předškolním základním, středním, vyšším odborném a jiném vzdělání, ve znění pozdějších předpisů. Role partnerů, rozsah a význam spolupráce při implementaci projektu jsou jasně popsány a zdůvodněny.</a:t>
          </a:r>
          <a:endParaRPr lang="cs-CZ" sz="2300" kern="1200"/>
        </a:p>
      </dsp:txBody>
      <dsp:txXfrm>
        <a:off x="1670012" y="6856020"/>
        <a:ext cx="20286756" cy="1055018"/>
      </dsp:txXfrm>
    </dsp:sp>
    <dsp:sp modelId="{E572C14E-AA48-46EE-9A8C-269EB62E6B83}">
      <dsp:nvSpPr>
        <dsp:cNvPr id="18" name=""/>
        <dsp:cNvSpPr/>
      </dsp:nvSpPr>
      <dsp:spPr>
        <a:xfrm>
          <a:off x="1010625" y="6724142"/>
          <a:ext cx="1318773" cy="1318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A8B1ECE5-10D4-4EC3-A333-36E1D9107D63}">
      <dsp:nvSpPr>
        <dsp:cNvPr id="19" name=""/>
        <dsp:cNvSpPr/>
      </dsp:nvSpPr>
      <dsp:spPr>
        <a:xfrm>
          <a:off x="802187" y="8438348"/>
          <a:ext cx="21154582" cy="10550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21" tIns="58420" rIns="58420" bIns="58420" anchor="ctr" anchorCtr="0">
          <a:noAutofit/>
        </a:bodyPr>
        <a:lstStyle>
          <a:defPPr>
            <a:defRPr kern="1200" smtId="4294967295"/>
          </a:defPPr>
        </a:lstStyle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smtClean="0"/>
            <a:t>Podporované aktivity vedou k vyrovnání podmínek pro vzdělávání romských dětí, žáků a studentů.</a:t>
          </a:r>
          <a:endParaRPr lang="cs-CZ" sz="2300" kern="1200"/>
        </a:p>
      </dsp:txBody>
      <dsp:txXfrm>
        <a:off x="802187" y="8438348"/>
        <a:ext cx="21154582" cy="1055018"/>
      </dsp:txXfrm>
    </dsp:sp>
    <dsp:sp modelId="{1CD3300B-21A7-444B-9056-51E7AF65049D}">
      <dsp:nvSpPr>
        <dsp:cNvPr id="20" name=""/>
        <dsp:cNvSpPr/>
      </dsp:nvSpPr>
      <dsp:spPr>
        <a:xfrm>
          <a:off x="142800" y="8306470"/>
          <a:ext cx="1318773" cy="1318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4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2D9D141B-C73F-472C-81CB-CB020C919BFC}">
      <dsp:nvSpPr>
        <dsp:cNvPr id="7" name=""/>
        <dsp:cNvSpPr/>
      </dsp:nvSpPr>
      <dsp:spPr>
        <a:xfrm>
          <a:off x="-10610709" y="-1619056"/>
          <a:ext cx="12619834" cy="12619834"/>
        </a:xfrm>
        <a:prstGeom prst="blockArc">
          <a:avLst>
            <a:gd name="adj1" fmla="val 18900000"/>
            <a:gd name="adj2" fmla="val 2700000"/>
            <a:gd name="adj3" fmla="val 171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8" name=""/>
        <dsp:cNvSpPr/>
      </dsp:nvSpPr>
      <dsp:spPr>
        <a:xfrm>
          <a:off x="875927" y="532671"/>
          <a:ext cx="21140449" cy="12800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1141" tIns="50800" rIns="50800" bIns="50800" anchor="ctr" anchorCtr="0">
          <a:noAutofit/>
        </a:bodyPr>
        <a:lstStyle>
          <a:defPPr>
            <a:defRPr kern="1200" smtId="4294967295"/>
          </a:defPPr>
        </a:lstStyle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0" kern="1200" smtClean="0"/>
            <a:t>Aktivity projektu a jejich výstupy jsou jasně popsány a zároveň jsou aktivity projektu i výstupy realizovatelné. Jednotlivé aktivity jsou oprávněné, navzájem provázané a směřují k vhodně nastaveným výstupům. Navržené aktivity jsou nezbytné k naplnění účelu projektu.</a:t>
          </a:r>
          <a:endParaRPr lang="cs-CZ" sz="2000" b="0" kern="1200"/>
        </a:p>
      </dsp:txBody>
      <dsp:txXfrm>
        <a:off x="875927" y="532671"/>
        <a:ext cx="21140451" cy="1280088"/>
      </dsp:txXfrm>
    </dsp:sp>
    <dsp:sp modelId="{1BE4674E-CFE4-4050-9951-C11C990FA377}">
      <dsp:nvSpPr>
        <dsp:cNvPr id="9" name=""/>
        <dsp:cNvSpPr/>
      </dsp:nvSpPr>
      <dsp:spPr>
        <a:xfrm>
          <a:off x="142746" y="439533"/>
          <a:ext cx="1466363" cy="14663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0" name=""/>
        <dsp:cNvSpPr/>
      </dsp:nvSpPr>
      <dsp:spPr>
        <a:xfrm>
          <a:off x="1692170" y="2153020"/>
          <a:ext cx="20299848" cy="15204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1141" tIns="50800" rIns="50800" bIns="50800" anchor="ctr" anchorCtr="0">
          <a:noAutofit/>
        </a:bodyPr>
        <a:lstStyle>
          <a:defPPr>
            <a:defRPr kern="1200" smtId="4294967295"/>
          </a:defPPr>
        </a:lstStyle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0" kern="1200" smtClean="0"/>
            <a:t>Navržený harmonogram realizace projektu je jasný, konzistentní a realistický, odpovídá potřebám realizace aktivit z jejich obsahového hlediska a jejich vzájemné návaznosti.</a:t>
          </a:r>
          <a:endParaRPr lang="cs-CZ" sz="2000" b="0" kern="1200"/>
        </a:p>
      </dsp:txBody>
      <dsp:txXfrm>
        <a:off x="1692170" y="2153020"/>
        <a:ext cx="20299848" cy="1520419"/>
      </dsp:txXfrm>
    </dsp:sp>
    <dsp:sp modelId="{A79C9797-4B2E-4376-B9EB-698A481BAA80}">
      <dsp:nvSpPr>
        <dsp:cNvPr id="11" name=""/>
        <dsp:cNvSpPr/>
      </dsp:nvSpPr>
      <dsp:spPr>
        <a:xfrm>
          <a:off x="983348" y="2198606"/>
          <a:ext cx="1466363" cy="14663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2" name=""/>
        <dsp:cNvSpPr/>
      </dsp:nvSpPr>
      <dsp:spPr>
        <a:xfrm>
          <a:off x="1974527" y="4104315"/>
          <a:ext cx="20041850" cy="11730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1141" tIns="50800" rIns="50800" bIns="50800" anchor="ctr" anchorCtr="0">
          <a:noAutofit/>
        </a:bodyPr>
        <a:lstStyle>
          <a:defPPr>
            <a:defRPr kern="1200" smtId="4294967295"/>
          </a:defPPr>
        </a:lstStyle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smtClean="0"/>
            <a:t>Logický rámec projektu poskytuje jasnou a přehlednou informaci o relevanci projektu </a:t>
          </a:r>
          <a:r>
            <a:rPr lang="cs-CZ" sz="2000" kern="1200" smtClean="0"/>
            <a:t>k programu, zahrnuje jasně vymezený účel projektu a relevantní indikátory. Cílové hodnoty indikátorů jsou realistické, indikátory jsou kvantifikované a objektivně měřitelné jak v množství, tak v čase. Zdroje pro ověření indikátorů jsou uvedeny a budou dostupné a vhodné pro ověření výchozích a cílových hodnot indikátorů. Účel projektu je v souladu s požadovaným výsledkem a výstupem programu.</a:t>
          </a:r>
          <a:endParaRPr lang="cs-CZ" sz="2000" kern="1200"/>
        </a:p>
      </dsp:txBody>
      <dsp:txXfrm>
        <a:off x="1974527" y="4104315"/>
        <a:ext cx="20041850" cy="1173090"/>
      </dsp:txXfrm>
    </dsp:sp>
    <dsp:sp modelId="{B810E2C0-BC32-4DE6-80AC-252728036F8D}">
      <dsp:nvSpPr>
        <dsp:cNvPr id="13" name=""/>
        <dsp:cNvSpPr/>
      </dsp:nvSpPr>
      <dsp:spPr>
        <a:xfrm>
          <a:off x="1241346" y="3957679"/>
          <a:ext cx="1466363" cy="14663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CFE277B2-B4B4-4F40-8B7D-233B92142C10}">
      <dsp:nvSpPr>
        <dsp:cNvPr id="14" name=""/>
        <dsp:cNvSpPr/>
      </dsp:nvSpPr>
      <dsp:spPr>
        <a:xfrm>
          <a:off x="1716530" y="5863388"/>
          <a:ext cx="20299848" cy="11730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1141" tIns="50800" rIns="50800" bIns="50800" anchor="ctr" anchorCtr="0">
          <a:noAutofit/>
        </a:bodyPr>
        <a:lstStyle>
          <a:defPPr>
            <a:defRPr kern="1200" smtId="4294967295"/>
          </a:defPPr>
        </a:lstStyle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0" kern="1200" smtClean="0"/>
            <a:t>Rizika projektu jsou jasně definovaná, včetně návrhu opatření k jejich eliminaci s cílem zajistit plynulou realizaci projektu</a:t>
          </a:r>
          <a:r>
            <a:rPr lang="pl-PL" sz="2000" b="0" kern="1200" smtClean="0"/>
            <a:t>.</a:t>
          </a:r>
          <a:endParaRPr lang="cs-CZ" sz="2000" b="0" kern="1200"/>
        </a:p>
      </dsp:txBody>
      <dsp:txXfrm>
        <a:off x="1716530" y="5863388"/>
        <a:ext cx="20299848" cy="1173090"/>
      </dsp:txXfrm>
    </dsp:sp>
    <dsp:sp modelId="{AEA8FBD0-DC12-4776-B2B6-EDB296288B91}">
      <dsp:nvSpPr>
        <dsp:cNvPr id="15" name=""/>
        <dsp:cNvSpPr/>
      </dsp:nvSpPr>
      <dsp:spPr>
        <a:xfrm>
          <a:off x="983348" y="5716752"/>
          <a:ext cx="1466363" cy="14663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CA115294-3A05-44AC-9B22-75D73603714D}">
      <dsp:nvSpPr>
        <dsp:cNvPr id="16" name=""/>
        <dsp:cNvSpPr/>
      </dsp:nvSpPr>
      <dsp:spPr>
        <a:xfrm>
          <a:off x="875927" y="7622461"/>
          <a:ext cx="21140449" cy="11730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1141" tIns="50800" rIns="50800" bIns="50800" anchor="ctr" anchorCtr="0">
          <a:noAutofit/>
        </a:bodyPr>
        <a:lstStyle>
          <a:defPPr>
            <a:defRPr kern="1200" smtId="4294967295"/>
          </a:defPPr>
        </a:lstStyle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smtClean="0"/>
            <a:t>Publicita projektu nad rámec povinné publicity je dobře nastavena a jasně formulována, přispívá ke zvýšení povědomí o romské menšině a jejich potřebách a podporu etnoemancipace </a:t>
          </a:r>
          <a:r>
            <a:rPr lang="it-IT" sz="2000" kern="1200" smtClean="0"/>
            <a:t>romských dětí, žáků a studentů.</a:t>
          </a:r>
          <a:endParaRPr lang="cs-CZ" sz="2000" kern="1200"/>
        </a:p>
      </dsp:txBody>
      <dsp:txXfrm>
        <a:off x="875927" y="7622461"/>
        <a:ext cx="21140451" cy="1173090"/>
      </dsp:txXfrm>
    </dsp:sp>
    <dsp:sp modelId="{726807DD-4A90-4E22-90D1-53835BA91A99}">
      <dsp:nvSpPr>
        <dsp:cNvPr id="17" name=""/>
        <dsp:cNvSpPr/>
      </dsp:nvSpPr>
      <dsp:spPr>
        <a:xfrm>
          <a:off x="142746" y="7475825"/>
          <a:ext cx="1466363" cy="14663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5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E2A2C72C-2DD5-4191-8EF6-7AC402472456}">
      <dsp:nvSpPr>
        <dsp:cNvPr id="6" name=""/>
        <dsp:cNvSpPr/>
      </dsp:nvSpPr>
      <dsp:spPr>
        <a:xfrm>
          <a:off x="-11125637" y="-1698955"/>
          <a:ext cx="13244162" cy="13244162"/>
        </a:xfrm>
        <a:prstGeom prst="blockArc">
          <a:avLst>
            <a:gd name="adj1" fmla="val 18900000"/>
            <a:gd name="adj2" fmla="val 2700000"/>
            <a:gd name="adj3" fmla="val 163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B203F2B2-D555-4A3C-9CB1-6C33FF450AC2}">
      <dsp:nvSpPr>
        <dsp:cNvPr id="7" name=""/>
        <dsp:cNvSpPr/>
      </dsp:nvSpPr>
      <dsp:spPr>
        <a:xfrm>
          <a:off x="1366659" y="984625"/>
          <a:ext cx="20503719" cy="19692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3093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Je doložen podrobný rozpočet projektu pro celé období realizace projektu. Výdaje jsou oprávněné, uvedené položky rozpočtu jsou pro realizaci aktivit nezbytné a odpovídají obsahu projektu. Je doložena jasná kvantifikace jednotlivých položek rozpočtu v měřitelných jednotkách.</a:t>
          </a:r>
          <a:endParaRPr lang="cs-CZ" sz="3400" kern="1200"/>
        </a:p>
      </dsp:txBody>
      <dsp:txXfrm>
        <a:off x="1366659" y="984625"/>
        <a:ext cx="20503721" cy="1969250"/>
      </dsp:txXfrm>
    </dsp:sp>
    <dsp:sp modelId="{FB8F123A-3155-4A05-BF75-E17655BFCFE5}">
      <dsp:nvSpPr>
        <dsp:cNvPr id="8" name=""/>
        <dsp:cNvSpPr/>
      </dsp:nvSpPr>
      <dsp:spPr>
        <a:xfrm>
          <a:off x="135878" y="738468"/>
          <a:ext cx="2461563" cy="24615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87635C0-D166-47E4-949E-88AA28B224F6}">
      <dsp:nvSpPr>
        <dsp:cNvPr id="9" name=""/>
        <dsp:cNvSpPr/>
      </dsp:nvSpPr>
      <dsp:spPr>
        <a:xfrm>
          <a:off x="2082482" y="3938500"/>
          <a:ext cx="19787898" cy="19692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3093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b="0" kern="1200" smtClean="0"/>
            <a:t>Celkové náklady projektu jsou přiměřené k dosažení plánovaných výstupů projektu. Výše jednotlivých položek je přiměřená a odpovídá nákladům obvyklým v místě a čase.</a:t>
          </a:r>
          <a:endParaRPr lang="cs-CZ" sz="3400" kern="1200"/>
        </a:p>
      </dsp:txBody>
      <dsp:txXfrm>
        <a:off x="2082482" y="3938500"/>
        <a:ext cx="19787898" cy="1969250"/>
      </dsp:txXfrm>
    </dsp:sp>
    <dsp:sp modelId="{678CB601-BA1C-4D85-8AFC-EE25F53DA1B6}">
      <dsp:nvSpPr>
        <dsp:cNvPr id="10" name=""/>
        <dsp:cNvSpPr/>
      </dsp:nvSpPr>
      <dsp:spPr>
        <a:xfrm>
          <a:off x="851700" y="3692344"/>
          <a:ext cx="2461563" cy="24615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FC6CDF1-3BEC-4A4A-8973-F5DC2FF47C53}">
      <dsp:nvSpPr>
        <dsp:cNvPr id="11" name=""/>
        <dsp:cNvSpPr/>
      </dsp:nvSpPr>
      <dsp:spPr>
        <a:xfrm>
          <a:off x="1366659" y="6892376"/>
          <a:ext cx="20503719" cy="19692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3093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Navrhované aktivity projektu a jejich výstupy mají potenciál vést k trvalému přínosu pro cílové skupiny projektu, udržitelnosti žadatele a rozvoji jeho činností.</a:t>
          </a:r>
          <a:endParaRPr lang="cs-CZ" sz="3400" kern="1200"/>
        </a:p>
      </dsp:txBody>
      <dsp:txXfrm>
        <a:off x="1366659" y="6892376"/>
        <a:ext cx="20503721" cy="1969250"/>
      </dsp:txXfrm>
    </dsp:sp>
    <dsp:sp modelId="{A16D7C31-F29C-40FD-BCB7-41F32941871F}">
      <dsp:nvSpPr>
        <dsp:cNvPr id="12" name=""/>
        <dsp:cNvSpPr/>
      </dsp:nvSpPr>
      <dsp:spPr>
        <a:xfrm>
          <a:off x="135878" y="6646220"/>
          <a:ext cx="2461563" cy="24615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6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E2A2C72C-2DD5-4191-8EF6-7AC402472456}">
      <dsp:nvSpPr>
        <dsp:cNvPr id="6" name=""/>
        <dsp:cNvSpPr/>
      </dsp:nvSpPr>
      <dsp:spPr>
        <a:xfrm>
          <a:off x="-9759251" y="-1624455"/>
          <a:ext cx="12662026" cy="12662026"/>
        </a:xfrm>
        <a:prstGeom prst="blockArc">
          <a:avLst>
            <a:gd name="adj1" fmla="val 18900000"/>
            <a:gd name="adj2" fmla="val 2700000"/>
            <a:gd name="adj3" fmla="val 171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B203F2B2-D555-4A3C-9CB1-6C33FF450AC2}">
      <dsp:nvSpPr>
        <dsp:cNvPr id="7" name=""/>
        <dsp:cNvSpPr/>
      </dsp:nvSpPr>
      <dsp:spPr>
        <a:xfrm>
          <a:off x="2835823" y="2437898"/>
          <a:ext cx="19170435" cy="45373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5830" tIns="165100" rIns="165100" bIns="165100" anchor="ctr" anchorCtr="0">
          <a:noAutofit/>
        </a:bodyPr>
        <a:lstStyle>
          <a:defPPr>
            <a:defRPr kern="1200" smtId="4294967295"/>
          </a:defPPr>
        </a:lstStyle>
        <a:p>
          <a:pPr lvl="0" algn="just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smtClean="0"/>
            <a:t>Projekt je realizován v partnerství se subjektem z Norska.</a:t>
          </a:r>
          <a:endParaRPr lang="cs-CZ" sz="6500" kern="1200"/>
        </a:p>
      </dsp:txBody>
      <dsp:txXfrm>
        <a:off x="2835823" y="2437898"/>
        <a:ext cx="19170435" cy="4537317"/>
      </dsp:txXfrm>
    </dsp:sp>
    <dsp:sp modelId="{FB8F123A-3155-4A05-BF75-E17655BFCFE5}">
      <dsp:nvSpPr>
        <dsp:cNvPr id="8" name=""/>
        <dsp:cNvSpPr/>
      </dsp:nvSpPr>
      <dsp:spPr>
        <a:xfrm>
          <a:off x="0" y="1870734"/>
          <a:ext cx="5671646" cy="56716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7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4ECE180C-0874-4C87-A223-E6FF6F8F1ACA}">
      <dsp:nvSpPr>
        <dsp:cNvPr id="7" name=""/>
        <dsp:cNvSpPr/>
      </dsp:nvSpPr>
      <dsp:spPr>
        <a:xfrm>
          <a:off x="0" y="0"/>
          <a:ext cx="22280304" cy="29813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anchor="ctr" anchorCtr="0">
          <a:noAutofit/>
        </a:bodyPr>
        <a:lstStyle>
          <a:defPPr>
            <a:defRPr kern="1200" smtId="4294967295"/>
          </a:defPPr>
        </a:lstStyle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500" kern="1200" smtClean="0"/>
            <a:t>Verifikace procesu hodnocení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800" kern="1200" smtClean="0"/>
            <a:t>(soulad s Nařízením, Dohodou o programu, podmínkami výzvy)</a:t>
          </a:r>
          <a:endParaRPr lang="cs-CZ" sz="4800" kern="1200"/>
        </a:p>
      </dsp:txBody>
      <dsp:txXfrm>
        <a:off x="87322" y="87322"/>
        <a:ext cx="22105660" cy="2806739"/>
      </dsp:txXfrm>
    </dsp:sp>
    <dsp:sp modelId="{9EB271F5-4A2A-4FD9-9951-EA0EDBD13A87}">
      <dsp:nvSpPr>
        <dsp:cNvPr id="8" name=""/>
        <dsp:cNvSpPr/>
      </dsp:nvSpPr>
      <dsp:spPr>
        <a:xfrm>
          <a:off x="0" y="3389339"/>
          <a:ext cx="18652999" cy="2981382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anchor="ctr" anchorCtr="0">
          <a:noAutofit/>
        </a:bodyPr>
        <a:lstStyle>
          <a:defPPr>
            <a:defRPr kern="1200" smtId="4294967295"/>
          </a:defPPr>
        </a:lstStyle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400" kern="1200" smtClean="0"/>
            <a:t>Verifikace projektů doporučených k udělení grantu</a:t>
          </a:r>
          <a:endParaRPr lang="cs-CZ" sz="5400" kern="1200"/>
        </a:p>
      </dsp:txBody>
      <dsp:txXfrm>
        <a:off x="87322" y="3476661"/>
        <a:ext cx="18478356" cy="2806739"/>
      </dsp:txXfrm>
    </dsp:sp>
    <dsp:sp modelId="{52CCFD73-D265-4177-9137-44F5BDDB041A}">
      <dsp:nvSpPr>
        <dsp:cNvPr id="9" name=""/>
        <dsp:cNvSpPr/>
      </dsp:nvSpPr>
      <dsp:spPr>
        <a:xfrm>
          <a:off x="0" y="6594086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Úprava žádosti (doporučení HK)</a:t>
          </a:r>
          <a:endParaRPr lang="cs-CZ" sz="3900" kern="1200"/>
        </a:p>
      </dsp:txBody>
      <dsp:txXfrm>
        <a:off x="87322" y="6681408"/>
        <a:ext cx="5873671" cy="2806739"/>
      </dsp:txXfrm>
    </dsp:sp>
    <dsp:sp modelId="{AC089983-2236-47FB-8F8B-7320D24D67EB}">
      <dsp:nvSpPr>
        <dsp:cNvPr id="10" name=""/>
        <dsp:cNvSpPr/>
      </dsp:nvSpPr>
      <dsp:spPr>
        <a:xfrm>
          <a:off x="6306643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Akceptace podmínek pro schválení grantu</a:t>
          </a:r>
          <a:endParaRPr lang="cs-CZ" sz="3900" kern="1200"/>
        </a:p>
      </dsp:txBody>
      <dsp:txXfrm>
        <a:off x="6393965" y="6644081"/>
        <a:ext cx="5873671" cy="2806739"/>
      </dsp:txXfrm>
    </dsp:sp>
    <dsp:sp modelId="{8B870241-F984-410A-972D-9BD2953BE7F9}">
      <dsp:nvSpPr>
        <dsp:cNvPr id="11" name=""/>
        <dsp:cNvSpPr/>
      </dsp:nvSpPr>
      <dsp:spPr>
        <a:xfrm>
          <a:off x="12546447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Doložení podkladů (seznam plánovaných zakázek, identifikace bankovního účtu…) </a:t>
          </a:r>
          <a:endParaRPr lang="cs-CZ" sz="3900" kern="1200"/>
        </a:p>
      </dsp:txBody>
      <dsp:txXfrm>
        <a:off x="12633769" y="6644081"/>
        <a:ext cx="5873671" cy="2806739"/>
      </dsp:txXfrm>
    </dsp:sp>
    <dsp:sp modelId="{CC5B8DE3-1927-464E-8943-99CBB4D8435C}">
      <dsp:nvSpPr>
        <dsp:cNvPr id="12" name=""/>
        <dsp:cNvSpPr/>
      </dsp:nvSpPr>
      <dsp:spPr>
        <a:xfrm>
          <a:off x="19061993" y="3248345"/>
          <a:ext cx="3075749" cy="6307353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Žádosti, které nebyly doporučeny k podpoře</a:t>
          </a:r>
          <a:endParaRPr lang="cs-CZ" sz="3900" kern="1200"/>
        </a:p>
      </dsp:txBody>
      <dsp:txXfrm>
        <a:off x="19152079" y="3338431"/>
        <a:ext cx="2895578" cy="6127182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/>
            <dgm:rule type="primFontSz" val="24"/>
            <dgm:rule type="h" val="110"/>
            <dgm:rule type="primFontSz" val="18"/>
            <dgm:rule type="h" val="INF"/>
            <dgm:rule type="primFontSz" val="5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/>
          </dgm:ruleLst>
        </dgm:layoutNode>
      </dgm:layoutNode>
      <dgm:forEach name="Name10" axis="followSib" ptType="sibTrans" cnt="1">
        <dgm:layoutNode name="sp">
          <dgm:alg type="sp"/>
          <dgm:shape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architecture+Icon">
  <dgm:title val="Rozložení Architektura"/>
  <dgm:desc val="Používejte k zobrazení hierarchických stavů budovaných odspoda nahoru. Toto rozložení je vhodné k zobrazení architektonických komponent nebo objektů budovaných na jiných objektech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r:blip="">
            <dgm:adjLst/>
          </dgm:shape>
          <dgm:presOf/>
          <dgm:constrLst/>
          <dgm:ruleLst>
            <dgm:rule type="w" val="INF"/>
          </dgm:ruleLst>
          <dgm:forEach name="Name11" axis="ch" ptType="node">
            <dgm:layoutNode name="vertTwo">
              <dgm:alg type="lin">
                <dgm:param type="linDir" val="fromB"/>
              </dgm:alg>
              <dgm:shape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r:blip="">
                  <dgm:adjLst/>
                </dgm:shape>
                <dgm:presOf/>
                <dgm:constrLst/>
                <dgm:ruleLst>
                  <dgm:rule type="w" val="INF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r:blip="">
                        <dgm:adjLst/>
                      </dgm:shape>
                      <dgm:presOf/>
                      <dgm:constrLst/>
                      <dgm:ruleLst>
                        <dgm:rule type="w" val="INF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tags" Target="../tags/tag1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933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750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cs-CZ" sz="2400" smtClean="0"/>
              <a:t>Posouzení formálních náležitostí a oprávněnosti provede Zprostředkovatel programu podle stanovených kritérií.</a:t>
            </a:r>
            <a:br>
              <a:rPr lang="cs-CZ" sz="2400" smtClean="0"/>
            </a:br>
            <a:r>
              <a:rPr lang="cs-CZ" sz="2400" smtClean="0"/>
              <a:t>Žádosti, které nesplní kritéria formálních náležitostí a oprávněnosti budou z dalšího hodnocení vyřazeny. Proti vyřazení žádosti z důvodu nesplnění formálních náležitostí a oprávněnosti má žadatel možnost se do 15 dnů od doručení zamítnutí žádosti odvolat prostřednictvím IS CEDR.</a:t>
            </a:r>
          </a:p>
          <a:p>
            <a:pPr marL="0" indent="0" algn="just">
              <a:buNone/>
            </a:pPr>
            <a:r>
              <a:rPr lang="cs-CZ" sz="2400" smtClean="0"/>
              <a:t>V případě zjištění nedostatků (např. úplnost a čitelnost) bude žadatel o těchto skutečnostech informován a vyzván prostřednictvím IS CEDR k provedení úprav </a:t>
            </a:r>
            <a:r>
              <a:rPr lang="cs-CZ" sz="2400" b="1" u="sng" smtClean="0">
                <a:solidFill>
                  <a:srgbClr val="FF0000"/>
                </a:solidFill>
              </a:rPr>
              <a:t>příloh žádosti</a:t>
            </a:r>
            <a:r>
              <a:rPr lang="cs-CZ" sz="2400" smtClean="0"/>
              <a:t>. </a:t>
            </a:r>
            <a:r>
              <a:rPr lang="cs-CZ" sz="2400" b="1" u="sng" smtClean="0">
                <a:solidFill>
                  <a:srgbClr val="FF0000"/>
                </a:solidFill>
              </a:rPr>
              <a:t>Ze strany žadatele bude možné provést doplnění</a:t>
            </a:r>
            <a:r>
              <a:rPr lang="cs-CZ" sz="2400" smtClean="0"/>
              <a:t>, aniž by tím došlo ke zvýšení kvality žádosti. Vlastní žádost po předložení již doplňovat nelze.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328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97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Liší se pro 1A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784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88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Vážené bodové hodnocení,</a:t>
            </a:r>
            <a:r>
              <a:rPr lang="cs-CZ" baseline="0" smtClean="0"/>
              <a:t> někdy udělen přesný počet bodů dle počtu partnerů, výši pracovního úvazku RP apod.</a:t>
            </a:r>
          </a:p>
          <a:p>
            <a:endParaRPr lang="cs-CZ" baseline="0" smtClean="0"/>
          </a:p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mtClean="0"/>
              <a:t>Výsledná známka za každé kritérium je poté přepočítána procentní sazbou z maximálního počtu bodů, které lze za dané kritérium získat. Například žádost o grant, která splňuje kritérium s maximálním počtem 10 bodů pouze dobře, bude oznámkována hodnotitelem známkou 4 – Dobrý. Výsledný počet bodů za toto kritérium bude po přepočtu procentní sazbou 8 bodů, tj. 80 % z maximálního počtu bodů, které lze za toto kritérium získat. </a:t>
            </a:r>
          </a:p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mtClean="0"/>
          </a:p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mtClean="0"/>
              <a:t>Celkové bodové hodnocení se vypočte jako součet bodů za jednotlivá kritéria. Maximální počet bodů je 100.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677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Projekty doporučené, nedoporučené a rezervní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689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592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Zahájení projektů 6-7</a:t>
            </a:r>
            <a:r>
              <a:rPr lang="cs-CZ" baseline="0" smtClean="0"/>
              <a:t> měsíců od ukončení příjmu žádostí.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525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E-mail: </a:t>
            </a:r>
            <a:r>
              <a:rPr lang="cs-CZ" b="1" smtClean="0"/>
              <a:t>czp@mfcr.cz</a:t>
            </a:r>
          </a:p>
          <a:p>
            <a:pPr algn="ctr"/>
            <a:endParaRPr lang="cs-CZ" b="1" smtClean="0"/>
          </a:p>
          <a:p>
            <a:pPr>
              <a:tabLst>
                <a:tab pos="1512888"/>
              </a:tabLst>
            </a:pPr>
            <a:r>
              <a:rPr lang="cs-CZ" smtClean="0"/>
              <a:t>Web: 	</a:t>
            </a:r>
            <a:r>
              <a:rPr lang="cs-CZ" b="1" smtClean="0"/>
              <a:t>www.fondyehp.cz </a:t>
            </a:r>
          </a:p>
          <a:p>
            <a:pPr>
              <a:tabLst>
                <a:tab pos="1512888"/>
              </a:tabLst>
            </a:pPr>
            <a:r>
              <a:rPr lang="cs-CZ" b="1" smtClean="0"/>
              <a:t>	www.norskefondy.cz 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8172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07.04.2021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07.04.2021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187317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07.04.2021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5556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  <p:sldLayoutId id="2147483672" r:id="rId19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.jpeg" /><Relationship Id="rId4" Type="http://schemas.microsoft.com/office/2007/relationships/hdphoto" Target="../media/hdphoto1.wdp" /><Relationship Id="rId5" Type="http://schemas.openxmlformats.org/officeDocument/2006/relationships/image" Target="../media/image6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Relationship Id="rId3" Type="http://schemas.microsoft.com/office/2007/relationships/diagramDrawing" Target="../diagrams/drawing2.xml" /><Relationship Id="rId4" Type="http://schemas.openxmlformats.org/officeDocument/2006/relationships/diagramData" Target="../diagrams/data2.xml" /><Relationship Id="rId5" Type="http://schemas.openxmlformats.org/officeDocument/2006/relationships/diagramLayout" Target="../diagrams/layout2.xml" /><Relationship Id="rId6" Type="http://schemas.openxmlformats.org/officeDocument/2006/relationships/diagramQuickStyle" Target="../diagrams/quickStyle2.xml" /><Relationship Id="rId7" Type="http://schemas.openxmlformats.org/officeDocument/2006/relationships/diagramColors" Target="../diagrams/colors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5.xml" /><Relationship Id="rId3" Type="http://schemas.microsoft.com/office/2007/relationships/diagramDrawing" Target="../diagrams/drawing3.xml" /><Relationship Id="rId4" Type="http://schemas.openxmlformats.org/officeDocument/2006/relationships/diagramData" Target="../diagrams/data3.xml" /><Relationship Id="rId5" Type="http://schemas.openxmlformats.org/officeDocument/2006/relationships/diagramLayout" Target="../diagrams/layout3.xml" /><Relationship Id="rId6" Type="http://schemas.openxmlformats.org/officeDocument/2006/relationships/diagramQuickStyle" Target="../diagrams/quickStyle3.xml" /><Relationship Id="rId7" Type="http://schemas.openxmlformats.org/officeDocument/2006/relationships/diagramColors" Target="../diagrams/colors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4.xml" /><Relationship Id="rId3" Type="http://schemas.openxmlformats.org/officeDocument/2006/relationships/diagramData" Target="../diagrams/data4.xml" /><Relationship Id="rId4" Type="http://schemas.openxmlformats.org/officeDocument/2006/relationships/diagramLayout" Target="../diagrams/layout4.xml" /><Relationship Id="rId5" Type="http://schemas.openxmlformats.org/officeDocument/2006/relationships/diagramQuickStyle" Target="../diagrams/quickStyle4.xml" /><Relationship Id="rId6" Type="http://schemas.openxmlformats.org/officeDocument/2006/relationships/diagramColors" Target="../diagrams/colors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Relationship Id="rId3" Type="http://schemas.microsoft.com/office/2007/relationships/diagramDrawing" Target="../diagrams/drawing5.xml" /><Relationship Id="rId4" Type="http://schemas.openxmlformats.org/officeDocument/2006/relationships/diagramData" Target="../diagrams/data5.xml" /><Relationship Id="rId5" Type="http://schemas.openxmlformats.org/officeDocument/2006/relationships/diagramLayout" Target="../diagrams/layout5.xml" /><Relationship Id="rId6" Type="http://schemas.openxmlformats.org/officeDocument/2006/relationships/diagramQuickStyle" Target="../diagrams/quickStyle5.xml" /><Relationship Id="rId7" Type="http://schemas.openxmlformats.org/officeDocument/2006/relationships/diagramColors" Target="../diagrams/colors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6.xml" /><Relationship Id="rId3" Type="http://schemas.openxmlformats.org/officeDocument/2006/relationships/diagramData" Target="../diagrams/data6.xml" /><Relationship Id="rId4" Type="http://schemas.openxmlformats.org/officeDocument/2006/relationships/diagramLayout" Target="../diagrams/layout6.xml" /><Relationship Id="rId5" Type="http://schemas.openxmlformats.org/officeDocument/2006/relationships/diagramQuickStyle" Target="../diagrams/quickStyle6.xml" /><Relationship Id="rId6" Type="http://schemas.openxmlformats.org/officeDocument/2006/relationships/diagramColors" Target="../diagrams/colors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9.xml" /><Relationship Id="rId3" Type="http://schemas.microsoft.com/office/2007/relationships/diagramDrawing" Target="../diagrams/drawing7.xml" /><Relationship Id="rId4" Type="http://schemas.openxmlformats.org/officeDocument/2006/relationships/diagramData" Target="../diagrams/data7.xml" /><Relationship Id="rId5" Type="http://schemas.openxmlformats.org/officeDocument/2006/relationships/diagramLayout" Target="../diagrams/layout7.xml" /><Relationship Id="rId6" Type="http://schemas.openxmlformats.org/officeDocument/2006/relationships/diagramQuickStyle" Target="../diagrams/quickStyle7.xml" /><Relationship Id="rId7" Type="http://schemas.openxmlformats.org/officeDocument/2006/relationships/diagramColors" Target="../diagrams/colors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.xml" /><Relationship Id="rId11" Type="http://schemas.openxmlformats.org/officeDocument/2006/relationships/tags" Target="../tags/tag20.xml" /><Relationship Id="rId12" Type="http://schemas.openxmlformats.org/officeDocument/2006/relationships/hyperlink" Target="mailto:czp@mfcr.cz" TargetMode="External" /><Relationship Id="rId13" Type="http://schemas.openxmlformats.org/officeDocument/2006/relationships/tags" Target="../tags/tag21.xml" /><Relationship Id="rId14" Type="http://schemas.openxmlformats.org/officeDocument/2006/relationships/tags" Target="../tags/tag22.xml" /><Relationship Id="rId15" Type="http://schemas.openxmlformats.org/officeDocument/2006/relationships/image" Target="../media/image7.jpeg" /><Relationship Id="rId16" Type="http://schemas.openxmlformats.org/officeDocument/2006/relationships/tags" Target="../tags/tag23.xml" /><Relationship Id="rId17" Type="http://schemas.openxmlformats.org/officeDocument/2006/relationships/tags" Target="../tags/tag24.xml" /><Relationship Id="rId18" Type="http://schemas.openxmlformats.org/officeDocument/2006/relationships/image" Target="../media/image8.png" /><Relationship Id="rId19" Type="http://schemas.openxmlformats.org/officeDocument/2006/relationships/tags" Target="../tags/tag25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tags" Target="../tags/tag17.xml" /><Relationship Id="rId9" Type="http://schemas.openxmlformats.org/officeDocument/2006/relationships/tags" Target="../tags/tag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625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01226"/>
            <a:ext cx="24380825" cy="13815639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2112579" y="1024202"/>
            <a:ext cx="20532268" cy="1231106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br>
              <a:rPr lang="cs-CZ" smtClean="0">
                <a:solidFill>
                  <a:schemeClr val="tx1"/>
                </a:solidFill>
              </a:rPr>
            </a:br>
            <a:r>
              <a:rPr lang="cs-CZ" smtClean="0">
                <a:solidFill>
                  <a:schemeClr val="tx1"/>
                </a:solidFill>
              </a:rPr>
              <a:t>Program Lidská práva</a:t>
            </a:r>
            <a:br>
              <a:rPr lang="cs-CZ" smtClean="0">
                <a:solidFill>
                  <a:schemeClr val="tx1"/>
                </a:solidFill>
              </a:rPr>
            </a:br>
            <a:br>
              <a:rPr lang="cs-CZ" smtClean="0">
                <a:solidFill>
                  <a:schemeClr val="tx1"/>
                </a:solidFill>
              </a:rPr>
            </a:br>
            <a:r>
              <a:rPr lang="cs-CZ" smtClean="0">
                <a:solidFill>
                  <a:schemeClr val="tx1"/>
                </a:solidFill>
              </a:rPr>
              <a:t>Hodnoticí </a:t>
            </a:r>
            <a:r>
              <a:rPr lang="cs-CZ">
                <a:solidFill>
                  <a:schemeClr val="tx1"/>
                </a:solidFill>
              </a:rPr>
              <a:t>proces </a:t>
            </a:r>
            <a:r>
              <a:rPr lang="cs-CZ" smtClean="0">
                <a:solidFill>
                  <a:schemeClr val="tx1"/>
                </a:solidFill>
              </a:rPr>
              <a:t>výzev</a:t>
            </a:r>
            <a:br>
              <a:rPr lang="cs-CZ" smtClean="0">
                <a:solidFill>
                  <a:schemeClr val="tx1"/>
                </a:solidFill>
              </a:rPr>
            </a:br>
            <a:br>
              <a:rPr lang="cs-CZ">
                <a:solidFill>
                  <a:schemeClr val="tx1"/>
                </a:solidFill>
              </a:rPr>
            </a:br>
            <a:br>
              <a:rPr lang="cs-CZ" smtClean="0">
                <a:solidFill>
                  <a:schemeClr val="tx1"/>
                </a:solidFill>
              </a:rPr>
            </a:br>
            <a:r>
              <a:rPr lang="cs-CZ" smtClean="0"/>
              <a:t>Programová </a:t>
            </a:r>
            <a:r>
              <a:rPr lang="cs-CZ"/>
              <a:t>oblast: Inkluze Romů a posilování </a:t>
            </a:r>
            <a:r>
              <a:rPr lang="cs-CZ" smtClean="0"/>
              <a:t>jejich postavení</a:t>
            </a:r>
            <a:br>
              <a:rPr lang="cs-CZ"/>
            </a:br>
            <a:br>
              <a:rPr lang="cs-CZ">
                <a:solidFill>
                  <a:schemeClr val="tx1"/>
                </a:solidFill>
              </a:rPr>
            </a:br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08324" y="11970189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pPr algn="r"/>
            <a:r>
              <a:rPr lang="cs-CZ" b="1">
                <a:solidFill>
                  <a:schemeClr val="tx1"/>
                </a:solidFill>
              </a:rPr>
              <a:t>8</a:t>
            </a:r>
            <a:r>
              <a:rPr lang="cs-CZ" b="1" smtClean="0">
                <a:solidFill>
                  <a:schemeClr val="tx1"/>
                </a:solidFill>
              </a:rPr>
              <a:t>. </a:t>
            </a:r>
            <a:r>
              <a:rPr lang="cs-CZ" b="1">
                <a:solidFill>
                  <a:schemeClr val="tx1"/>
                </a:solidFill>
              </a:rPr>
              <a:t>4</a:t>
            </a:r>
            <a:r>
              <a:rPr lang="cs-CZ" b="1" smtClean="0">
                <a:solidFill>
                  <a:schemeClr val="tx1"/>
                </a:solidFill>
              </a:rPr>
              <a:t>. 2021</a:t>
            </a:r>
            <a:endParaRPr lang="nb-NO" b="1">
              <a:solidFill>
                <a:schemeClr val="tx1"/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172502" y="11942220"/>
            <a:ext cx="4220063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tx1"/>
                </a:solidFill>
              </a:rPr>
              <a:t>Vlastimil Vaněk</a:t>
            </a:r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Picture 2" descr="C:\Users\14860\Desktop\Norway_grants@4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95726" y="694862"/>
            <a:ext cx="2698295" cy="30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074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Plánovaný harmonogram hodnotícího procesu </a:t>
            </a:r>
            <a:endParaRPr lang="cs-CZ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3349964"/>
              </p:ext>
            </p:extLst>
          </p:nvPr>
        </p:nvGraphicFramePr>
        <p:xfrm>
          <a:off x="625643" y="3090862"/>
          <a:ext cx="22496297" cy="9797001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9" name="Zástupný symbol pro text 8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078340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2"/>
          <p:cNvSpPr txBox="1"/>
          <p:nvPr/>
        </p:nvSpPr>
        <p:spPr>
          <a:xfrm>
            <a:off x="1260387" y="1128171"/>
            <a:ext cx="15105028" cy="10156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Posouzení formálních náležitostí</a:t>
            </a:r>
            <a:endParaRPr lang="en-GB" sz="66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787332F4-2FC1-4BBA-975D-F5B3A97AF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387" y="2518066"/>
            <a:ext cx="21861704" cy="935742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br>
              <a:rPr lang="cs-CZ"/>
            </a:br>
            <a:r>
              <a:rPr lang="cs-CZ" sz="4400" b="1">
                <a:solidFill>
                  <a:srgbClr val="003096"/>
                </a:solidFill>
              </a:rPr>
              <a:t>Kritéria formálních náležitostí – </a:t>
            </a:r>
            <a:r>
              <a:rPr lang="cs-CZ" sz="4400" b="1" smtClean="0">
                <a:solidFill>
                  <a:srgbClr val="003096"/>
                </a:solidFill>
              </a:rPr>
              <a:t>Příloha 3 (Kontrolní list) Pokynu </a:t>
            </a:r>
            <a:r>
              <a:rPr lang="cs-CZ" sz="4400" b="1">
                <a:solidFill>
                  <a:srgbClr val="003096"/>
                </a:solidFill>
              </a:rPr>
              <a:t>pro </a:t>
            </a:r>
            <a:r>
              <a:rPr lang="cs-CZ" sz="4400" b="1" smtClean="0">
                <a:solidFill>
                  <a:srgbClr val="003096"/>
                </a:solidFill>
              </a:rPr>
              <a:t>žadatele</a:t>
            </a:r>
          </a:p>
          <a:p>
            <a:pPr marL="0" indent="0">
              <a:buNone/>
            </a:pPr>
            <a:endParaRPr lang="cs-CZ" sz="4400" b="1" smtClean="0">
              <a:solidFill>
                <a:srgbClr val="003096"/>
              </a:solidFill>
            </a:endParaRPr>
          </a:p>
          <a:p>
            <a:pPr>
              <a:buFont typeface="Arial" panose="020b0604020202020204" pitchFamily="34" charset="0"/>
              <a:buChar char="―"/>
            </a:pPr>
            <a:r>
              <a:rPr lang="cs-CZ" sz="4000" smtClean="0"/>
              <a:t>   </a:t>
            </a:r>
            <a:r>
              <a:rPr lang="cs-CZ" sz="4000"/>
              <a:t>Žádost byla předložena v </a:t>
            </a:r>
            <a:r>
              <a:rPr lang="cs-CZ" sz="4000" b="1"/>
              <a:t>řádném termínu </a:t>
            </a:r>
            <a:r>
              <a:rPr lang="cs-CZ" sz="4000"/>
              <a:t>stanoveném ve výzvě.</a:t>
            </a:r>
          </a:p>
          <a:p>
            <a:pPr>
              <a:buFont typeface="Arial" panose="020b0604020202020204" pitchFamily="34" charset="0"/>
              <a:buChar char="―"/>
            </a:pPr>
            <a:r>
              <a:rPr lang="cs-CZ" sz="4000"/>
              <a:t>   Žádost o grant je zpracována v požadovaném jazyce v souladu s výzvou</a:t>
            </a:r>
            <a:r>
              <a:rPr lang="cs-CZ" sz="4000" smtClean="0"/>
              <a:t>.</a:t>
            </a:r>
          </a:p>
          <a:p>
            <a:pPr>
              <a:buFont typeface="Arial" panose="020b0604020202020204" pitchFamily="34" charset="0"/>
              <a:buChar char="―"/>
            </a:pPr>
            <a:r>
              <a:rPr lang="cs-CZ" sz="4000" smtClean="0"/>
              <a:t>   </a:t>
            </a:r>
            <a:r>
              <a:rPr lang="cs-CZ" sz="4000"/>
              <a:t>V žádosti o grant jsou vyplněny všechny </a:t>
            </a:r>
            <a:r>
              <a:rPr lang="cs-CZ" sz="4000" b="1" smtClean="0"/>
              <a:t>povinné údaje</a:t>
            </a:r>
            <a:r>
              <a:rPr lang="cs-CZ" sz="4000" smtClean="0"/>
              <a:t>.</a:t>
            </a:r>
          </a:p>
          <a:p>
            <a:pPr>
              <a:buFont typeface="Arial" panose="020b0604020202020204" pitchFamily="34" charset="0"/>
              <a:buChar char="―"/>
            </a:pPr>
            <a:r>
              <a:rPr lang="cs-CZ" sz="4000" smtClean="0"/>
              <a:t>   </a:t>
            </a:r>
            <a:r>
              <a:rPr lang="cs-CZ" sz="4000"/>
              <a:t>Žádost je </a:t>
            </a:r>
            <a:r>
              <a:rPr lang="cs-CZ" sz="4000" b="1"/>
              <a:t>elektronicky podepsána </a:t>
            </a:r>
            <a:r>
              <a:rPr lang="cs-CZ" sz="4000"/>
              <a:t>oprávněnou osobou.</a:t>
            </a:r>
          </a:p>
          <a:p>
            <a:pPr>
              <a:buFont typeface="Arial" panose="020b0604020202020204" pitchFamily="34" charset="0"/>
              <a:buChar char="―"/>
            </a:pPr>
            <a:r>
              <a:rPr lang="cs-CZ" sz="4000"/>
              <a:t>   Všechny povinné </a:t>
            </a:r>
            <a:r>
              <a:rPr lang="cs-CZ" sz="4000" b="1"/>
              <a:t>přílohy jsou úplné </a:t>
            </a:r>
            <a:r>
              <a:rPr lang="cs-CZ" sz="4000"/>
              <a:t>a jsou doloženy v </a:t>
            </a:r>
            <a:r>
              <a:rPr lang="cs-CZ" sz="4000" b="1"/>
              <a:t>požadované formě </a:t>
            </a:r>
            <a:r>
              <a:rPr lang="cs-CZ" sz="4000"/>
              <a:t>v souladu s výzvou </a:t>
            </a:r>
            <a:r>
              <a:rPr lang="cs-CZ" sz="4000" smtClean="0"/>
              <a:t>a Pokynem </a:t>
            </a:r>
            <a:r>
              <a:rPr lang="cs-CZ" sz="4000"/>
              <a:t>pro žadatele.</a:t>
            </a:r>
          </a:p>
          <a:p>
            <a:pPr>
              <a:buFont typeface="Arial" panose="020b0604020202020204" pitchFamily="34" charset="0"/>
              <a:buChar char="―"/>
            </a:pPr>
            <a:r>
              <a:rPr lang="cs-CZ" sz="4000" smtClean="0"/>
              <a:t>   Žadatel </a:t>
            </a:r>
            <a:r>
              <a:rPr lang="cs-CZ" sz="4000"/>
              <a:t>podal </a:t>
            </a:r>
            <a:r>
              <a:rPr lang="cs-CZ" sz="4000" b="1"/>
              <a:t>1 žádost </a:t>
            </a:r>
            <a:r>
              <a:rPr lang="cs-CZ" sz="4000"/>
              <a:t>o grant. </a:t>
            </a:r>
            <a:br>
              <a:rPr lang="cs-CZ" sz="3600"/>
            </a:br>
          </a:p>
        </p:txBody>
      </p:sp>
    </p:spTree>
    <p:extLst>
      <p:ext uri="{BB962C8B-B14F-4D97-AF65-F5344CB8AC3E}">
        <p14:creationId xmlns:p14="http://schemas.microsoft.com/office/powerpoint/2010/main" val="116494388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Posouzení oprávněnosti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995529"/>
            <a:ext cx="21861704" cy="828399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4000"/>
              <a:t>—	</a:t>
            </a:r>
            <a:r>
              <a:rPr lang="cs-CZ" sz="4000" b="1"/>
              <a:t>Žadatel</a:t>
            </a:r>
            <a:r>
              <a:rPr lang="cs-CZ" sz="4000"/>
              <a:t> je oprávněný.</a:t>
            </a:r>
          </a:p>
          <a:p>
            <a:pPr marL="0" indent="0">
              <a:buNone/>
            </a:pPr>
            <a:r>
              <a:rPr lang="cs-CZ" sz="4000"/>
              <a:t>—	</a:t>
            </a:r>
            <a:r>
              <a:rPr lang="cs-CZ" sz="4000" b="1" smtClean="0"/>
              <a:t>Partner/partneři</a:t>
            </a:r>
            <a:r>
              <a:rPr lang="cs-CZ" sz="4000" smtClean="0"/>
              <a:t> </a:t>
            </a:r>
            <a:r>
              <a:rPr lang="cs-CZ" sz="4000"/>
              <a:t>jsou oprávnění.</a:t>
            </a:r>
          </a:p>
          <a:p>
            <a:pPr marL="0" indent="0">
              <a:buNone/>
            </a:pPr>
            <a:r>
              <a:rPr lang="cs-CZ" sz="4000"/>
              <a:t>—	Projekt </a:t>
            </a:r>
            <a:r>
              <a:rPr lang="cs-CZ" sz="4000" smtClean="0"/>
              <a:t>je </a:t>
            </a:r>
            <a:r>
              <a:rPr lang="cs-CZ" sz="4000"/>
              <a:t>v </a:t>
            </a:r>
            <a:r>
              <a:rPr lang="cs-CZ" sz="4000" b="1"/>
              <a:t>souladu se zaměřením výzvy </a:t>
            </a:r>
            <a:r>
              <a:rPr lang="cs-CZ" sz="4000"/>
              <a:t>(programová oblast, výsledek, výstupy).</a:t>
            </a:r>
          </a:p>
          <a:p>
            <a:pPr marL="0" indent="0">
              <a:buNone/>
            </a:pPr>
            <a:r>
              <a:rPr lang="cs-CZ" sz="4000"/>
              <a:t>—	</a:t>
            </a:r>
            <a:r>
              <a:rPr lang="cs-CZ" sz="4000" b="1"/>
              <a:t>Místo realizace </a:t>
            </a:r>
            <a:r>
              <a:rPr lang="cs-CZ" sz="4000"/>
              <a:t>projektu je v souladu s podmínkami výzvy.</a:t>
            </a:r>
          </a:p>
          <a:p>
            <a:pPr marL="0" indent="0">
              <a:buNone/>
            </a:pPr>
            <a:r>
              <a:rPr lang="cs-CZ" sz="4000"/>
              <a:t>—	</a:t>
            </a:r>
            <a:r>
              <a:rPr lang="cs-CZ" sz="4000" b="1"/>
              <a:t>Délka předpokládané implementace projektu je v souladu s minimální dobou </a:t>
            </a:r>
            <a:r>
              <a:rPr lang="cs-CZ" sz="4000" b="1" smtClean="0"/>
              <a:t>	realizace </a:t>
            </a:r>
            <a:r>
              <a:rPr lang="cs-CZ" sz="4000" b="1"/>
              <a:t>stanovenou ve </a:t>
            </a:r>
            <a:r>
              <a:rPr lang="cs-CZ" sz="4000" b="1" smtClean="0"/>
              <a:t>výzvě.</a:t>
            </a:r>
          </a:p>
          <a:p>
            <a:pPr marL="0" indent="0">
              <a:buNone/>
            </a:pPr>
            <a:r>
              <a:rPr lang="cs-CZ" sz="4000"/>
              <a:t>—	</a:t>
            </a:r>
            <a:r>
              <a:rPr lang="cs-CZ" sz="4000" b="1" smtClean="0"/>
              <a:t>Termín </a:t>
            </a:r>
            <a:r>
              <a:rPr lang="cs-CZ" sz="4000" b="1"/>
              <a:t>pro ukončení realizace projektu nepřesahuje nejzazší termín pro ukončení </a:t>
            </a:r>
            <a:r>
              <a:rPr lang="cs-CZ" sz="4000" b="1" smtClean="0"/>
              <a:t>	projektu </a:t>
            </a:r>
            <a:r>
              <a:rPr lang="cs-CZ" sz="4000" b="1"/>
              <a:t>stanovený ve výzvě.</a:t>
            </a:r>
          </a:p>
          <a:p>
            <a:pPr marL="0" indent="0">
              <a:buNone/>
            </a:pPr>
            <a:r>
              <a:rPr lang="cs-CZ" sz="4000" smtClean="0"/>
              <a:t>—	Požadovaná </a:t>
            </a:r>
            <a:r>
              <a:rPr lang="cs-CZ" sz="4000" b="1" smtClean="0"/>
              <a:t>výše grantu </a:t>
            </a:r>
            <a:r>
              <a:rPr lang="cs-CZ" sz="4000" smtClean="0"/>
              <a:t>je v souladu se stanovenými podmínkami ve výzvě.</a:t>
            </a:r>
          </a:p>
          <a:p>
            <a:pPr marL="0" indent="0">
              <a:buNone/>
            </a:pPr>
            <a:endParaRPr lang="cs-CZ" sz="4000"/>
          </a:p>
          <a:p>
            <a:pPr marL="0" indent="0">
              <a:buNone/>
            </a:pPr>
            <a:endParaRPr lang="cs-CZ" sz="4000" smtClean="0"/>
          </a:p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39525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Kritéria oprávněnosti – Příloha </a:t>
            </a:r>
            <a:r>
              <a:rPr lang="cs-CZ" sz="4400" smtClean="0"/>
              <a:t>3  (Kontrolní list) Pokynu </a:t>
            </a:r>
            <a:r>
              <a:rPr lang="cs-CZ" sz="4400"/>
              <a:t>pro žadatele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477499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žádosti </a:t>
            </a:r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1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78221" y="2500174"/>
            <a:ext cx="21861704" cy="1426031"/>
          </a:xfrm>
        </p:spPr>
        <p:txBody>
          <a:bodyPr/>
          <a:lstStyle>
            <a:defPPr>
              <a:defRPr kern="1200" smtId="4294967295"/>
            </a:defPPr>
          </a:lstStyle>
          <a:p>
            <a:pPr marL="742950" indent="-742950">
              <a:buAutoNum type="arabicPeriod"/>
            </a:pPr>
            <a:r>
              <a:rPr lang="cs-CZ" sz="4400" u="sng"/>
              <a:t>Schopnost a připravenost žadatele projekt realizovat – </a:t>
            </a:r>
            <a:r>
              <a:rPr lang="cs-CZ" sz="4400" u="sng" smtClean="0"/>
              <a:t>10 </a:t>
            </a:r>
            <a:r>
              <a:rPr lang="cs-CZ" sz="4400" u="sng"/>
              <a:t>b. </a:t>
            </a:r>
            <a:r>
              <a:rPr lang="cs-CZ" sz="4400" u="sng" smtClean="0"/>
              <a:t>(1 kritérium)</a:t>
            </a:r>
            <a:endParaRPr lang="cs-CZ" sz="4400" u="sng"/>
          </a:p>
          <a:p>
            <a:endParaRPr lang="cs-CZ" sz="320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82572596"/>
              </p:ext>
            </p:extLst>
          </p:nvPr>
        </p:nvGraphicFramePr>
        <p:xfrm>
          <a:off x="443191" y="3191070"/>
          <a:ext cx="22155552" cy="9890447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54247124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</a:t>
            </a:r>
            <a:r>
              <a:rPr lang="cs-CZ" sz="7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žádosti 2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919046"/>
            <a:ext cx="22514013" cy="9917723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39525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2. </a:t>
            </a:r>
            <a:r>
              <a:rPr lang="cs-CZ" sz="4400" u="sng" smtClean="0"/>
              <a:t>Relevance a význam projektu – 45 </a:t>
            </a:r>
            <a:r>
              <a:rPr lang="cs-CZ" sz="4400" u="sng"/>
              <a:t>b. </a:t>
            </a:r>
            <a:r>
              <a:rPr lang="cs-CZ" sz="4400" u="sng" smtClean="0"/>
              <a:t>(6 kritérií</a:t>
            </a:r>
            <a:r>
              <a:rPr lang="cs-CZ" sz="3200" u="sng" smtClean="0"/>
              <a:t>)</a:t>
            </a:r>
            <a:endParaRPr lang="cs-CZ" sz="3200" u="sng"/>
          </a:p>
          <a:p>
            <a:endParaRPr lang="cs-CZ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02589417"/>
              </p:ext>
            </p:extLst>
          </p:nvPr>
        </p:nvGraphicFramePr>
        <p:xfrm>
          <a:off x="424529" y="3079102"/>
          <a:ext cx="22099569" cy="10021077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1602772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žádostí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3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u="sng" smtClean="0"/>
              <a:t>3. </a:t>
            </a:r>
            <a:r>
              <a:rPr lang="cs-CZ" sz="4400" u="sng"/>
              <a:t>Aktivity, výstupy a rizika projektu </a:t>
            </a:r>
            <a:r>
              <a:rPr lang="cs-CZ" sz="4400" u="sng" smtClean="0"/>
              <a:t>– 25 b. (5 kritérií)</a:t>
            </a:r>
            <a:endParaRPr lang="cs-CZ" sz="4400" u="sng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88650406"/>
              </p:ext>
            </p:extLst>
          </p:nvPr>
        </p:nvGraphicFramePr>
        <p:xfrm>
          <a:off x="443190" y="3307910"/>
          <a:ext cx="22155552" cy="9381722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9843728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žádosti 4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537496"/>
            <a:ext cx="21861704" cy="139525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pl-PL" sz="4400" u="sng"/>
              <a:t>4</a:t>
            </a:r>
            <a:r>
              <a:rPr lang="pl-PL" sz="4400" u="sng" smtClean="0"/>
              <a:t>. </a:t>
            </a:r>
            <a:r>
              <a:rPr lang="cs-CZ" sz="4400" u="sng"/>
              <a:t>Hospodárnost a udržitelnost projektu</a:t>
            </a:r>
            <a:r>
              <a:rPr lang="pl-PL" sz="4400" u="sng" smtClean="0"/>
              <a:t> </a:t>
            </a:r>
            <a:r>
              <a:rPr lang="pl-PL" sz="4400" u="sng"/>
              <a:t>– </a:t>
            </a:r>
            <a:r>
              <a:rPr lang="pl-PL" sz="4400" u="sng" smtClean="0"/>
              <a:t>15 </a:t>
            </a:r>
            <a:r>
              <a:rPr lang="pl-PL" sz="4400" u="sng"/>
              <a:t>b. </a:t>
            </a:r>
            <a:r>
              <a:rPr lang="pl-PL" sz="4400" u="sng" smtClean="0"/>
              <a:t>(3 kritéria)</a:t>
            </a:r>
            <a:endParaRPr lang="pl-PL" sz="4400" u="sng"/>
          </a:p>
          <a:p>
            <a:endParaRPr lang="cs-CZ" u="sng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77289006"/>
              </p:ext>
            </p:extLst>
          </p:nvPr>
        </p:nvGraphicFramePr>
        <p:xfrm>
          <a:off x="219260" y="3272589"/>
          <a:ext cx="22006258" cy="9846252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88289386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žádosti 5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537496"/>
            <a:ext cx="21861704" cy="139525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pl-PL" sz="4400" u="sng" smtClean="0"/>
              <a:t>5. Specifické podmínky programu </a:t>
            </a:r>
            <a:r>
              <a:rPr lang="pl-PL" sz="4400" u="sng"/>
              <a:t>– 5</a:t>
            </a:r>
            <a:r>
              <a:rPr lang="pl-PL" sz="4400" u="sng" smtClean="0"/>
              <a:t> </a:t>
            </a:r>
            <a:r>
              <a:rPr lang="pl-PL" sz="4400" u="sng"/>
              <a:t>b. </a:t>
            </a:r>
            <a:r>
              <a:rPr lang="pl-PL" sz="4400" u="sng" smtClean="0"/>
              <a:t>(1 kritérium)</a:t>
            </a:r>
            <a:endParaRPr lang="pl-PL" sz="4400" u="sng"/>
          </a:p>
          <a:p>
            <a:endParaRPr lang="cs-CZ" u="sng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2280633"/>
              </p:ext>
            </p:extLst>
          </p:nvPr>
        </p:nvGraphicFramePr>
        <p:xfrm>
          <a:off x="219260" y="3705725"/>
          <a:ext cx="22006258" cy="9413115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780020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žádosti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399183"/>
            <a:ext cx="21861704" cy="91870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/>
          </a:p>
          <a:p>
            <a:pPr marL="0" indent="0" algn="just">
              <a:buNone/>
            </a:pPr>
            <a:r>
              <a:rPr lang="cs-CZ"/>
              <a:t>Aby hodnocení proběhlo co nejobjektivněji, oznámkuje každý externí hodnotitel samostatně splnění každého kritéria na stupnici 0 – 5 uvedené níže (s výjimkou kritéria, kde se vybírá pouze jedna z možností, nebo se body sčítají</a:t>
            </a:r>
            <a:r>
              <a:rPr lang="cs-CZ" smtClean="0"/>
              <a:t>). </a:t>
            </a:r>
            <a:endParaRPr lang="cs-CZ"/>
          </a:p>
          <a:p>
            <a:pPr algn="just"/>
            <a:r>
              <a:rPr lang="cs-CZ" b="1"/>
              <a:t>0 - Projekt nesplňuje </a:t>
            </a:r>
            <a:r>
              <a:rPr lang="cs-CZ"/>
              <a:t>posuzované kritérium nebo jej nelze posoudit z důvodu chybějících nebo neúplných informací (žádost získá </a:t>
            </a:r>
            <a:r>
              <a:rPr lang="cs-CZ" b="1"/>
              <a:t>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1 - Velmi špatný. </a:t>
            </a:r>
            <a:r>
              <a:rPr lang="cs-CZ"/>
              <a:t>Kritérium je splněno povrchně a neuspokojivě (žádost získá </a:t>
            </a:r>
            <a:r>
              <a:rPr lang="cs-CZ" b="1"/>
              <a:t>20 %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2 - Špatný. </a:t>
            </a:r>
            <a:r>
              <a:rPr lang="cs-CZ"/>
              <a:t>Ve vztahu k danému kritériu existují závažné a podstatné nedostatky (žádost získá </a:t>
            </a:r>
            <a:r>
              <a:rPr lang="cs-CZ" b="1"/>
              <a:t>40 %</a:t>
            </a:r>
            <a:r>
              <a:rPr lang="cs-CZ"/>
              <a:t> max. počtu bodů daného kritéria). </a:t>
            </a:r>
          </a:p>
          <a:p>
            <a:pPr algn="just"/>
            <a:r>
              <a:rPr lang="cs-CZ" b="1"/>
              <a:t>3 - Uspokojivý. </a:t>
            </a:r>
            <a:r>
              <a:rPr lang="cs-CZ"/>
              <a:t>I když se projekt daným kritériem široce zabývá, existují nedostatky, které by vyžadovaly nápravu (žádost získá </a:t>
            </a:r>
            <a:r>
              <a:rPr lang="cs-CZ" b="1"/>
              <a:t>60 %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4 - Dobrý. </a:t>
            </a:r>
            <a:r>
              <a:rPr lang="cs-CZ"/>
              <a:t>Projekt dobře odpovídá danému kritériu, i když jsou možná určitá zlepšení (žádost získá </a:t>
            </a:r>
            <a:r>
              <a:rPr lang="cs-CZ" b="1"/>
              <a:t>80 % </a:t>
            </a:r>
            <a:r>
              <a:rPr lang="cs-CZ"/>
              <a:t>max. počtu bodů daného kritéria).</a:t>
            </a:r>
          </a:p>
          <a:p>
            <a:pPr algn="just"/>
            <a:r>
              <a:rPr lang="cs-CZ" b="1"/>
              <a:t>5 - Výborný. </a:t>
            </a:r>
            <a:r>
              <a:rPr lang="cs-CZ"/>
              <a:t>Návrh úspěšně řeší všechny aspekty daného kritéria (žádost získá </a:t>
            </a:r>
            <a:r>
              <a:rPr lang="cs-CZ" b="1"/>
              <a:t>100 % </a:t>
            </a:r>
            <a:r>
              <a:rPr lang="cs-CZ"/>
              <a:t>max. počtu bodů daného kritéria).</a:t>
            </a:r>
          </a:p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354969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Bodové hodnocení</a:t>
            </a:r>
          </a:p>
          <a:p>
            <a:r>
              <a:rPr lang="cs-CZ"/>
              <a:t>Minimální průměrné bodování žádosti potřebné pro postup do další fáze hodnocení je 50 bodů</a:t>
            </a:r>
            <a:r>
              <a:rPr lang="cs-CZ" smtClean="0"/>
              <a:t>.</a:t>
            </a:r>
          </a:p>
          <a:p>
            <a:endParaRPr lang="cs-CZ"/>
          </a:p>
          <a:p>
            <a:endParaRPr lang="cs-CZ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306412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Hodnocení kvality </a:t>
            </a:r>
            <a:r>
              <a:rPr lang="cs-CZ" sz="66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žádosti externími hodnotiteli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683565"/>
            <a:ext cx="21861704" cy="990267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mtClean="0"/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r>
              <a:rPr lang="cs-CZ" sz="5400"/>
              <a:t>Každá žádost o grant je hodnocena dvěma externími hodnotiteli. Výsledné bodové hodnocení žádosti o grant je dáno aritmetickým průměrem bodového hodnocení obou </a:t>
            </a:r>
            <a:r>
              <a:rPr lang="cs-CZ" sz="5400" smtClean="0"/>
              <a:t>hodnotitelů.</a:t>
            </a:r>
          </a:p>
          <a:p>
            <a:pPr marL="0" indent="0">
              <a:buNone/>
            </a:pPr>
            <a:r>
              <a:rPr lang="cs-CZ" sz="5400" smtClean="0"/>
              <a:t>Pokud </a:t>
            </a:r>
            <a:r>
              <a:rPr lang="cs-CZ" sz="5400"/>
              <a:t>rozdíl mezi celkovým bodovým hodnocením hodnotitelů bude </a:t>
            </a:r>
            <a:r>
              <a:rPr lang="cs-CZ" sz="5400" b="1"/>
              <a:t>vyšší než 30 % hodnoty vyššího bodového hodnocení</a:t>
            </a:r>
            <a:r>
              <a:rPr lang="cs-CZ" sz="5400"/>
              <a:t>, bude žádost o grant hodnocena třetím hodnotitelem. Výsledné bodové hodnocení bude vypočteno jako aritmetický průměr celkového součtu dvou hodnocení, která jsou si svou celkovou bodovou hodnotou nejblíže.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591577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Posouzení žádosti hodnotící komisí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5400" smtClean="0"/>
          </a:p>
          <a:p>
            <a:pPr marL="0" indent="0">
              <a:buNone/>
            </a:pPr>
            <a:r>
              <a:rPr lang="cs-CZ" sz="5400" smtClean="0"/>
              <a:t>Hodnoticí </a:t>
            </a:r>
            <a:r>
              <a:rPr lang="cs-CZ" sz="5400"/>
              <a:t>komisi je předložen seznam všech projektů, které byly hodnoceny z hlediska kvality. Projekty jsou na seznamu seřazeny podle výsledného počtu bodů získaného v hodnocení externími hodnotiteli (aritmetický průměr hodnocení). </a:t>
            </a:r>
            <a:endParaRPr lang="cs-CZ" sz="5400" smtClean="0"/>
          </a:p>
          <a:p>
            <a:pPr marL="0" indent="0">
              <a:buNone/>
            </a:pPr>
            <a:r>
              <a:rPr lang="cs-CZ" sz="5400" smtClean="0"/>
              <a:t>Hodnoticí </a:t>
            </a:r>
            <a:r>
              <a:rPr lang="cs-CZ" sz="5400"/>
              <a:t>komise projedná předložené projekty a </a:t>
            </a:r>
            <a:r>
              <a:rPr lang="cs-CZ" sz="5400" b="1"/>
              <a:t>předloží seznam doporučených projektů, včetně projektů rezervních</a:t>
            </a:r>
            <a:r>
              <a:rPr lang="cs-CZ" sz="5400"/>
              <a:t>, Zprostředkovateli programu - Ministerstvu financí k verifikaci.</a:t>
            </a:r>
          </a:p>
        </p:txBody>
      </p:sp>
    </p:spTree>
    <p:extLst>
      <p:ext uri="{BB962C8B-B14F-4D97-AF65-F5344CB8AC3E}">
        <p14:creationId xmlns:p14="http://schemas.microsoft.com/office/powerpoint/2010/main" val="2507981056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Verifikace Zprostředkovatelem programu</a:t>
            </a:r>
            <a:endParaRPr lang="cs-CZ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512304"/>
              </p:ext>
            </p:extLst>
          </p:nvPr>
        </p:nvGraphicFramePr>
        <p:xfrm>
          <a:off x="839755" y="2556588"/>
          <a:ext cx="22282183" cy="9722725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74166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60386" y="1128171"/>
            <a:ext cx="21861704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u="sng">
                <a:solidFill>
                  <a:schemeClr val="tx2">
                    <a:lumMod val="90000"/>
                    <a:lumOff val="10000"/>
                  </a:schemeClr>
                </a:solidFill>
              </a:rPr>
              <a:t>Schválení / neschválení grantu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2029784" y="6369697"/>
            <a:ext cx="9133916" cy="610266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5400" b="1" smtClean="0"/>
              <a:t>Dopis o schválení grantu</a:t>
            </a:r>
          </a:p>
          <a:p>
            <a:pPr marL="0" indent="0">
              <a:buNone/>
            </a:pPr>
            <a:r>
              <a:rPr lang="cs-CZ" sz="5400" smtClean="0"/>
              <a:t>(začátek způsobilosti výdajů)</a:t>
            </a:r>
          </a:p>
          <a:p>
            <a:pPr marL="0" indent="0">
              <a:buNone/>
            </a:pPr>
            <a:endParaRPr lang="cs-CZ" sz="5400"/>
          </a:p>
          <a:p>
            <a:pPr marL="0" indent="0">
              <a:buNone/>
            </a:pPr>
            <a:r>
              <a:rPr lang="cs-CZ" sz="5400" b="1" smtClean="0"/>
              <a:t>Právní akt o přidělení finančních prostředků</a:t>
            </a:r>
          </a:p>
          <a:p>
            <a:endParaRPr lang="cs-CZ" sz="540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Šipka dolů 5"/>
          <p:cNvSpPr/>
          <p:nvPr>
            <p:custDataLst>
              <p:tags r:id="rId7"/>
            </p:custDataLst>
          </p:nvPr>
        </p:nvSpPr>
        <p:spPr>
          <a:xfrm>
            <a:off x="5430416" y="3396343"/>
            <a:ext cx="2332653" cy="2369975"/>
          </a:xfrm>
          <a:prstGeom prst="downArrow">
            <a:avLst/>
          </a:prstGeom>
          <a:solidFill>
            <a:srgbClr val="3EAF79"/>
          </a:solidFill>
          <a:ln>
            <a:solidFill>
              <a:srgbClr val="3EA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lů 6"/>
          <p:cNvSpPr/>
          <p:nvPr>
            <p:custDataLst>
              <p:tags r:id="rId8"/>
            </p:custDataLst>
          </p:nvPr>
        </p:nvSpPr>
        <p:spPr>
          <a:xfrm>
            <a:off x="17544659" y="3396342"/>
            <a:ext cx="2332653" cy="236997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8" name="Zástupný symbol pro obsah 2"/>
          <p:cNvSpPr txBox="1"/>
          <p:nvPr>
            <p:custDataLst>
              <p:tags r:id="rId9"/>
            </p:custDataLst>
          </p:nvPr>
        </p:nvSpPr>
        <p:spPr>
          <a:xfrm>
            <a:off x="14144028" y="6369697"/>
            <a:ext cx="9133916" cy="61026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5400" b="1" smtClean="0"/>
              <a:t>Právní akt o neudělení finančních prostředků</a:t>
            </a:r>
          </a:p>
          <a:p>
            <a:endParaRPr lang="cs-CZ" sz="5400"/>
          </a:p>
        </p:txBody>
      </p:sp>
    </p:spTree>
    <p:extLst>
      <p:ext uri="{BB962C8B-B14F-4D97-AF65-F5344CB8AC3E}">
        <p14:creationId xmlns:p14="http://schemas.microsoft.com/office/powerpoint/2010/main" val="18041990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199262" y="895673"/>
            <a:ext cx="16406095" cy="1101570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tx1"/>
                </a:solidFill>
              </a:rPr>
              <a:t>Kontaktní údaje</a:t>
            </a:r>
          </a:p>
        </p:txBody>
      </p:sp>
      <p:sp>
        <p:nvSpPr>
          <p:cNvPr id="6" name="Obdélník 5"/>
          <p:cNvSpPr/>
          <p:nvPr>
            <p:custDataLst>
              <p:tags r:id="rId5"/>
            </p:custDataLst>
          </p:nvPr>
        </p:nvSpPr>
        <p:spPr>
          <a:xfrm>
            <a:off x="59107" y="8908899"/>
            <a:ext cx="23663599" cy="315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TextovéPole 11"/>
          <p:cNvSpPr txBox="1"/>
          <p:nvPr>
            <p:custDataLst>
              <p:tags r:id="rId6"/>
            </p:custDataLst>
          </p:nvPr>
        </p:nvSpPr>
        <p:spPr>
          <a:xfrm>
            <a:off x="3237243" y="3474462"/>
            <a:ext cx="13595683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Ministerstvo financí ČR – </a:t>
            </a:r>
            <a:r>
              <a:rPr lang="cs-CZ" b="1" smtClean="0"/>
              <a:t>Zprostředkovatel programu</a:t>
            </a:r>
            <a:endParaRPr lang="cs-CZ" b="1"/>
          </a:p>
          <a:p>
            <a:pPr algn="ctr"/>
            <a:r>
              <a:rPr lang="cs-CZ"/>
              <a:t>Centrum pro zahraniční pomoc - příprava a koordinace</a:t>
            </a:r>
          </a:p>
          <a:p>
            <a:pPr algn="ctr"/>
            <a:endParaRPr lang="cs-CZ"/>
          </a:p>
          <a:p>
            <a:pPr algn="ctr"/>
            <a:endParaRPr lang="cs-CZ"/>
          </a:p>
        </p:txBody>
      </p:sp>
      <p:sp>
        <p:nvSpPr>
          <p:cNvPr id="8" name="Freeform: Shape 53">
            <a:extLst>
              <a:ext uri="{FF2B5EF4-FFF2-40B4-BE49-F238E27FC236}">
                <a16:creationId xmlns:a16="http://schemas.microsoft.com/office/drawing/2014/main" id="{42844DAE-4023-4E06-8AFF-B5C155740B8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200000">
            <a:off x="-1008835" y="-619067"/>
            <a:ext cx="2135884" cy="6646493"/>
          </a:xfrm>
          <a:custGeom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0" name="Freeform: Shape 34">
            <a:extLst>
              <a:ext uri="{FF2B5EF4-FFF2-40B4-BE49-F238E27FC236}">
                <a16:creationId xmlns:a16="http://schemas.microsoft.com/office/drawing/2014/main" id="{64F114B5-BF08-46FB-880A-2EB8C212F8E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0800000">
            <a:off x="13773150" y="-171455"/>
            <a:ext cx="10760074" cy="13239755"/>
          </a:xfrm>
          <a:custGeom>
            <a:gdLst>
              <a:gd name="connsiteX0" fmla="*/ 0 w 4868173"/>
              <a:gd name="connsiteY0" fmla="*/ 0 h 6858000"/>
              <a:gd name="connsiteX1" fmla="*/ 4868173 w 4868173"/>
              <a:gd name="connsiteY1" fmla="*/ 0 h 6858000"/>
              <a:gd name="connsiteX2" fmla="*/ 2126832 w 4868173"/>
              <a:gd name="connsiteY2" fmla="*/ 6858000 h 6858000"/>
              <a:gd name="connsiteX3" fmla="*/ 0 w 4868173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8173" h="6858000">
                <a:moveTo>
                  <a:pt x="0" y="0"/>
                </a:moveTo>
                <a:lnTo>
                  <a:pt x="4868173" y="0"/>
                </a:lnTo>
                <a:lnTo>
                  <a:pt x="212683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/>
          </a:p>
        </p:txBody>
      </p:sp>
      <p:sp>
        <p:nvSpPr>
          <p:cNvPr id="13" name="TextovéPole 12"/>
          <p:cNvSpPr txBox="1"/>
          <p:nvPr>
            <p:custDataLst>
              <p:tags r:id="rId9"/>
            </p:custDataLst>
          </p:nvPr>
        </p:nvSpPr>
        <p:spPr>
          <a:xfrm>
            <a:off x="18533478" y="4569696"/>
            <a:ext cx="5486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>
                <a:solidFill>
                  <a:schemeClr val="bg1"/>
                </a:solidFill>
              </a:rPr>
              <a:t>Děkuji za pozornost</a:t>
            </a:r>
            <a:r>
              <a:rPr lang="cs-CZ"/>
              <a:t>!</a:t>
            </a:r>
          </a:p>
        </p:txBody>
      </p:sp>
      <p:sp>
        <p:nvSpPr>
          <p:cNvPr id="4" name="Zaoblený obdélník 3"/>
          <p:cNvSpPr/>
          <p:nvPr>
            <p:custDataLst>
              <p:tags r:id="rId10"/>
            </p:custDataLst>
          </p:nvPr>
        </p:nvSpPr>
        <p:spPr>
          <a:xfrm>
            <a:off x="1744579" y="10285865"/>
            <a:ext cx="6309175" cy="219921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1" name="TextovéPole 10"/>
          <p:cNvSpPr txBox="1"/>
          <p:nvPr>
            <p:custDataLst>
              <p:tags r:id="rId11"/>
            </p:custDataLst>
          </p:nvPr>
        </p:nvSpPr>
        <p:spPr>
          <a:xfrm>
            <a:off x="1828799" y="10806570"/>
            <a:ext cx="6224955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hlinkClick r:id="rId12"/>
              </a:rPr>
              <a:t>czp@mfcr.cz</a:t>
            </a:r>
            <a:endParaRPr lang="cs-CZ"/>
          </a:p>
        </p:txBody>
      </p:sp>
      <p:sp>
        <p:nvSpPr>
          <p:cNvPr id="15" name="Zaoblený obdélník 14"/>
          <p:cNvSpPr/>
          <p:nvPr>
            <p:custDataLst>
              <p:tags r:id="rId13"/>
            </p:custDataLst>
          </p:nvPr>
        </p:nvSpPr>
        <p:spPr>
          <a:xfrm>
            <a:off x="1633337" y="5600369"/>
            <a:ext cx="10570386" cy="275271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6" name="TextovéPole 15"/>
          <p:cNvSpPr txBox="1"/>
          <p:nvPr>
            <p:custDataLst>
              <p:tags r:id="rId14"/>
            </p:custDataLst>
          </p:nvPr>
        </p:nvSpPr>
        <p:spPr>
          <a:xfrm>
            <a:off x="3726950" y="6440688"/>
            <a:ext cx="7740012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>
              <a:tabLst>
                <a:tab pos="1512888"/>
              </a:tabLst>
            </a:pPr>
            <a:r>
              <a:rPr lang="cs-CZ" b="1" smtClean="0"/>
              <a:t>www.norskefondy.cz/lidskaprava </a:t>
            </a:r>
            <a:endParaRPr lang="cs-CZ" b="1"/>
          </a:p>
          <a:p>
            <a:endParaRPr lang="cs-CZ"/>
          </a:p>
        </p:txBody>
      </p:sp>
      <p:pic>
        <p:nvPicPr>
          <p:cNvPr id="9" name="Picture 2" descr="E:\prezentace JUSTICE\fotky\foto\letters-2794672_1920.jpg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1246" y="9224209"/>
            <a:ext cx="15839860" cy="38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bdélník 18"/>
          <p:cNvSpPr/>
          <p:nvPr>
            <p:custDataLst>
              <p:tags r:id="rId17"/>
            </p:custDataLst>
          </p:nvPr>
        </p:nvSpPr>
        <p:spPr>
          <a:xfrm>
            <a:off x="1246222" y="2302041"/>
            <a:ext cx="22773655" cy="315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2051" name="Picture 3" descr="C:\Users\15233\Desktop\loupe.png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8880" y="6312690"/>
            <a:ext cx="1328070" cy="132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119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UNIQUEID" val="3"/>
</p:tagLst>
</file>

<file path=ppt/tags/tag2.xml><?xml version="1.0" encoding="utf-8"?>
<p:tagLst xmlns:p="http://schemas.openxmlformats.org/presentationml/2006/main">
  <p:tag name="AS_UNIQUEID" val="4"/>
</p:tagLst>
</file>

<file path=ppt/tags/tag3.xml><?xml version="1.0" encoding="utf-8"?>
<p:tagLst xmlns:p="http://schemas.openxmlformats.org/presentationml/2006/main">
  <p:tag name="AS_UNIQUEID" val="0"/>
</p:tagLst>
</file>

<file path=ppt/tags/tag4.xml><?xml version="1.0" encoding="utf-8"?>
<p:tagLst xmlns:p="http://schemas.openxmlformats.org/presentationml/2006/main">
  <p:tag name="AS_UNIQUEID" val="5"/>
</p:tagLst>
</file>

<file path=ppt/tags/tag5.xml><?xml version="1.0" encoding="utf-8"?>
<p:tagLst xmlns:p="http://schemas.openxmlformats.org/presentationml/2006/main">
  <p:tag name="AS_UNIQUEID" val="6"/>
</p:tagLst>
</file>

<file path=ppt/tags/tag6.xml><?xml version="1.0" encoding="utf-8"?>
<p:tagLst xmlns:p="http://schemas.openxmlformats.org/presentationml/2006/main">
  <p:tag name="AS_UNIQUEID" val="1"/>
</p:tagLst>
</file>

<file path=ppt/tags/tag7.xml><?xml version="1.0" encoding="utf-8"?>
<p:tagLst xmlns:p="http://schemas.openxmlformats.org/presentationml/2006/main">
  <p:tag name="AS_UNIQUEID" val="2"/>
</p:tagLst>
</file>

<file path=ppt/tags/tag8.xml><?xml version="1.0" encoding="utf-8"?>
<p:tagLst xmlns:p="http://schemas.openxmlformats.org/presentationml/2006/main">
  <p:tag name="AS_UNIQUEID" val="7"/>
</p:tagLst>
</file>

<file path=ppt/tags/tag9.xml><?xml version="1.0" encoding="utf-8"?>
<p:tagLst xmlns:p="http://schemas.openxmlformats.org/presentationml/2006/main">
  <p:tag name="AS_UNIQUEID" val="8"/>
</p:tagLst>
</file>

<file path=ppt/tags/tag10.xml><?xml version="1.0" encoding="utf-8"?>
<p:tagLst xmlns:p="http://schemas.openxmlformats.org/presentationml/2006/main">
  <p:tag name="AS_UNIQUEID" val="9"/>
</p:tagLst>
</file>

<file path=ppt/tags/tag11.xml><?xml version="1.0" encoding="utf-8"?>
<p:tagLst xmlns:p="http://schemas.openxmlformats.org/presentationml/2006/main">
  <p:tag name="AS_UNIQUEID" val="10"/>
</p:tagLst>
</file>

<file path=ppt/tags/tag12.xml><?xml version="1.0" encoding="utf-8"?>
<p:tagLst xmlns:p="http://schemas.openxmlformats.org/presentationml/2006/main">
  <p:tag name="AS_UNIQUEID" val="11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2021-04-15T09:57:06.074</cp:lastPrinted>
  <dcterms:created xsi:type="dcterms:W3CDTF">2021-04-15T09:57:06Z</dcterms:created>
  <dcterms:modified xsi:type="dcterms:W3CDTF">2021-04-15T09:57:06Z</dcterms:modified>
</cp:coreProperties>
</file>