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bin" ContentType="application/vnd.openxmlformats-officedocument.presentationml.printerSettings"/>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p:sldMasterIdLst>
    <p:sldMasterId id="2147483768" r:id="rId1"/>
  </p:sldMasterIdLst>
  <p:notesMasterIdLst>
    <p:notesMasterId r:id="rId2"/>
  </p:notesMasterIdLst>
  <p:sldIdLst>
    <p:sldId id="257" r:id="rId3"/>
    <p:sldId id="264" r:id="rId4"/>
    <p:sldId id="262" r:id="rId5"/>
    <p:sldId id="265" r:id="rId6"/>
    <p:sldId id="266" r:id="rId7"/>
    <p:sldId id="276" r:id="rId8"/>
    <p:sldId id="267" r:id="rId9"/>
    <p:sldId id="270" r:id="rId10"/>
    <p:sldId id="268" r:id="rId11"/>
    <p:sldId id="269" r:id="rId12"/>
    <p:sldId id="279" r:id="rId13"/>
    <p:sldId id="280" r:id="rId14"/>
    <p:sldId id="281" r:id="rId15"/>
    <p:sldId id="271" r:id="rId16"/>
    <p:sldId id="272" r:id="rId17"/>
    <p:sldId id="273" r:id="rId18"/>
    <p:sldId id="274" r:id="rId19"/>
    <p:sldId id="292" r:id="rId20"/>
    <p:sldId id="282" r:id="rId21"/>
    <p:sldId id="283" r:id="rId22"/>
    <p:sldId id="284" r:id="rId23"/>
    <p:sldId id="290" r:id="rId24"/>
    <p:sldId id="285" r:id="rId25"/>
    <p:sldId id="286" r:id="rId26"/>
    <p:sldId id="287" r:id="rId27"/>
    <p:sldId id="288" r:id="rId28"/>
    <p:sldId id="289" r:id="rId29"/>
    <p:sldId id="300" r:id="rId30"/>
    <p:sldId id="293" r:id="rId31"/>
    <p:sldId id="299" r:id="rId32"/>
    <p:sldId id="294" r:id="rId33"/>
    <p:sldId id="295" r:id="rId34"/>
    <p:sldId id="296" r:id="rId35"/>
    <p:sldId id="297" r:id="rId36"/>
    <p:sldId id="298" r:id="rId37"/>
    <p:sldId id="263" r:id="rId38"/>
  </p:sldIdLst>
  <p:sldSz cx="9144000" cy="6858000" type="screen4x3"/>
  <p:notesSz cx="6858000" cy="9144000"/>
  <p:custDataLst>
    <p:tags r:id="rId40"/>
  </p:custDataLst>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544">
          <p15:clr>
            <a:srgbClr val="A4A3A4"/>
          </p15:clr>
        </p15:guide>
        <p15:guide id="2" orient="horz" pos="3604">
          <p15:clr>
            <a:srgbClr val="A4A3A4"/>
          </p15:clr>
        </p15:guide>
        <p15:guide id="3" orient="horz" pos="4042">
          <p15:clr>
            <a:srgbClr val="A4A3A4"/>
          </p15:clr>
        </p15:guide>
        <p15:guide id="4" pos="317">
          <p15:clr>
            <a:srgbClr val="A4A3A4"/>
          </p15:clr>
        </p15:guide>
        <p15:guide id="5" pos="5453">
          <p15:clr>
            <a:srgbClr val="A4A3A4"/>
          </p15:clr>
        </p15:guide>
        <p15:guide id="6" pos="3371">
          <p15:clr>
            <a:srgbClr val="A4A3A4"/>
          </p15:clr>
        </p15:guide>
        <p15:guide id="7" pos="3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C1CB"/>
    <a:srgbClr val="9473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17" autoAdjust="0"/>
    <p:restoredTop sz="94607" autoAdjust="0"/>
  </p:normalViewPr>
  <p:slideViewPr>
    <p:cSldViewPr snapToGrid="0">
      <p:cViewPr>
        <p:scale>
          <a:sx n="79" d="100"/>
          <a:sy n="79" d="100"/>
        </p:scale>
        <p:origin x="-1816" y="-424"/>
      </p:cViewPr>
      <p:guideLst>
        <p:guide orient="horz" pos="544"/>
        <p:guide orient="horz" pos="3604"/>
        <p:guide orient="horz" pos="4042"/>
        <p:guide pos="317"/>
        <p:guide pos="5453"/>
        <p:guide pos="3371"/>
        <p:guide pos="3575"/>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interSettings" Target="printerSettings/printerSettings1.bin" /><Relationship Id="rId4" Type="http://schemas.openxmlformats.org/officeDocument/2006/relationships/slide" Target="slides/slide2.xml" /><Relationship Id="rId40" Type="http://schemas.openxmlformats.org/officeDocument/2006/relationships/tags" Target="tags/tag1.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heme" Target="theme/theme1.xml" /><Relationship Id="rId44"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_rels/viewProps.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slide" Target="slides/slide4.xml" /><Relationship Id="rId3" Type="http://schemas.openxmlformats.org/officeDocument/2006/relationships/slide" Target="slides/slide5.xml" /><Relationship Id="rId4" Type="http://schemas.openxmlformats.org/officeDocument/2006/relationships/slide" Target="slides/slide3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a:defRPr sz="1200"/>
            </a:lvl1pPr>
          </a:lstStyle>
          <a:p>
            <a:fld id="{E6D2974C-5DD7-4FBB-9454-4240DF5C1C58}" type="datetimeFigureOut">
              <a:rPr lang="cs-CZ" smtClean="0"/>
              <a:t>14.02.19</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defPPr>
              <a:defRPr kern="1200" smtId="4294967295"/>
            </a:def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a:defRPr sz="1200"/>
            </a:lvl1pPr>
          </a:lstStyle>
          <a:p>
            <a:fld id="{C1F1F895-8ABF-4BFB-8BBD-80B7148FF1F8}" type="slidenum">
              <a:rPr lang="cs-CZ" smtClean="0"/>
              <a:t>‹#›</a:t>
            </a:fld>
            <a:endParaRPr lang="cs-CZ"/>
          </a:p>
        </p:txBody>
      </p:sp>
    </p:spTree>
    <p:extLst>
      <p:ext uri="{BB962C8B-B14F-4D97-AF65-F5344CB8AC3E}">
        <p14:creationId xmlns:p14="http://schemas.microsoft.com/office/powerpoint/2010/main" val="113327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defPPr>
              <a:defRPr kern="1200" smtId="4294967295"/>
            </a:defPPr>
          </a:lstStyle>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C1F1F895-8ABF-4BFB-8BBD-80B7148FF1F8}" type="slidenum">
              <a:rPr lang="cs-CZ" smtClean="0"/>
              <a:t>3</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defPPr>
              <a:defRPr kern="1200" smtId="4294967295"/>
            </a:defPPr>
          </a:lstStyle>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C1F1F895-8ABF-4BFB-8BBD-80B7148FF1F8}" type="slidenum">
              <a:rPr lang="cs-CZ" smtClean="0"/>
              <a:t>4</a:t>
            </a:fld>
            <a:endParaRPr lang="cs-CZ"/>
          </a:p>
        </p:txBody>
      </p:sp>
    </p:spTree>
    <p:extLst>
      <p:ext uri="{BB962C8B-B14F-4D97-AF65-F5344CB8AC3E}">
        <p14:creationId xmlns:p14="http://schemas.microsoft.com/office/powerpoint/2010/main" val="3277018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defPPr>
              <a:defRPr kern="1200" smtId="4294967295"/>
            </a:defPPr>
          </a:lstStyle>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C1F1F895-8ABF-4BFB-8BBD-80B7148FF1F8}" type="slidenum">
              <a:rPr lang="cs-CZ" smtClean="0"/>
              <a:t>5</a:t>
            </a:fld>
            <a:endParaRPr lang="cs-CZ"/>
          </a:p>
        </p:txBody>
      </p:sp>
    </p:spTree>
    <p:extLst>
      <p:ext uri="{BB962C8B-B14F-4D97-AF65-F5344CB8AC3E}">
        <p14:creationId xmlns:p14="http://schemas.microsoft.com/office/powerpoint/2010/main" val="359249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defPPr>
              <a:defRPr kern="1200" smtId="4294967295"/>
            </a:defPPr>
          </a:lstStyle>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C1F1F895-8ABF-4BFB-8BBD-80B7148FF1F8}" type="slidenum">
              <a:rPr lang="cs-CZ" smtClean="0"/>
              <a:t>36</a:t>
            </a:fld>
            <a:endParaRPr lang="cs-CZ"/>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Úvodní snímek">
    <p:spTree>
      <p:nvGrpSpPr>
        <p:cNvPr id="1" name=""/>
        <p:cNvGrpSpPr/>
        <p:nvPr/>
      </p:nvGrpSpPr>
      <p:grpSpPr>
        <a:xfrm>
          <a:off x="0" y="0"/>
          <a:ext cx="0" cy="0"/>
        </a:xfrm>
      </p:grpSpPr>
      <p:sp>
        <p:nvSpPr>
          <p:cNvPr id="2" name="Nadpis 1"/>
          <p:cNvSpPr>
            <a:spLocks noGrp="1"/>
          </p:cNvSpPr>
          <p:nvPr>
            <p:ph type="ctrTitle"/>
          </p:nvPr>
        </p:nvSpPr>
        <p:spPr>
          <a:xfrm>
            <a:off x="685800" y="2130425"/>
            <a:ext cx="7772400" cy="1470025"/>
          </a:xfrm>
        </p:spPr>
        <p:txBody>
          <a:bodyPr/>
          <a:lstStyle>
            <a:defPPr>
              <a:defRPr kern="1200" smtId="4294967295"/>
            </a:defP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Nadpis a obsah">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a:t>Klepnutím lze upravit styl předlohy nadpisů.</a:t>
            </a:r>
          </a:p>
        </p:txBody>
      </p:sp>
      <p:sp>
        <p:nvSpPr>
          <p:cNvPr id="3" name="Zástupný symbol pro obsah 2"/>
          <p:cNvSpPr>
            <a:spLocks noGrp="1"/>
          </p:cNvSpPr>
          <p:nvPr>
            <p:ph idx="1"/>
          </p:nvPr>
        </p:nvSpPr>
        <p:spPr/>
        <p:txBody>
          <a:bodyPr/>
          <a:lstStyle>
            <a:defPPr>
              <a:defRPr kern="1200" smtId="4294967295"/>
            </a:def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Záhlaví části">
    <p:spTree>
      <p:nvGrpSpPr>
        <p:cNvPr id="1" name=""/>
        <p:cNvGrpSpPr/>
        <p:nvPr/>
      </p:nvGrpSpPr>
      <p:grpSpPr>
        <a:xfrm>
          <a:off x="0" y="0"/>
          <a:ext cx="0" cy="0"/>
        </a:xfrm>
      </p:grpSpPr>
      <p:sp>
        <p:nvSpPr>
          <p:cNvPr id="2" name="Nadpis 1"/>
          <p:cNvSpPr>
            <a:spLocks noGrp="1"/>
          </p:cNvSpPr>
          <p:nvPr>
            <p:ph type="title"/>
          </p:nvPr>
        </p:nvSpPr>
        <p:spPr>
          <a:xfrm>
            <a:off x="722313" y="4406900"/>
            <a:ext cx="7772400" cy="1362075"/>
          </a:xfrm>
        </p:spPr>
        <p:txBody>
          <a:bodyPr anchor="t"/>
          <a:lstStyle>
            <a:defPPr>
              <a:defRPr kern="1200" smtId="4294967295"/>
            </a:defPPr>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va obsahy">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Porovnání">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8" name="Zástupný symbol pro zápatí 7"/>
          <p:cNvSpPr>
            <a:spLocks noGrp="1"/>
          </p:cNvSpPr>
          <p:nvPr>
            <p:ph type="ftr" sz="quarter" idx="11"/>
          </p:nvPr>
        </p:nvSpPr>
        <p:spPr/>
        <p:txBody>
          <a:bodyPr/>
          <a:lstStyle>
            <a:defPPr>
              <a:defRPr kern="1200" smtId="4294967295"/>
            </a:defPPr>
          </a:lstStyle>
          <a:p>
            <a:endParaRPr lang="cs-CZ"/>
          </a:p>
        </p:txBody>
      </p:sp>
      <p:sp>
        <p:nvSpPr>
          <p:cNvPr id="9" name="Zástupný symbol pro číslo snímku 8"/>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Pouze nadpis">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a:t>Klepnutím lze upravit styl předlohy nadpisů.</a:t>
            </a:r>
          </a:p>
        </p:txBody>
      </p:sp>
      <p:sp>
        <p:nvSpPr>
          <p:cNvPr id="3" name="Zástupný symbol pro datum 2"/>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4" name="Zástupný symbol pro zápatí 3"/>
          <p:cNvSpPr>
            <a:spLocks noGrp="1"/>
          </p:cNvSpPr>
          <p:nvPr>
            <p:ph type="ftr" sz="quarter" idx="11"/>
          </p:nvPr>
        </p:nvSpPr>
        <p:spPr/>
        <p:txBody>
          <a:bodyPr/>
          <a:lstStyle>
            <a:defPPr>
              <a:defRPr kern="1200" smtId="4294967295"/>
            </a:defPPr>
          </a:lstStyle>
          <a:p>
            <a:endParaRPr lang="cs-CZ"/>
          </a:p>
        </p:txBody>
      </p:sp>
      <p:sp>
        <p:nvSpPr>
          <p:cNvPr id="5" name="Zástupný symbol pro číslo snímku 4"/>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Prázdný">
    <p:spTree>
      <p:nvGrpSpPr>
        <p:cNvPr id="1" name=""/>
        <p:cNvGrpSpPr/>
        <p:nvPr/>
      </p:nvGrpSpPr>
      <p:grpSpPr>
        <a:xfrm>
          <a:off x="0" y="0"/>
          <a:ext cx="0" cy="0"/>
        </a:xfrm>
      </p:grpSpPr>
      <p:sp>
        <p:nvSpPr>
          <p:cNvPr id="2" name="Zástupný symbol pro datum 1"/>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3" name="Zástupný symbol pro zápatí 2"/>
          <p:cNvSpPr>
            <a:spLocks noGrp="1"/>
          </p:cNvSpPr>
          <p:nvPr>
            <p:ph type="ftr" sz="quarter" idx="11"/>
          </p:nvPr>
        </p:nvSpPr>
        <p:spPr/>
        <p:txBody>
          <a:bodyPr/>
          <a:lstStyle>
            <a:defPPr>
              <a:defRPr kern="1200" smtId="4294967295"/>
            </a:defPPr>
          </a:lstStyle>
          <a:p>
            <a:endParaRPr lang="cs-CZ"/>
          </a:p>
        </p:txBody>
      </p:sp>
      <p:sp>
        <p:nvSpPr>
          <p:cNvPr id="4" name="Zástupný symbol pro číslo snímku 3"/>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Obsah s titulkem">
    <p:spTree>
      <p:nvGrpSpPr>
        <p:cNvPr id="1" name=""/>
        <p:cNvGrpSpPr/>
        <p:nvPr/>
      </p:nvGrpSpPr>
      <p:grpSpPr>
        <a:xfrm>
          <a:off x="0" y="0"/>
          <a:ext cx="0" cy="0"/>
        </a:xfrm>
      </p:grpSpPr>
      <p:sp>
        <p:nvSpPr>
          <p:cNvPr id="2" name="Nadpis 1"/>
          <p:cNvSpPr>
            <a:spLocks noGrp="1"/>
          </p:cNvSpPr>
          <p:nvPr>
            <p:ph type="title"/>
          </p:nvPr>
        </p:nvSpPr>
        <p:spPr>
          <a:xfrm>
            <a:off x="457200" y="273050"/>
            <a:ext cx="3008313" cy="1162050"/>
          </a:xfrm>
        </p:spPr>
        <p:txBody>
          <a:bodyPr anchor="b"/>
          <a:lstStyle>
            <a:defPPr>
              <a:defRPr kern="1200" smtId="4294967295"/>
            </a:defPPr>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Obrázek s titulkem">
    <p:spTree>
      <p:nvGrpSpPr>
        <p:cNvPr id="1" name=""/>
        <p:cNvGrpSpPr/>
        <p:nvPr/>
      </p:nvGrpSpPr>
      <p:grpSpPr>
        <a:xfrm>
          <a:off x="0" y="0"/>
          <a:ext cx="0" cy="0"/>
        </a:xfrm>
      </p:grpSpPr>
      <p:sp>
        <p:nvSpPr>
          <p:cNvPr id="2" name="Nadpis 1"/>
          <p:cNvSpPr>
            <a:spLocks noGrp="1"/>
          </p:cNvSpPr>
          <p:nvPr>
            <p:ph type="title"/>
          </p:nvPr>
        </p:nvSpPr>
        <p:spPr>
          <a:xfrm>
            <a:off x="1792288" y="4800600"/>
            <a:ext cx="5486400" cy="566738"/>
          </a:xfrm>
        </p:spPr>
        <p:txBody>
          <a:bodyPr anchor="b"/>
          <a:lstStyle>
            <a:defPPr>
              <a:defRPr kern="1200" smtId="4294967295"/>
            </a:defPPr>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Nadpis a svislý text">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defPPr>
              <a:defRPr kern="1200" smtId="4294967295"/>
            </a:def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Svislý nadpis a text">
    <p:spTree>
      <p:nvGrpSpPr>
        <p:cNvPr id="1" name=""/>
        <p:cNvGrpSpPr/>
        <p:nvPr/>
      </p:nvGrpSpPr>
      <p:grpSpPr>
        <a:xfrm>
          <a:off x="0" y="0"/>
          <a:ext cx="0" cy="0"/>
        </a:xfrm>
      </p:grpSpPr>
      <p:sp>
        <p:nvSpPr>
          <p:cNvPr id="2" name="Svislý nadpis 1"/>
          <p:cNvSpPr>
            <a:spLocks noGrp="1"/>
          </p:cNvSpPr>
          <p:nvPr>
            <p:ph type="title" orient="vert"/>
          </p:nvPr>
        </p:nvSpPr>
        <p:spPr>
          <a:xfrm>
            <a:off x="6629400" y="274638"/>
            <a:ext cx="2057400" cy="5851525"/>
          </a:xfrm>
        </p:spPr>
        <p:txBody>
          <a:bodyPr vert="eaVert"/>
          <a:lstStyle>
            <a:defPPr>
              <a:defRPr kern="1200" smtId="4294967295"/>
            </a:defPPr>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defPPr>
              <a:defRPr kern="1200" smtId="4294967295"/>
            </a:def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defPPr>
              <a:defRPr kern="1200" smtId="4294967295"/>
            </a:def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E9ED5AEC-034B-4A86-8F7A-F4556BBE18E4}" type="slidenum">
              <a:rPr lang="cs-CZ" smtClean="0"/>
              <a:t>‹#›</a:t>
            </a:fld>
            <a:endParaRPr lang="cs-CZ"/>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defPPr>
              <a:defRPr kern="1200" smtId="4294967295"/>
            </a:defPPr>
          </a:lstStyle>
          <a:p>
            <a:r>
              <a:rPr lang="cs-CZ"/>
              <a:t>Klepnutím lze upravit styl předlohy nadpisů.</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defPPr>
              <a:defRPr kern="1200" smtId="4294967295"/>
            </a:def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8DE5B76C-3966-4508-894D-64C32EEFB85C}" type="datetimeFigureOut">
              <a:rPr lang="cs-CZ" smtClean="0"/>
              <a:t>14.02.19</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E9ED5AEC-034B-4A86-8F7A-F4556BBE18E4}"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timing/>
  <p:txStyles>
    <p:titleStyle>
      <a:defPPr>
        <a:defRPr kern="1200" smtId="4294967295"/>
      </a:defPPr>
      <a:lvl1pPr algn="ctr" defTabSz="914400" rtl="0" eaLnBrk="1" latinLnBrk="0" hangingPunct="1">
        <a:spcBef>
          <a:spcPct val="0"/>
        </a:spcBef>
        <a:buNone/>
        <a:defRPr sz="4400" kern="1200">
          <a:solidFill>
            <a:schemeClr val="tx1"/>
          </a:solidFill>
          <a:latin typeface="+mj-lt"/>
          <a:ea typeface="+mj-ea"/>
          <a:cs typeface="+mj-cs"/>
        </a:defRPr>
      </a:lvl1pPr>
    </p:titleStyle>
    <p:bodyStyle>
      <a:defPPr>
        <a:defRPr kern="1200" smtId="4294967295"/>
      </a:defPPr>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xml"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7.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divadlo.cz/" TargetMode="External" /><Relationship Id="rId3" Type="http://schemas.openxmlformats.org/officeDocument/2006/relationships/hyperlink" Target="http://www.odivadle.cz/"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0.jpeg" /><Relationship Id="rId3" Type="http://schemas.openxmlformats.org/officeDocument/2006/relationships/hyperlink" Target="http://www.tanecnizona.cz/" TargetMode="Ex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2.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3.jpeg" /><Relationship Id="rId3" Type="http://schemas.openxmlformats.org/officeDocument/2006/relationships/hyperlink" Target="https://www.casopisharmonie.cz/"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czechmusicquarterly.com/" TargetMode="External" /><Relationship Id="rId3" Type="http://schemas.openxmlformats.org/officeDocument/2006/relationships/hyperlink" Target="https://www.hisvoice.cz/" TargetMode="Ex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5.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6.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artalk.cz/" TargetMode="External" /><Relationship Id="rId3" Type="http://schemas.openxmlformats.org/officeDocument/2006/relationships/hyperlink" Target="https://www.artlist.cz/" TargetMode="Ex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artycok.tv/" TargetMode="External" /><Relationship Id="rId3" Type="http://schemas.openxmlformats.org/officeDocument/2006/relationships/hyperlink" Target="https://artycok.tv/en/" TargetMode="External" /><Relationship Id="rId4" Type="http://schemas.openxmlformats.org/officeDocument/2006/relationships/hyperlink" Target="http://cz.tranzit.org/cz/o_nas" TargetMode="Ex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cenavj.cz/english/" TargetMode="Ex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7.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8.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9.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moviescreen.cz/" TargetMode="External" /><Relationship Id="rId3" Type="http://schemas.openxmlformats.org/officeDocument/2006/relationships/hyperlink" Target="http://25fps.cz/" TargetMode="Externa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csfd.cz/" TargetMode="Externa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aict.idu.cz/" TargetMode="External" /><Relationship Id="rId3" Type="http://schemas.openxmlformats.org/officeDocument/2006/relationships/hyperlink" Target="http://www.galeriekritiku.cz/czclnk/2013-1395309464" TargetMode="Externa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filmovakritika.cz/" TargetMode="Ex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4.jpe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Obrázek 2">
            <a:extLst>
              <a:ext uri="{FF2B5EF4-FFF2-40B4-BE49-F238E27FC236}">
                <a16:creationId xmlns="" xmlns:a16="http://schemas.microsoft.com/office/drawing/2014/main" id="{C75D9D30-A15E-477C-9962-EC913555B2B4}"/>
              </a:ext>
            </a:extLst>
          </p:cNvPr>
          <p:cNvPicPr>
            <a:picLocks noChangeAspect="1"/>
          </p:cNvPicPr>
          <p:nvPr/>
        </p:nvPicPr>
        <p:blipFill>
          <a:blip r:embed="rId2">
            <a:extLst>
              <a:ext uri="{28A0092B-C50C-407E-A947-70E740481C1C}">
                <a14:useLocalDpi xmlns:a14="http://schemas.microsoft.com/office/drawing/2010/main" val="0"/>
              </a:ext>
            </a:extLst>
          </a:blip>
          <a:srcRect l="1281" r="4458"/>
          <a:stretch>
            <a:fillRect/>
          </a:stretch>
        </p:blipFill>
        <p:spPr>
          <a:xfrm>
            <a:off x="0" y="0"/>
            <a:ext cx="9144000" cy="6858000"/>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a:extLst>
              <a:ext uri="{FF2B5EF4-FFF2-40B4-BE49-F238E27FC236}">
                <a16:creationId xmlns="" xmlns:a16="http://schemas.microsoft.com/office/drawing/2014/main" id="{8E5F7401-E271-4B4C-99EF-FB222FFD2781}"/>
              </a:ext>
            </a:extLst>
          </p:cNvPr>
          <p:cNvSpPr>
            <a:spLocks noGrp="1"/>
          </p:cNvSpPr>
          <p:nvPr>
            <p:ph type="title"/>
          </p:nvPr>
        </p:nvSpPr>
        <p:spPr>
          <a:xfrm>
            <a:off x="386179" y="2286000"/>
            <a:ext cx="8229600" cy="1143000"/>
          </a:xfrm>
        </p:spPr>
        <p:txBody>
          <a:bodyPr/>
          <a:lstStyle>
            <a:defPPr>
              <a:defRPr kern="1200" smtId="4294967295"/>
            </a:defPPr>
          </a:lstStyle>
          <a:p>
            <a:r>
              <a:rPr lang="cs-CZ" b="1" smtClean="0">
                <a:solidFill>
                  <a:srgbClr val="F9C1CB"/>
                </a:solidFill>
                <a:latin typeface="Tahoma" panose="020b0604030504040204" pitchFamily="34" charset="0"/>
                <a:ea typeface="Tahoma" panose="020b0604030504040204" pitchFamily="34" charset="0"/>
                <a:cs typeface="Tahoma" panose="020b0604030504040204" pitchFamily="34" charset="0"/>
              </a:rPr>
              <a:t>Art Criticisms in CZ</a:t>
            </a:r>
            <a:endParaRPr lang="cs-CZ" b="1">
              <a:solidFill>
                <a:srgbClr val="F9C1CB"/>
              </a:solidFill>
              <a:latin typeface="Tahoma" panose="020b0604030504040204" pitchFamily="34" charset="0"/>
              <a:ea typeface="Tahoma" panose="020b0604030504040204" pitchFamily="34" charset="0"/>
              <a:cs typeface="Tahoma" panose="020b0604030504040204" pitchFamily="34" charset="0"/>
            </a:endParaRPr>
          </a:p>
        </p:txBody>
      </p:sp>
      <p:sp>
        <p:nvSpPr>
          <p:cNvPr id="4" name="Nadpis 1">
            <a:extLst>
              <a:ext uri="{FF2B5EF4-FFF2-40B4-BE49-F238E27FC236}">
                <a16:creationId xmlns="" xmlns:a16="http://schemas.microsoft.com/office/drawing/2014/main" id="{FEA443AF-9CEB-44DF-917D-E333C3663A96}"/>
              </a:ext>
            </a:extLst>
          </p:cNvPr>
          <p:cNvSpPr txBox="1"/>
          <p:nvPr/>
        </p:nvSpPr>
        <p:spPr>
          <a:xfrm>
            <a:off x="457200" y="3364637"/>
            <a:ext cx="8229600" cy="771048"/>
          </a:xfrm>
          <a:prstGeom prst="rect">
            <a:avLst/>
          </a:prstGeom>
        </p:spPr>
        <p:txBody>
          <a:bodyPr vert="horz" lIns="91440" tIns="45720" rIns="91440" bIns="45720" rtlCol="0" anchor="ctr">
            <a:normAutofit/>
          </a:bodyPr>
          <a:lstStyle>
            <a:defPPr>
              <a:defRPr kern="1200" smtId="4294967295"/>
            </a:defPPr>
            <a:lvl1pPr algn="ctr" defTabSz="914400" rtl="0" eaLnBrk="1" latinLnBrk="0" hangingPunct="1">
              <a:spcBef>
                <a:spcPct val="0"/>
              </a:spcBef>
              <a:buNone/>
              <a:defRPr sz="4400" kern="1200">
                <a:solidFill>
                  <a:schemeClr val="tx1"/>
                </a:solidFill>
                <a:latin typeface="+mj-lt"/>
                <a:ea typeface="+mj-ea"/>
                <a:cs typeface="+mj-cs"/>
              </a:defRPr>
            </a:lvl1pPr>
          </a:lstStyle>
          <a:p>
            <a:r>
              <a:rPr lang="cs-CZ" sz="2800" smtClean="0"/>
              <a:t>Jana Návratová</a:t>
            </a:r>
            <a:endParaRPr lang="cs-CZ" sz="2800">
              <a:solidFill>
                <a:srgbClr val="94734A"/>
              </a:solidFill>
              <a:latin typeface="Tahoma" panose="020b0604030504040204" pitchFamily="34" charset="0"/>
              <a:ea typeface="Tahoma" panose="020b0604030504040204" pitchFamily="34" charset="0"/>
              <a:cs typeface="Tahoma" panose="020b0604030504040204" pitchFamily="34" charset="0"/>
            </a:endParaRPr>
          </a:p>
        </p:txBody>
      </p:sp>
      <p:pic>
        <p:nvPicPr>
          <p:cNvPr id="8" name="Obrázek 7">
            <a:extLst>
              <a:ext uri="{FF2B5EF4-FFF2-40B4-BE49-F238E27FC236}">
                <a16:creationId xmlns="" xmlns:a16="http://schemas.microsoft.com/office/drawing/2014/main" id="{A02D6AC2-1B4B-4776-875C-FCCEE1561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6817" y="421691"/>
            <a:ext cx="728324" cy="512283"/>
          </a:xfrm>
          <a:prstGeom prst="rect">
            <a:avLst/>
          </a:prstGeom>
        </p:spPr>
      </p:pic>
      <p:sp>
        <p:nvSpPr>
          <p:cNvPr id="9" name="Nadpis 1">
            <a:extLst>
              <a:ext uri="{FF2B5EF4-FFF2-40B4-BE49-F238E27FC236}">
                <a16:creationId xmlns="" xmlns:a16="http://schemas.microsoft.com/office/drawing/2014/main" id="{8F8BB125-05B7-4CB9-AE45-1C6C30BCB05D}"/>
              </a:ext>
            </a:extLst>
          </p:cNvPr>
          <p:cNvSpPr txBox="1"/>
          <p:nvPr/>
        </p:nvSpPr>
        <p:spPr>
          <a:xfrm>
            <a:off x="457200" y="5743852"/>
            <a:ext cx="8229600" cy="914571"/>
          </a:xfrm>
          <a:prstGeom prst="rect">
            <a:avLst/>
          </a:prstGeom>
        </p:spPr>
        <p:txBody>
          <a:bodyPr vert="horz" lIns="91440" tIns="45720" rIns="91440" bIns="45720" rtlCol="0" anchor="ctr">
            <a:normAutofit/>
          </a:bodyPr>
          <a:lstStyle>
            <a:defPPr>
              <a:defRPr kern="1200" smtId="4294967295"/>
            </a:defPPr>
            <a:lvl1pPr algn="ctr" defTabSz="914400" rtl="0" eaLnBrk="1" latinLnBrk="0" hangingPunct="1">
              <a:spcBef>
                <a:spcPct val="0"/>
              </a:spcBef>
              <a:buNone/>
              <a:defRPr sz="4400" kern="1200">
                <a:solidFill>
                  <a:schemeClr val="tx1"/>
                </a:solidFill>
                <a:latin typeface="+mj-lt"/>
                <a:ea typeface="+mj-ea"/>
                <a:cs typeface="+mj-cs"/>
              </a:defRPr>
            </a:lvl1pPr>
          </a:lstStyle>
          <a:p>
            <a:r>
              <a:rPr lang="cs-CZ" sz="1800" smtClean="0"/>
              <a:t>14.2. 2019</a:t>
            </a:r>
            <a:endParaRPr lang="cs-CZ" sz="1800"/>
          </a:p>
          <a:p>
            <a:r>
              <a:rPr lang="cs-CZ" sz="1800" b="1">
                <a:solidFill>
                  <a:srgbClr val="F9C1CB"/>
                </a:solidFill>
                <a:latin typeface="Tahoma" panose="020b0604030504040204" pitchFamily="34" charset="0"/>
                <a:ea typeface="Tahoma" panose="020b0604030504040204" pitchFamily="34" charset="0"/>
                <a:cs typeface="Tahoma" panose="020b0604030504040204" pitchFamily="34" charset="0"/>
              </a:rPr>
              <a:t>www.idu.cz</a:t>
            </a:r>
          </a:p>
        </p:txBody>
      </p:sp>
    </p:spTree>
    <p:extLst>
      <p:ext uri="{BB962C8B-B14F-4D97-AF65-F5344CB8AC3E}">
        <p14:creationId xmlns:p14="http://schemas.microsoft.com/office/powerpoint/2010/main" val="2182181168"/>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ástupný symbol pro text 2">
            <a:extLst>
              <a:ext uri="{FF2B5EF4-FFF2-40B4-BE49-F238E27FC236}">
                <a16:creationId xmlns="" xmlns:a16="http://schemas.microsoft.com/office/drawing/2014/main" id="{AC28C457-3F68-4709-8125-C4E6E1E21CD6}"/>
              </a:ext>
            </a:extLst>
          </p:cNvPr>
          <p:cNvSpPr>
            <a:spLocks noGrp="1"/>
          </p:cNvSpPr>
          <p:nvPr>
            <p:ph type="body" idx="1"/>
          </p:nvPr>
        </p:nvSpPr>
        <p:spPr>
          <a:xfrm>
            <a:off x="99874" y="6346809"/>
            <a:ext cx="7772400" cy="369148"/>
          </a:xfrm>
        </p:spPr>
        <p:txBody>
          <a:bodyPr>
            <a:normAutofit/>
          </a:bodyPr>
          <a:lstStyle>
            <a:defPPr>
              <a:defRPr kern="1200" smtId="4294967295"/>
            </a:defPPr>
          </a:lstStyle>
          <a:p>
            <a:r>
              <a:rPr lang="cs-CZ" sz="1200">
                <a:solidFill>
                  <a:schemeClr val="bg1"/>
                </a:solidFill>
                <a:latin typeface="Tahoma" panose="020b0604030504040204" pitchFamily="34" charset="0"/>
                <a:ea typeface="Tahoma" panose="020b0604030504040204" pitchFamily="34" charset="0"/>
                <a:cs typeface="Tahoma" panose="020b0604030504040204" pitchFamily="34" charset="0"/>
              </a:rPr>
              <a:t>Popiska foto</a:t>
            </a:r>
          </a:p>
        </p:txBody>
      </p:sp>
      <p:pic>
        <p:nvPicPr>
          <p:cNvPr id="4" name="Obrázek 3" descr="art-lasovsky-559569-unsplash.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spd="slow"/>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ctrTitle"/>
          </p:nvPr>
        </p:nvSpPr>
        <p:spPr>
          <a:xfrm>
            <a:off x="500034" y="857232"/>
            <a:ext cx="8143932" cy="642942"/>
          </a:xfrm>
        </p:spPr>
        <p:txBody>
          <a:bodyPr>
            <a:normAutofit/>
          </a:bodyPr>
          <a:lstStyle>
            <a:defPPr>
              <a:defRPr kern="1200" smtId="4294967295"/>
            </a:defPPr>
          </a:lstStyle>
          <a:p>
            <a:pPr algn="l"/>
            <a:r>
              <a:rPr lang="cs-CZ" sz="3200" b="1" smtClean="0">
                <a:solidFill>
                  <a:srgbClr val="F9C1CB"/>
                </a:solidFill>
                <a:latin typeface="Tahoma" panose="020b0604030504040204" pitchFamily="34" charset="0"/>
                <a:ea typeface="Tahoma" panose="020b0604030504040204" pitchFamily="34" charset="0"/>
                <a:cs typeface="Tahoma" panose="020b0604030504040204" pitchFamily="34" charset="0"/>
              </a:rPr>
              <a:t>Introduction</a:t>
            </a:r>
            <a:endParaRPr lang="cs-CZ" sz="3200" b="1">
              <a:solidFill>
                <a:srgbClr val="F9C1C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ovéPole 10"/>
          <p:cNvSpPr txBox="1"/>
          <p:nvPr/>
        </p:nvSpPr>
        <p:spPr>
          <a:xfrm>
            <a:off x="1149379" y="6409670"/>
            <a:ext cx="7494587" cy="230832"/>
          </a:xfrm>
          <a:prstGeom prst="rect">
            <a:avLst/>
          </a:prstGeom>
          <a:noFill/>
        </p:spPr>
        <p:txBody>
          <a:bodyPr>
            <a:spAutoFit/>
          </a:bodyPr>
          <a:lstStyle>
            <a:defPPr>
              <a:defRPr kern="1200" smtId="4294967295"/>
            </a:defPPr>
          </a:lstStyle>
          <a:p>
            <a:pPr algn="r" fontAlgn="auto">
              <a:spcBef>
                <a:spcPct val="0"/>
              </a:spcBef>
              <a:spcAft>
                <a:spcPct val="0"/>
              </a:spcAft>
              <a:defRPr/>
            </a:pPr>
            <a:r>
              <a:rPr lang="cs-CZ" sz="900" b="1">
                <a:solidFill>
                  <a:srgbClr val="F9C1CB"/>
                </a:solidFill>
                <a:latin typeface="Tahoma" panose="020b0604030504040204" pitchFamily="34" charset="0"/>
                <a:ea typeface="Tahoma" panose="020b0604030504040204" pitchFamily="34" charset="0"/>
                <a:cs typeface="Tahoma" panose="020b0604030504040204" pitchFamily="34" charset="0"/>
              </a:rPr>
              <a:t>www.idu.cz </a:t>
            </a:r>
          </a:p>
        </p:txBody>
      </p:sp>
      <p:cxnSp>
        <p:nvCxnSpPr>
          <p:cNvPr id="12" name="Přímá spojnice 11">
            <a:extLst>
              <a:ext uri="{FF2B5EF4-FFF2-40B4-BE49-F238E27FC236}">
                <a16:creationId xmlns="" xmlns:a16="http://schemas.microsoft.com/office/drawing/2014/main" id="{76785044-45AD-4B40-A8E8-6CCF76A22729}"/>
              </a:ext>
            </a:extLst>
          </p:cNvPr>
          <p:cNvCxnSpPr/>
          <p:nvPr/>
        </p:nvCxnSpPr>
        <p:spPr>
          <a:xfrm>
            <a:off x="594804" y="506031"/>
            <a:ext cx="8049162" cy="0"/>
          </a:xfrm>
          <a:prstGeom prst="line">
            <a:avLst/>
          </a:prstGeom>
          <a:ln>
            <a:solidFill>
              <a:srgbClr val="94734A"/>
            </a:solidFill>
          </a:ln>
        </p:spPr>
        <p:style>
          <a:lnRef idx="1">
            <a:schemeClr val="accent1"/>
          </a:lnRef>
          <a:fillRef idx="0">
            <a:schemeClr val="accent1"/>
          </a:fillRef>
          <a:effectRef idx="0">
            <a:schemeClr val="accent1"/>
          </a:effectRef>
          <a:fontRef idx="minor">
            <a:schemeClr val="tx1"/>
          </a:fontRef>
        </p:style>
      </p:cxnSp>
      <p:cxnSp>
        <p:nvCxnSpPr>
          <p:cNvPr id="13" name="Přímá spojnice 12">
            <a:extLst>
              <a:ext uri="{FF2B5EF4-FFF2-40B4-BE49-F238E27FC236}">
                <a16:creationId xmlns="" xmlns:a16="http://schemas.microsoft.com/office/drawing/2014/main" id="{413E1739-6E74-4766-8630-E45EC8ABDA5E}"/>
              </a:ext>
            </a:extLst>
          </p:cNvPr>
          <p:cNvCxnSpPr/>
          <p:nvPr/>
        </p:nvCxnSpPr>
        <p:spPr>
          <a:xfrm>
            <a:off x="594804" y="6198095"/>
            <a:ext cx="8049162" cy="0"/>
          </a:xfrm>
          <a:prstGeom prst="line">
            <a:avLst/>
          </a:prstGeom>
          <a:ln>
            <a:solidFill>
              <a:srgbClr val="94734A"/>
            </a:solidFill>
          </a:ln>
        </p:spPr>
        <p:style>
          <a:lnRef idx="1">
            <a:schemeClr val="accent1"/>
          </a:lnRef>
          <a:fillRef idx="0">
            <a:schemeClr val="accent1"/>
          </a:fillRef>
          <a:effectRef idx="0">
            <a:schemeClr val="accent1"/>
          </a:effectRef>
          <a:fontRef idx="minor">
            <a:schemeClr val="tx1"/>
          </a:fontRef>
        </p:style>
      </p:cxnSp>
      <p:pic>
        <p:nvPicPr>
          <p:cNvPr id="14" name="Obrázek 13">
            <a:extLst>
              <a:ext uri="{FF2B5EF4-FFF2-40B4-BE49-F238E27FC236}">
                <a16:creationId xmlns="" xmlns:a16="http://schemas.microsoft.com/office/drawing/2014/main" id="{A0094BFA-58D8-45B2-A0AD-27CB181B5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804" y="6315798"/>
            <a:ext cx="461639" cy="324704"/>
          </a:xfrm>
          <a:prstGeom prst="rect">
            <a:avLst/>
          </a:prstGeom>
          <a:solidFill>
            <a:srgbClr val="94734A"/>
          </a:solidFill>
        </p:spPr>
      </p:pic>
      <p:sp>
        <p:nvSpPr>
          <p:cNvPr id="5" name="Podnadpis 4">
            <a:extLst>
              <a:ext uri="{FF2B5EF4-FFF2-40B4-BE49-F238E27FC236}">
                <a16:creationId xmlns="" xmlns:a16="http://schemas.microsoft.com/office/drawing/2014/main" id="{22852A59-B887-40CF-A73A-B5409D94FF19}"/>
              </a:ext>
            </a:extLst>
          </p:cNvPr>
          <p:cNvSpPr>
            <a:spLocks noGrp="1"/>
          </p:cNvSpPr>
          <p:nvPr>
            <p:ph type="subTitle" idx="1"/>
          </p:nvPr>
        </p:nvSpPr>
        <p:spPr>
          <a:xfrm>
            <a:off x="4731798" y="2197929"/>
            <a:ext cx="3844031" cy="3420113"/>
          </a:xfrm>
        </p:spPr>
        <p:txBody>
          <a:bodyPr>
            <a:normAutofit/>
          </a:bodyPr>
          <a:lstStyle>
            <a:defPPr>
              <a:defRPr kern="1200" smtId="4294967295"/>
            </a:defPPr>
          </a:lstStyle>
          <a:p>
            <a:pPr lvl="0" algn="l"/>
            <a:r>
              <a:rPr lang="en-GB" sz="1600" b="1" smtClean="0"/>
              <a:t>Czech Ministry of Culture support</a:t>
            </a:r>
            <a:r>
              <a:rPr lang="cs-CZ" sz="1600" b="1" smtClean="0"/>
              <a:t>s</a:t>
            </a:r>
            <a:r>
              <a:rPr lang="en-GB" sz="1600" b="1" smtClean="0"/>
              <a:t> critical reflection via </a:t>
            </a:r>
            <a:r>
              <a:rPr lang="en-GB" sz="1600" b="1" u="sng" smtClean="0"/>
              <a:t>art grant  system</a:t>
            </a:r>
            <a:r>
              <a:rPr lang="en-GB" sz="1600" b="1" smtClean="0"/>
              <a:t>, i.e. each particular art segment has one budget for creation and reflection </a:t>
            </a:r>
            <a:endParaRPr lang="cs-CZ" sz="1600" b="1" smtClean="0"/>
          </a:p>
          <a:p>
            <a:pPr lvl="0" algn="l"/>
            <a:endParaRPr lang="cs-CZ" sz="1600" b="1" smtClean="0"/>
          </a:p>
          <a:p>
            <a:pPr lvl="0" algn="l"/>
            <a:endParaRPr lang="cs-CZ" sz="1600" b="1" smtClean="0"/>
          </a:p>
          <a:p>
            <a:pPr lvl="0" algn="l"/>
            <a:r>
              <a:rPr lang="en-GB" sz="1600" b="1" smtClean="0"/>
              <a:t>The greatest support </a:t>
            </a:r>
            <a:r>
              <a:rPr lang="cs-CZ" sz="1600" b="1" smtClean="0"/>
              <a:t>goes to </a:t>
            </a:r>
            <a:r>
              <a:rPr lang="en-GB" sz="1600" b="1" smtClean="0"/>
              <a:t>the sphere of literature criticism –</a:t>
            </a:r>
            <a:r>
              <a:rPr lang="cs-CZ" sz="1600" b="1" smtClean="0"/>
              <a:t> since</a:t>
            </a:r>
            <a:r>
              <a:rPr lang="en-GB" sz="1600" b="1" smtClean="0"/>
              <a:t> we are  a small language area</a:t>
            </a:r>
            <a:r>
              <a:rPr lang="cs-CZ" sz="1600" b="1" smtClean="0"/>
              <a:t>.</a:t>
            </a:r>
          </a:p>
        </p:txBody>
      </p:sp>
      <p:sp>
        <p:nvSpPr>
          <p:cNvPr id="15" name="Podnadpis 4">
            <a:extLst>
              <a:ext uri="{FF2B5EF4-FFF2-40B4-BE49-F238E27FC236}">
                <a16:creationId xmlns="" xmlns:a16="http://schemas.microsoft.com/office/drawing/2014/main" id="{0985AD8A-E333-41E6-BDBE-A5CDA7FDB5C7}"/>
              </a:ext>
            </a:extLst>
          </p:cNvPr>
          <p:cNvSpPr txBox="1"/>
          <p:nvPr/>
        </p:nvSpPr>
        <p:spPr>
          <a:xfrm>
            <a:off x="500034" y="2197929"/>
            <a:ext cx="3844031" cy="3420113"/>
          </a:xfrm>
          <a:prstGeom prst="rect">
            <a:avLst/>
          </a:prstGeom>
        </p:spPr>
        <p:txBody>
          <a:bodyPr vert="horz" lIns="91440" tIns="45720" rIns="91440" bIns="45720" rtlCol="0">
            <a:normAutofit/>
          </a:bodyPr>
          <a:lstStyle>
            <a:defPPr>
              <a:defRPr kern="1200" smtId="4294967295"/>
            </a:defPPr>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lvl="0" algn="l"/>
            <a:r>
              <a:rPr lang="en-GB" sz="1600" b="1" smtClean="0"/>
              <a:t>There is a long tradition </a:t>
            </a:r>
            <a:r>
              <a:rPr lang="cs-CZ" sz="1600" b="1" smtClean="0"/>
              <a:t>in</a:t>
            </a:r>
            <a:r>
              <a:rPr lang="en-GB" sz="1600" b="1" smtClean="0"/>
              <a:t> critical thinking. Each artistic field has </a:t>
            </a:r>
            <a:r>
              <a:rPr lang="cs-CZ" sz="1600" b="1" smtClean="0"/>
              <a:t>some important </a:t>
            </a:r>
            <a:r>
              <a:rPr lang="en-GB" sz="1600" b="1" smtClean="0"/>
              <a:t>historical </a:t>
            </a:r>
            <a:r>
              <a:rPr lang="cs-CZ" sz="1600" b="1" smtClean="0"/>
              <a:t>figure </a:t>
            </a:r>
            <a:r>
              <a:rPr lang="en-GB" sz="1600" b="1" smtClean="0"/>
              <a:t>or critic</a:t>
            </a:r>
            <a:r>
              <a:rPr lang="cs-CZ" sz="1600" b="1" smtClean="0"/>
              <a:t>al</a:t>
            </a:r>
            <a:r>
              <a:rPr lang="en-GB" sz="1600" b="1" smtClean="0"/>
              <a:t> school, </a:t>
            </a:r>
            <a:r>
              <a:rPr lang="cs-CZ" sz="1600" b="1" smtClean="0"/>
              <a:t>that </a:t>
            </a:r>
            <a:r>
              <a:rPr lang="en-GB" sz="1600" b="1" smtClean="0"/>
              <a:t>keep</a:t>
            </a:r>
            <a:r>
              <a:rPr lang="cs-CZ" sz="1600" b="1" smtClean="0"/>
              <a:t>s</a:t>
            </a:r>
            <a:r>
              <a:rPr lang="en-GB" sz="1600" b="1" smtClean="0"/>
              <a:t> the notion of importance of the critical reflection alive</a:t>
            </a:r>
            <a:r>
              <a:rPr lang="cs-CZ" sz="1600" b="1" smtClean="0"/>
              <a:t>.</a:t>
            </a:r>
          </a:p>
          <a:p>
            <a:pPr lvl="0" algn="l"/>
            <a:endParaRPr lang="cs-CZ" sz="1600" b="1" smtClean="0"/>
          </a:p>
          <a:p>
            <a:pPr lvl="0" algn="l"/>
            <a:r>
              <a:rPr lang="en-GB" sz="1600" b="1" smtClean="0"/>
              <a:t>Art criticism still exists – in print and in digital form; critical voice </a:t>
            </a:r>
            <a:r>
              <a:rPr lang="cs-CZ" sz="1600" b="1" smtClean="0"/>
              <a:t>can be</a:t>
            </a:r>
            <a:r>
              <a:rPr lang="en-GB" sz="1600" b="1" smtClean="0"/>
              <a:t> heard in public broadcast and in television </a:t>
            </a:r>
            <a:endParaRPr lang="cs-CZ" sz="1600" b="1" smtClean="0"/>
          </a:p>
          <a:p>
            <a:pPr lvl="0" algn="l"/>
            <a:endParaRPr lang="cs-CZ" sz="1600" b="1" smtClean="0"/>
          </a:p>
        </p:txBody>
      </p:sp>
    </p:spTree>
    <p:extLst>
      <p:ext uri="{BB962C8B-B14F-4D97-AF65-F5344CB8AC3E}">
        <p14:creationId xmlns:p14="http://schemas.microsoft.com/office/powerpoint/2010/main" val="1968084555"/>
      </p:ext>
    </p:extLst>
  </p:cSld>
  <p:clrMapOvr>
    <a:masterClrMapping/>
  </p:clrMapOvr>
  <p:transition spd="slow"/>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ctrTitle"/>
          </p:nvPr>
        </p:nvSpPr>
        <p:spPr>
          <a:xfrm>
            <a:off x="500034" y="857232"/>
            <a:ext cx="8143932" cy="642942"/>
          </a:xfrm>
        </p:spPr>
        <p:txBody>
          <a:bodyPr>
            <a:normAutofit/>
          </a:bodyPr>
          <a:lstStyle>
            <a:defPPr>
              <a:defRPr kern="1200" smtId="4294967295"/>
            </a:defPPr>
          </a:lstStyle>
          <a:p>
            <a:pPr algn="l"/>
            <a:endParaRPr lang="cs-CZ" sz="3200" b="1">
              <a:solidFill>
                <a:srgbClr val="F9C1CB"/>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ovéPole 9"/>
          <p:cNvSpPr txBox="1"/>
          <p:nvPr/>
        </p:nvSpPr>
        <p:spPr>
          <a:xfrm>
            <a:off x="500034" y="120827"/>
            <a:ext cx="8143932" cy="338554"/>
          </a:xfrm>
          <a:prstGeom prst="rect">
            <a:avLst/>
          </a:prstGeom>
          <a:noFill/>
          <a:ln>
            <a:noFill/>
          </a:ln>
        </p:spPr>
        <p:txBody>
          <a:bodyPr wrap="square" rtlCol="0">
            <a:spAutoFit/>
          </a:bodyPr>
          <a:lstStyle>
            <a:defPPr>
              <a:defRPr kern="1200" smtId="4294967295"/>
            </a:defPPr>
          </a:lstStyle>
          <a:p>
            <a:r>
              <a:rPr lang="cs-CZ" sz="1600" smtClean="0">
                <a:solidFill>
                  <a:srgbClr val="F9C1CB"/>
                </a:solidFill>
                <a:latin typeface="Tahoma" panose="020b0604030504040204" pitchFamily="34" charset="0"/>
                <a:ea typeface="Tahoma" panose="020b0604030504040204" pitchFamily="34" charset="0"/>
                <a:cs typeface="Tahoma" panose="020b0604030504040204" pitchFamily="34" charset="0"/>
              </a:rPr>
              <a:t>Intro</a:t>
            </a:r>
            <a:endParaRPr lang="cs-CZ" sz="1600">
              <a:solidFill>
                <a:srgbClr val="F9C1C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ovéPole 10"/>
          <p:cNvSpPr txBox="1"/>
          <p:nvPr/>
        </p:nvSpPr>
        <p:spPr>
          <a:xfrm>
            <a:off x="1149379" y="6409670"/>
            <a:ext cx="7494587" cy="246221"/>
          </a:xfrm>
          <a:prstGeom prst="rect">
            <a:avLst/>
          </a:prstGeom>
          <a:noFill/>
        </p:spPr>
        <p:txBody>
          <a:bodyPr>
            <a:spAutoFit/>
          </a:bodyPr>
          <a:lstStyle>
            <a:defPPr>
              <a:defRPr kern="1200" smtId="4294967295"/>
            </a:defPPr>
          </a:lstStyle>
          <a:p>
            <a:pPr algn="r" fontAlgn="auto">
              <a:spcBef>
                <a:spcPct val="0"/>
              </a:spcBef>
              <a:spcAft>
                <a:spcPct val="0"/>
              </a:spcAft>
              <a:defRPr/>
            </a:pPr>
            <a:r>
              <a:rPr lang="cs-CZ" sz="1000" b="1">
                <a:solidFill>
                  <a:srgbClr val="F9C1CB"/>
                </a:solidFill>
                <a:latin typeface="Tahoma" panose="020b0604030504040204" pitchFamily="34" charset="0"/>
                <a:ea typeface="Tahoma" panose="020b0604030504040204" pitchFamily="34" charset="0"/>
                <a:cs typeface="Tahoma" panose="020b0604030504040204" pitchFamily="34" charset="0"/>
              </a:rPr>
              <a:t>www.idu.cz </a:t>
            </a:r>
          </a:p>
        </p:txBody>
      </p:sp>
      <p:cxnSp>
        <p:nvCxnSpPr>
          <p:cNvPr id="12" name="Přímá spojnice 11">
            <a:extLst>
              <a:ext uri="{FF2B5EF4-FFF2-40B4-BE49-F238E27FC236}">
                <a16:creationId xmlns="" xmlns:a16="http://schemas.microsoft.com/office/drawing/2014/main" id="{76785044-45AD-4B40-A8E8-6CCF76A22729}"/>
              </a:ext>
            </a:extLst>
          </p:cNvPr>
          <p:cNvCxnSpPr/>
          <p:nvPr/>
        </p:nvCxnSpPr>
        <p:spPr>
          <a:xfrm>
            <a:off x="594804" y="506031"/>
            <a:ext cx="8049162" cy="0"/>
          </a:xfrm>
          <a:prstGeom prst="line">
            <a:avLst/>
          </a:prstGeom>
          <a:ln>
            <a:solidFill>
              <a:srgbClr val="94734A"/>
            </a:solidFill>
          </a:ln>
        </p:spPr>
        <p:style>
          <a:lnRef idx="1">
            <a:schemeClr val="accent1"/>
          </a:lnRef>
          <a:fillRef idx="0">
            <a:schemeClr val="accent1"/>
          </a:fillRef>
          <a:effectRef idx="0">
            <a:schemeClr val="accent1"/>
          </a:effectRef>
          <a:fontRef idx="minor">
            <a:schemeClr val="tx1"/>
          </a:fontRef>
        </p:style>
      </p:cxnSp>
      <p:cxnSp>
        <p:nvCxnSpPr>
          <p:cNvPr id="13" name="Přímá spojnice 12">
            <a:extLst>
              <a:ext uri="{FF2B5EF4-FFF2-40B4-BE49-F238E27FC236}">
                <a16:creationId xmlns="" xmlns:a16="http://schemas.microsoft.com/office/drawing/2014/main" id="{413E1739-6E74-4766-8630-E45EC8ABDA5E}"/>
              </a:ext>
            </a:extLst>
          </p:cNvPr>
          <p:cNvCxnSpPr/>
          <p:nvPr/>
        </p:nvCxnSpPr>
        <p:spPr>
          <a:xfrm>
            <a:off x="594804" y="6198095"/>
            <a:ext cx="8049162" cy="0"/>
          </a:xfrm>
          <a:prstGeom prst="line">
            <a:avLst/>
          </a:prstGeom>
          <a:ln>
            <a:solidFill>
              <a:srgbClr val="94734A"/>
            </a:solidFill>
          </a:ln>
        </p:spPr>
        <p:style>
          <a:lnRef idx="1">
            <a:schemeClr val="accent1"/>
          </a:lnRef>
          <a:fillRef idx="0">
            <a:schemeClr val="accent1"/>
          </a:fillRef>
          <a:effectRef idx="0">
            <a:schemeClr val="accent1"/>
          </a:effectRef>
          <a:fontRef idx="minor">
            <a:schemeClr val="tx1"/>
          </a:fontRef>
        </p:style>
      </p:cxnSp>
      <p:pic>
        <p:nvPicPr>
          <p:cNvPr id="14" name="Obrázek 13">
            <a:extLst>
              <a:ext uri="{FF2B5EF4-FFF2-40B4-BE49-F238E27FC236}">
                <a16:creationId xmlns="" xmlns:a16="http://schemas.microsoft.com/office/drawing/2014/main" id="{A0094BFA-58D8-45B2-A0AD-27CB181B5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804" y="6315798"/>
            <a:ext cx="461639" cy="324704"/>
          </a:xfrm>
          <a:prstGeom prst="rect">
            <a:avLst/>
          </a:prstGeom>
          <a:solidFill>
            <a:srgbClr val="94734A"/>
          </a:solidFill>
        </p:spPr>
      </p:pic>
      <p:sp>
        <p:nvSpPr>
          <p:cNvPr id="15" name="Podnadpis 4">
            <a:extLst>
              <a:ext uri="{FF2B5EF4-FFF2-40B4-BE49-F238E27FC236}">
                <a16:creationId xmlns="" xmlns:a16="http://schemas.microsoft.com/office/drawing/2014/main" id="{0985AD8A-E333-41E6-BDBE-A5CDA7FDB5C7}"/>
              </a:ext>
            </a:extLst>
          </p:cNvPr>
          <p:cNvSpPr txBox="1"/>
          <p:nvPr/>
        </p:nvSpPr>
        <p:spPr>
          <a:xfrm>
            <a:off x="589547" y="1660357"/>
            <a:ext cx="7928811" cy="3958390"/>
          </a:xfrm>
          <a:prstGeom prst="rect">
            <a:avLst/>
          </a:prstGeom>
        </p:spPr>
        <p:txBody>
          <a:bodyPr vert="horz" lIns="91440" tIns="45720" rIns="91440" bIns="45720" rtlCol="0">
            <a:normAutofit/>
          </a:bodyPr>
          <a:lstStyle>
            <a:defPPr>
              <a:defRPr kern="1200" smtId="4294967295"/>
            </a:defPPr>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Arial" pitchFamily="34" charset="0"/>
              <a:buChar char="•"/>
            </a:pPr>
            <a:r>
              <a:rPr lang="cs-CZ" sz="1900" b="1" smtClean="0"/>
              <a:t> </a:t>
            </a:r>
            <a:r>
              <a:rPr lang="en-GB" sz="2400" b="1" smtClean="0"/>
              <a:t>It seems that for young generation of artists criticism is more valuable than for older generation</a:t>
            </a:r>
          </a:p>
          <a:p>
            <a:pPr algn="l"/>
            <a:endParaRPr lang="en-GB" sz="2400" b="1" smtClean="0"/>
          </a:p>
          <a:p>
            <a:pPr lvl="0" algn="l">
              <a:buFont typeface="Arial" pitchFamily="34" charset="0"/>
              <a:buChar char="•"/>
            </a:pPr>
            <a:r>
              <a:rPr lang="en-GB" sz="2400" b="1" smtClean="0"/>
              <a:t> In general - quality differentiation, to be able distinguish the good from the bad, understand the rating – has a big potential</a:t>
            </a:r>
          </a:p>
          <a:p>
            <a:pPr marL="285750" indent="-285750" algn="l">
              <a:lnSpc>
                <a:spcPts val="1600"/>
              </a:lnSpc>
              <a:buClr>
                <a:schemeClr val="bg2">
                  <a:lumMod val="50000"/>
                </a:schemeClr>
              </a:buClr>
              <a:buSzPct val="120000"/>
              <a:buFont typeface="Arial" pitchFamily="34" charset="0"/>
              <a:buChar char="•"/>
            </a:pPr>
            <a:endParaRPr lang="en-GB" sz="2400" b="1"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buFont typeface="Arial" pitchFamily="34" charset="0"/>
              <a:buChar char="•"/>
            </a:pPr>
            <a:r>
              <a:rPr lang="en-GB" sz="2400" b="1" smtClean="0"/>
              <a:t> Evaluation by customers – laic</a:t>
            </a:r>
            <a:r>
              <a:rPr lang="cs-CZ" sz="2400" b="1" smtClean="0"/>
              <a:t>al</a:t>
            </a:r>
            <a:r>
              <a:rPr lang="en-GB" sz="2400" b="1" smtClean="0"/>
              <a:t> portals, sharing experiences (i.e. </a:t>
            </a:r>
            <a:r>
              <a:rPr lang="cs-CZ" sz="2400" b="1" smtClean="0"/>
              <a:t>film portal </a:t>
            </a:r>
            <a:r>
              <a:rPr lang="en-GB" sz="2400" b="1" smtClean="0"/>
              <a:t>csfd ) -   signal of interest, filling the gap and open up the </a:t>
            </a:r>
            <a:r>
              <a:rPr lang="cs-CZ" sz="2400" b="1" smtClean="0"/>
              <a:t>plural </a:t>
            </a:r>
            <a:r>
              <a:rPr lang="en-GB" sz="2400" b="1" smtClean="0"/>
              <a:t>discussion</a:t>
            </a:r>
          </a:p>
          <a:p>
            <a:pPr lvl="0" algn="l"/>
            <a:endParaRPr lang="en-GB" sz="1900" b="1" smtClean="0"/>
          </a:p>
          <a:p>
            <a:pPr marL="285750" indent="-285750" algn="l">
              <a:lnSpc>
                <a:spcPts val="1600"/>
              </a:lnSpc>
              <a:buClr>
                <a:schemeClr val="bg2">
                  <a:lumMod val="50000"/>
                </a:schemeClr>
              </a:buClr>
              <a:buSzPct val="120000"/>
              <a:buFont typeface="Arial" pitchFamily="34" charset="0"/>
              <a:buChar char="•"/>
            </a:pPr>
            <a:endParaRPr lang="cs-CZ" sz="12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3516100"/>
      </p:ext>
    </p:extLst>
  </p:cSld>
  <p:clrMapOvr>
    <a:masterClrMapping/>
  </p:clrMapOvr>
  <p:transition spd="slow"/>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a:xfrm>
            <a:off x="348916" y="1576136"/>
            <a:ext cx="8229600" cy="4525963"/>
          </a:xfrm>
        </p:spPr>
        <p:txBody>
          <a:bodyPr/>
          <a:lstStyle>
            <a:defPPr>
              <a:defRPr kern="1200" smtId="4294967295"/>
            </a:defPPr>
          </a:lstStyle>
          <a:p>
            <a:pPr>
              <a:buNone/>
            </a:pPr>
            <a:r>
              <a:rPr lang="cs-CZ" sz="2400" b="1" smtClean="0">
                <a:solidFill>
                  <a:schemeClr val="tx1">
                    <a:tint val="75000"/>
                  </a:schemeClr>
                </a:solidFill>
              </a:rPr>
              <a:t>Dark side</a:t>
            </a:r>
            <a:r>
              <a:rPr lang="en-GB" sz="2400" b="1" smtClean="0">
                <a:solidFill>
                  <a:schemeClr val="tx1">
                    <a:tint val="75000"/>
                  </a:schemeClr>
                </a:solidFill>
              </a:rPr>
              <a:t> </a:t>
            </a:r>
          </a:p>
          <a:p>
            <a:pPr>
              <a:buNone/>
            </a:pPr>
            <a:endParaRPr lang="cs-CZ" sz="2400" b="1" smtClean="0">
              <a:solidFill>
                <a:schemeClr val="tx1">
                  <a:tint val="75000"/>
                </a:schemeClr>
              </a:solidFill>
            </a:endParaRPr>
          </a:p>
          <a:p>
            <a:r>
              <a:rPr lang="en-GB" sz="2400" b="1" smtClean="0">
                <a:solidFill>
                  <a:schemeClr val="tx1">
                    <a:tint val="75000"/>
                  </a:schemeClr>
                </a:solidFill>
              </a:rPr>
              <a:t>Art criticism almost vanished from dailies or is /was replaced by public relations texts – it means art is slowly disappearing from public discourses </a:t>
            </a:r>
            <a:endParaRPr lang="cs-CZ" sz="2400" b="1" smtClean="0">
              <a:solidFill>
                <a:schemeClr val="tx1">
                  <a:tint val="75000"/>
                </a:schemeClr>
              </a:solidFill>
            </a:endParaRPr>
          </a:p>
          <a:p>
            <a:endParaRPr lang="en-GB" sz="2400" b="1" smtClean="0">
              <a:solidFill>
                <a:schemeClr val="tx1">
                  <a:tint val="75000"/>
                </a:schemeClr>
              </a:solidFill>
            </a:endParaRPr>
          </a:p>
          <a:p>
            <a:pPr lvl="0"/>
            <a:r>
              <a:rPr lang="cs-CZ" sz="2400" b="1" smtClean="0">
                <a:solidFill>
                  <a:schemeClr val="tx1">
                    <a:tint val="75000"/>
                  </a:schemeClr>
                </a:solidFill>
              </a:rPr>
              <a:t> </a:t>
            </a:r>
            <a:r>
              <a:rPr lang="en-GB" sz="2400" b="1" smtClean="0">
                <a:solidFill>
                  <a:schemeClr val="tx1">
                    <a:tint val="75000"/>
                  </a:schemeClr>
                </a:solidFill>
              </a:rPr>
              <a:t>Lack of authors, lack of readers</a:t>
            </a:r>
            <a:endParaRPr lang="cs-CZ" sz="2400" b="1" smtClean="0">
              <a:solidFill>
                <a:schemeClr val="tx1">
                  <a:tint val="75000"/>
                </a:schemeClr>
              </a:solidFill>
            </a:endParaRPr>
          </a:p>
          <a:p>
            <a:pPr lvl="0"/>
            <a:endParaRPr lang="cs-CZ" sz="2400" b="1" smtClean="0">
              <a:solidFill>
                <a:schemeClr val="tx1">
                  <a:tint val="75000"/>
                </a:schemeClr>
              </a:solidFill>
            </a:endParaRPr>
          </a:p>
          <a:p>
            <a:pPr lvl="0"/>
            <a:r>
              <a:rPr lang="cs-CZ" sz="2400" b="1" smtClean="0">
                <a:solidFill>
                  <a:schemeClr val="tx1">
                    <a:tint val="75000"/>
                  </a:schemeClr>
                </a:solidFill>
              </a:rPr>
              <a:t>Insuficcient support</a:t>
            </a:r>
            <a:endParaRPr lang="en-GB" sz="2400" b="1" smtClean="0">
              <a:solidFill>
                <a:schemeClr val="tx1">
                  <a:tint val="75000"/>
                </a:schemeClr>
              </a:solidFill>
            </a:endParaRPr>
          </a:p>
          <a:p>
            <a:endParaRPr lang="cs-CZ"/>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r>
              <a:rPr lang="cs-CZ" sz="3600" b="1" smtClean="0">
                <a:solidFill>
                  <a:srgbClr val="F9C1CB"/>
                </a:solidFill>
                <a:latin typeface="Tahoma" panose="020b0604030504040204" pitchFamily="34" charset="0"/>
                <a:ea typeface="Tahoma" panose="020b0604030504040204" pitchFamily="34" charset="0"/>
                <a:cs typeface="Tahoma" panose="020b0604030504040204" pitchFamily="34" charset="0"/>
              </a:rPr>
              <a:t>A</a:t>
            </a:r>
            <a:r>
              <a:rPr lang="en-US" sz="3600" b="1" smtClean="0">
                <a:solidFill>
                  <a:srgbClr val="F9C1CB"/>
                </a:solidFill>
                <a:latin typeface="Tahoma" panose="020b0604030504040204" pitchFamily="34" charset="0"/>
                <a:ea typeface="Tahoma" panose="020b0604030504040204" pitchFamily="34" charset="0"/>
                <a:cs typeface="Tahoma" panose="020b0604030504040204" pitchFamily="34" charset="0"/>
              </a:rPr>
              <a:t>rt criticism international conference</a:t>
            </a:r>
            <a:br>
              <a:rPr lang="cs-CZ" smtClean="0"/>
            </a:br>
            <a:r>
              <a:rPr lang="cs-CZ" sz="3600" b="1" smtClean="0">
                <a:solidFill>
                  <a:srgbClr val="F9C1CB"/>
                </a:solidFill>
                <a:latin typeface="Tahoma" panose="020b0604030504040204" pitchFamily="34" charset="0"/>
                <a:ea typeface="Tahoma" panose="020b0604030504040204" pitchFamily="34" charset="0"/>
                <a:cs typeface="Tahoma" panose="020b0604030504040204" pitchFamily="34" charset="0"/>
              </a:rPr>
              <a:t>2017</a:t>
            </a:r>
          </a:p>
        </p:txBody>
      </p:sp>
      <p:sp>
        <p:nvSpPr>
          <p:cNvPr id="3" name="Zástupný symbol pro obsah 2"/>
          <p:cNvSpPr>
            <a:spLocks noGrp="1"/>
          </p:cNvSpPr>
          <p:nvPr>
            <p:ph idx="1"/>
          </p:nvPr>
        </p:nvSpPr>
        <p:spPr/>
        <p:txBody>
          <a:bodyPr>
            <a:normAutofit fontScale="70000" lnSpcReduction="20000"/>
          </a:bodyPr>
          <a:lstStyle>
            <a:defPPr>
              <a:defRPr kern="1200" smtId="4294967295"/>
            </a:defPPr>
          </a:lstStyle>
          <a:p>
            <a:pPr lvl="0">
              <a:buNone/>
            </a:pPr>
            <a:r>
              <a:rPr lang="cs-CZ" sz="3800" b="1" smtClean="0"/>
              <a:t>Conclusions</a:t>
            </a:r>
          </a:p>
          <a:p>
            <a:pPr lvl="0"/>
            <a:endParaRPr lang="cs-CZ" smtClean="0"/>
          </a:p>
          <a:p>
            <a:r>
              <a:rPr lang="en-US" smtClean="0"/>
              <a:t>In the time of the EU permanent crisis, we need criticism more than ever before. </a:t>
            </a:r>
            <a:endParaRPr lang="cs-CZ" smtClean="0"/>
          </a:p>
          <a:p>
            <a:pPr>
              <a:buNone/>
            </a:pPr>
            <a:endParaRPr lang="cs-CZ" smtClean="0"/>
          </a:p>
          <a:p>
            <a:r>
              <a:rPr lang="cs-CZ" smtClean="0"/>
              <a:t>The </a:t>
            </a:r>
            <a:r>
              <a:rPr lang="en-US" smtClean="0"/>
              <a:t>importance of criticism can be compared with the importance of an artist, but the extent of support for criticism does not correspond with support for production</a:t>
            </a:r>
            <a:endParaRPr lang="cs-CZ" smtClean="0"/>
          </a:p>
          <a:p>
            <a:endParaRPr lang="cs-CZ" smtClean="0"/>
          </a:p>
          <a:p>
            <a:pPr lvl="0"/>
            <a:r>
              <a:rPr lang="en-US" smtClean="0"/>
              <a:t>Some participants – and not only those from Eastern Europe – mentioned their problems with the political power and influences on their work, which lead to censorship and self-censorship. </a:t>
            </a:r>
            <a:endParaRPr lang="cs-CZ" smtClean="0"/>
          </a:p>
          <a:p>
            <a:endParaRPr lang="cs-CZ" smtClean="0"/>
          </a:p>
          <a:p>
            <a:endParaRPr lang="cs-CZ" smtClean="0"/>
          </a:p>
          <a:p>
            <a:endParaRPr lang="cs-CZ"/>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normAutofit/>
          </a:bodyPr>
          <a:lstStyle>
            <a:defPPr>
              <a:defRPr kern="1200" smtId="4294967295"/>
            </a:defPPr>
          </a:lstStyle>
          <a:p>
            <a:pPr lvl="0">
              <a:buNone/>
            </a:pPr>
            <a:r>
              <a:rPr lang="cs-CZ" sz="2200" b="1" smtClean="0"/>
              <a:t>Conclusions</a:t>
            </a:r>
          </a:p>
          <a:p>
            <a:pPr lvl="0">
              <a:buNone/>
            </a:pPr>
            <a:endParaRPr lang="cs-CZ" sz="2200" b="1" smtClean="0"/>
          </a:p>
          <a:p>
            <a:pPr lvl="0"/>
            <a:r>
              <a:rPr lang="en-US" sz="2200" smtClean="0"/>
              <a:t>Absence of strategic support of art criticism in the Czech Republic and the potential to solve the situation “from below” through a joint platform for integration and enforcement of interests. </a:t>
            </a:r>
            <a:endParaRPr lang="cs-CZ" sz="2200" smtClean="0"/>
          </a:p>
          <a:p>
            <a:pPr lvl="0">
              <a:buNone/>
            </a:pPr>
            <a:endParaRPr lang="cs-CZ" sz="2200" smtClean="0"/>
          </a:p>
          <a:p>
            <a:r>
              <a:rPr lang="en-US" sz="2200" smtClean="0"/>
              <a:t>Articulation the generally beneficial principle of a “criticism by the selection” and was proposed as an online platform with important reviews together with reviews from other fields (medicine, business, cosmetics) and no advertisements.</a:t>
            </a:r>
            <a:endParaRPr lang="cs-CZ" sz="2200" smtClean="0"/>
          </a:p>
          <a:p>
            <a:endParaRPr lang="cs-CZ" sz="3500" smtClean="0"/>
          </a:p>
          <a:p>
            <a:pPr lvl="0"/>
            <a:endParaRPr lang="cs-CZ" sz="3500" smtClean="0"/>
          </a:p>
          <a:p>
            <a:endParaRPr lang="cs-CZ" smtClean="0"/>
          </a:p>
          <a:p>
            <a:endParaRPr lang="cs-CZ"/>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normAutofit/>
          </a:bodyPr>
          <a:lstStyle>
            <a:defPPr>
              <a:defRPr kern="1200" smtId="4294967295"/>
            </a:defPPr>
          </a:lstStyle>
          <a:p>
            <a:pPr lvl="0">
              <a:buNone/>
            </a:pPr>
            <a:r>
              <a:rPr lang="cs-CZ" sz="2200" b="1" smtClean="0"/>
              <a:t>Conclusions</a:t>
            </a:r>
          </a:p>
          <a:p>
            <a:pPr lvl="0">
              <a:buNone/>
            </a:pPr>
            <a:endParaRPr lang="cs-CZ" b="1" smtClean="0"/>
          </a:p>
          <a:p>
            <a:r>
              <a:rPr lang="cs-CZ" sz="2200" smtClean="0"/>
              <a:t>To </a:t>
            </a:r>
            <a:r>
              <a:rPr lang="en-US" sz="2200" smtClean="0"/>
              <a:t>adapt the language to the readers’ current abilities and to use new media more – such as podcasts, blogs, Facebook, Instagram, Twitter and vlogs; </a:t>
            </a:r>
            <a:endParaRPr lang="cs-CZ" sz="2200" smtClean="0"/>
          </a:p>
          <a:p>
            <a:endParaRPr lang="cs-CZ" sz="2200" smtClean="0"/>
          </a:p>
          <a:p>
            <a:r>
              <a:rPr lang="cs-CZ" sz="2200" smtClean="0"/>
              <a:t>To</a:t>
            </a:r>
            <a:r>
              <a:rPr lang="en-US" sz="2200" smtClean="0"/>
              <a:t> cooperate internationally, to solve common problems internationally and to self-organize.</a:t>
            </a:r>
            <a:endParaRPr lang="cs-CZ" sz="2200" smtClean="0"/>
          </a:p>
          <a:p>
            <a:pPr lvl="0">
              <a:buNone/>
            </a:pPr>
            <a:endParaRPr lang="cs-CZ" sz="2200" b="1" smtClean="0"/>
          </a:p>
          <a:p>
            <a:pPr lvl="0"/>
            <a:r>
              <a:rPr lang="cs-CZ" sz="2200" smtClean="0"/>
              <a:t>There is no</a:t>
            </a:r>
            <a:r>
              <a:rPr lang="en-US" sz="2200" smtClean="0"/>
              <a:t> research in the Czech Republic focused on readers and their preferences. </a:t>
            </a:r>
            <a:endParaRPr lang="cs-CZ" sz="2200" smtClean="0"/>
          </a:p>
          <a:p>
            <a:endParaRPr lang="cs-CZ"/>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204538" y="164766"/>
            <a:ext cx="3008313" cy="1162050"/>
          </a:xfrm>
        </p:spPr>
        <p:txBody>
          <a:bodyPr>
            <a:normAutofit fontScale="90000"/>
          </a:bodyPr>
          <a:lstStyle>
            <a:defPPr>
              <a:defRPr kern="1200" smtId="4294967295"/>
            </a:defPPr>
          </a:lstStyle>
          <a:p>
            <a:br>
              <a:rPr lang="cs-CZ" sz="3200" b="1"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b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br>
            <a:r>
              <a:rPr lang="cs-CZ" sz="3200" smtClean="0">
                <a:solidFill>
                  <a:srgbClr val="F9C1CB"/>
                </a:solidFill>
                <a:latin typeface="Tahoma" panose="020b0604030504040204" pitchFamily="34" charset="0"/>
                <a:ea typeface="Tahoma" panose="020b0604030504040204" pitchFamily="34" charset="0"/>
                <a:cs typeface="Tahoma" panose="020b0604030504040204" pitchFamily="34" charset="0"/>
              </a:rPr>
              <a:t>Theatre</a:t>
            </a:r>
            <a:endParaRPr lang="cs-CZ" sz="3200" b="1" smtClean="0">
              <a:solidFill>
                <a:srgbClr val="F9C1CB"/>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obsah 2"/>
          <p:cNvSpPr>
            <a:spLocks noGrp="1"/>
          </p:cNvSpPr>
          <p:nvPr>
            <p:ph idx="1"/>
          </p:nvPr>
        </p:nvSpPr>
        <p:spPr/>
        <p:txBody>
          <a:bodyPr>
            <a:normAutofit/>
          </a:bodyPr>
          <a:lstStyle>
            <a:defPPr>
              <a:defRPr kern="1200" smtId="4294967295"/>
            </a:defPPr>
          </a:lstStyle>
          <a:p>
            <a:pPr>
              <a:buNone/>
            </a:pPr>
            <a:r>
              <a:rPr lang="en-US" b="1" smtClean="0"/>
              <a:t> </a:t>
            </a:r>
            <a:endParaRPr lang="cs-CZ" b="1" smtClean="0"/>
          </a:p>
          <a:p>
            <a:pPr>
              <a:buNone/>
            </a:pPr>
            <a:endParaRPr lang="cs-CZ" smtClean="0"/>
          </a:p>
          <a:p>
            <a:pPr>
              <a:buNone/>
            </a:pPr>
            <a:endParaRPr lang="cs-CZ" smtClean="0"/>
          </a:p>
          <a:p>
            <a:pPr>
              <a:buNone/>
            </a:pPr>
            <a:endParaRPr lang="cs-CZ" smtClean="0"/>
          </a:p>
          <a:p>
            <a:endParaRPr lang="cs-CZ"/>
          </a:p>
        </p:txBody>
      </p:sp>
      <p:sp>
        <p:nvSpPr>
          <p:cNvPr id="5" name="Zástupný symbol pro text 4"/>
          <p:cNvSpPr>
            <a:spLocks noGrp="1"/>
          </p:cNvSpPr>
          <p:nvPr>
            <p:ph type="body" sz="half" idx="2"/>
          </p:nvPr>
        </p:nvSpPr>
        <p:spPr>
          <a:xfrm>
            <a:off x="433137" y="1362910"/>
            <a:ext cx="3008313" cy="4691063"/>
          </a:xfrm>
        </p:spPr>
        <p:txBody>
          <a:bodyPr/>
          <a:lstStyle>
            <a:defPPr>
              <a:defRPr kern="1200" smtId="4294967295"/>
            </a:defPPr>
          </a:lstStyle>
          <a:p>
            <a:endParaRPr lang="cs-CZ" b="1" smtClean="0"/>
          </a:p>
          <a:p>
            <a:r>
              <a:rPr lang="en-US" sz="2800" b="1" smtClean="0"/>
              <a:t>Czech </a:t>
            </a:r>
            <a:r>
              <a:rPr lang="cs-CZ" sz="2800" b="1" smtClean="0"/>
              <a:t>T</a:t>
            </a:r>
            <a:r>
              <a:rPr lang="en-US" sz="2800" b="1" smtClean="0"/>
              <a:t>heatre </a:t>
            </a:r>
            <a:endParaRPr lang="cs-CZ" sz="2800" b="1" smtClean="0"/>
          </a:p>
          <a:p>
            <a:endParaRPr lang="cs-CZ" sz="2000" b="1" smtClean="0"/>
          </a:p>
          <a:p>
            <a:pPr>
              <a:buFont typeface="Arial" pitchFamily="34" charset="0"/>
              <a:buChar char="•"/>
            </a:pPr>
            <a:r>
              <a:rPr lang="cs-CZ" sz="2000" b="1" smtClean="0"/>
              <a:t>  </a:t>
            </a:r>
            <a:r>
              <a:rPr lang="en-US" sz="2000" b="1" smtClean="0"/>
              <a:t>yearly issued magazine </a:t>
            </a:r>
            <a:r>
              <a:rPr lang="cs-CZ" sz="2000" b="1" smtClean="0"/>
              <a:t>  </a:t>
            </a:r>
            <a:r>
              <a:rPr lang="en-US" sz="2000" b="1" smtClean="0"/>
              <a:t>published by Arts and Theatre Institute</a:t>
            </a:r>
            <a:endParaRPr lang="cs-CZ" sz="2000" b="1" smtClean="0"/>
          </a:p>
          <a:p>
            <a:pPr>
              <a:buFont typeface="Arial" pitchFamily="34" charset="0"/>
              <a:buChar char="•"/>
            </a:pPr>
            <a:r>
              <a:rPr lang="cs-CZ" sz="2000" b="1" smtClean="0"/>
              <a:t> English </a:t>
            </a:r>
          </a:p>
          <a:p>
            <a:pPr>
              <a:buFont typeface="Arial" pitchFamily="34" charset="0"/>
              <a:buChar char="•"/>
            </a:pPr>
            <a:r>
              <a:rPr lang="cs-CZ" sz="2000" b="1" smtClean="0"/>
              <a:t> German </a:t>
            </a:r>
          </a:p>
          <a:p>
            <a:endParaRPr lang="cs-CZ" sz="2000" b="1" smtClean="0"/>
          </a:p>
          <a:p>
            <a:r>
              <a:rPr lang="cs-CZ" sz="2000" b="1" smtClean="0"/>
              <a:t>www.idu.cz</a:t>
            </a:r>
            <a:endParaRPr lang="cs-CZ" sz="2000" smtClean="0"/>
          </a:p>
          <a:p>
            <a:endParaRPr lang="cs-CZ"/>
          </a:p>
        </p:txBody>
      </p:sp>
      <p:pic>
        <p:nvPicPr>
          <p:cNvPr id="4" name="Obrázek 3" descr="Theater_der_Zeit-800x600-0.png"/>
          <p:cNvPicPr>
            <a:picLocks noChangeAspect="1"/>
          </p:cNvPicPr>
          <p:nvPr/>
        </p:nvPicPr>
        <p:blipFill>
          <a:blip r:embed="rId2"/>
          <a:stretch>
            <a:fillRect/>
          </a:stretch>
        </p:blipFill>
        <p:spPr>
          <a:xfrm>
            <a:off x="4364501" y="1089214"/>
            <a:ext cx="3608426" cy="4854385"/>
          </a:xfrm>
          <a:prstGeom prst="rect">
            <a:avLst/>
          </a:prstGeom>
        </p:spPr>
      </p:pic>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Nadpis 6"/>
          <p:cNvSpPr>
            <a:spLocks noGrp="1"/>
          </p:cNvSpPr>
          <p:nvPr>
            <p:ph type="title"/>
          </p:nvPr>
        </p:nvSpPr>
        <p:spPr/>
        <p:txBody>
          <a:bodyPr>
            <a:normAutofit fontScale="90000"/>
          </a:bodyPr>
          <a:lstStyle>
            <a:defPPr>
              <a:defRPr kern="1200" smtId="4294967295"/>
            </a:defPPr>
          </a:lstStyle>
          <a:p>
            <a:r>
              <a:rPr lang="cs-CZ" sz="2800" smtClean="0"/>
              <a:t>Svět a divadlo / </a:t>
            </a:r>
            <a:r>
              <a:rPr lang="en-US" sz="2800" smtClean="0"/>
              <a:t>World and Theatre </a:t>
            </a:r>
            <a:r>
              <a:rPr lang="cs-CZ" sz="2800" smtClean="0"/>
              <a:t> </a:t>
            </a:r>
            <a:br>
              <a:rPr lang="cs-CZ" smtClean="0"/>
            </a:br>
            <a:endParaRPr lang="cs-CZ"/>
          </a:p>
        </p:txBody>
      </p:sp>
      <p:pic>
        <p:nvPicPr>
          <p:cNvPr id="10" name="Zástupný symbol pro obsah 9" descr="sad3.jpg"/>
          <p:cNvPicPr>
            <a:picLocks noGrp="1" noChangeAspect="1"/>
          </p:cNvPicPr>
          <p:nvPr>
            <p:ph idx="1"/>
          </p:nvPr>
        </p:nvPicPr>
        <p:blipFill>
          <a:blip r:embed="rId2"/>
          <a:stretch>
            <a:fillRect/>
          </a:stretch>
        </p:blipFill>
        <p:spPr>
          <a:xfrm>
            <a:off x="4545012" y="2008981"/>
            <a:ext cx="3171825" cy="2381250"/>
          </a:xfrm>
        </p:spPr>
      </p:pic>
      <p:sp>
        <p:nvSpPr>
          <p:cNvPr id="9" name="Zástupný symbol pro text 8"/>
          <p:cNvSpPr>
            <a:spLocks noGrp="1"/>
          </p:cNvSpPr>
          <p:nvPr>
            <p:ph type="body" sz="half" idx="2"/>
          </p:nvPr>
        </p:nvSpPr>
        <p:spPr/>
        <p:txBody>
          <a:bodyPr/>
          <a:lstStyle>
            <a:defPPr>
              <a:defRPr kern="1200" smtId="4294967295"/>
            </a:defPPr>
          </a:lstStyle>
          <a:p>
            <a:pPr>
              <a:buFont typeface="Arial" pitchFamily="34" charset="0"/>
              <a:buChar char="•"/>
            </a:pPr>
            <a:r>
              <a:rPr lang="cs-CZ" b="1" smtClean="0"/>
              <a:t>  </a:t>
            </a:r>
            <a:r>
              <a:rPr lang="en-US" sz="2000" b="1" smtClean="0"/>
              <a:t>monthly issued, on a year World and Theatre - E</a:t>
            </a:r>
            <a:r>
              <a:rPr lang="cs-CZ" sz="2000" b="1" smtClean="0"/>
              <a:t>nglish anthology of best text published in Svet a divadlo.</a:t>
            </a:r>
          </a:p>
          <a:p>
            <a:endParaRPr lang="cs-CZ" sz="2000" b="1" smtClean="0"/>
          </a:p>
          <a:p>
            <a:r>
              <a:rPr lang="cs-CZ" sz="2000" b="1" smtClean="0"/>
              <a:t>Four issues already published in print and four - called eWat - in electronic form.</a:t>
            </a:r>
          </a:p>
          <a:p>
            <a:endParaRPr lang="cs-CZ" sz="2000" smtClean="0"/>
          </a:p>
          <a:p>
            <a:r>
              <a:rPr lang="en-US" sz="1800" b="1" smtClean="0"/>
              <a:t>http://www.svetadivadlo.cz/</a:t>
            </a:r>
            <a:endParaRPr lang="cs-CZ" sz="1800" smtClean="0"/>
          </a:p>
          <a:p>
            <a:endParaRPr lang="cs-CZ" sz="20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Nadpis 4"/>
          <p:cNvSpPr>
            <a:spLocks noGrp="1"/>
          </p:cNvSpPr>
          <p:nvPr>
            <p:ph type="title"/>
          </p:nvPr>
        </p:nvSpPr>
        <p:spPr/>
        <p:txBody>
          <a:bodyPr>
            <a:noAutofit/>
          </a:bodyPr>
          <a:lstStyle>
            <a:defPPr>
              <a:defRPr kern="1200" smtId="4294967295"/>
            </a:defPPr>
          </a:lstStyle>
          <a:p>
            <a:r>
              <a:rPr lang="cs-CZ" sz="2400" smtClean="0"/>
              <a:t>Divadelní noviny  </a:t>
            </a:r>
            <a:r>
              <a:rPr lang="en-US" sz="2400" smtClean="0"/>
              <a:t>Theatre newspapers </a:t>
            </a:r>
            <a:br>
              <a:rPr lang="cs-CZ" sz="2400" smtClean="0"/>
            </a:br>
            <a:endParaRPr lang="cs-CZ" sz="2400"/>
          </a:p>
        </p:txBody>
      </p:sp>
      <p:pic>
        <p:nvPicPr>
          <p:cNvPr id="8" name="Zástupný symbol pro obsah 7" descr="divadlení noviny.jpg"/>
          <p:cNvPicPr>
            <a:picLocks noGrp="1" noChangeAspect="1"/>
          </p:cNvPicPr>
          <p:nvPr>
            <p:ph idx="1"/>
          </p:nvPr>
        </p:nvPicPr>
        <p:blipFill>
          <a:blip r:embed="rId2"/>
          <a:stretch>
            <a:fillRect/>
          </a:stretch>
        </p:blipFill>
        <p:spPr>
          <a:xfrm>
            <a:off x="3575050" y="1233549"/>
            <a:ext cx="5111750" cy="3932115"/>
          </a:xfrm>
        </p:spPr>
      </p:pic>
      <p:sp>
        <p:nvSpPr>
          <p:cNvPr id="7" name="Zástupný symbol pro text 6"/>
          <p:cNvSpPr>
            <a:spLocks noGrp="1"/>
          </p:cNvSpPr>
          <p:nvPr>
            <p:ph type="body" sz="half" idx="2"/>
          </p:nvPr>
        </p:nvSpPr>
        <p:spPr/>
        <p:txBody>
          <a:bodyPr/>
          <a:lstStyle>
            <a:defPPr>
              <a:defRPr kern="1200" smtId="4294967295"/>
            </a:defPPr>
          </a:lstStyle>
          <a:p>
            <a:pPr>
              <a:buFont typeface="Arial" pitchFamily="34" charset="0"/>
              <a:buChar char="•"/>
            </a:pPr>
            <a:r>
              <a:rPr lang="cs-CZ" sz="2000" b="1" smtClean="0"/>
              <a:t>  </a:t>
            </a:r>
            <a:r>
              <a:rPr lang="en-US" sz="2000" b="1" smtClean="0"/>
              <a:t>biweekly on paper </a:t>
            </a:r>
            <a:endParaRPr lang="cs-CZ" sz="2000" b="1" smtClean="0"/>
          </a:p>
          <a:p>
            <a:pPr>
              <a:buFont typeface="Arial" pitchFamily="34" charset="0"/>
              <a:buChar char="•"/>
            </a:pPr>
            <a:r>
              <a:rPr lang="cs-CZ" sz="2000" b="1" smtClean="0"/>
              <a:t>  </a:t>
            </a:r>
            <a:r>
              <a:rPr lang="en-US" sz="2000" b="1" smtClean="0"/>
              <a:t>daily</a:t>
            </a:r>
            <a:r>
              <a:rPr lang="cs-CZ" sz="2000" b="1" smtClean="0"/>
              <a:t> </a:t>
            </a:r>
            <a:r>
              <a:rPr lang="en-US" sz="2000" b="1" smtClean="0"/>
              <a:t>online</a:t>
            </a:r>
            <a:endParaRPr lang="cs-CZ" sz="2000" b="1" smtClean="0"/>
          </a:p>
          <a:p>
            <a:pPr>
              <a:buFont typeface="Arial" pitchFamily="34" charset="0"/>
              <a:buChar char="•"/>
            </a:pPr>
            <a:r>
              <a:rPr lang="cs-CZ" sz="2000" b="1" smtClean="0"/>
              <a:t>  only in Czech</a:t>
            </a:r>
            <a:endParaRPr lang="cs-CZ" sz="2000" smtClean="0"/>
          </a:p>
          <a:p>
            <a:endParaRPr lang="cs-CZ" smtClean="0"/>
          </a:p>
          <a:p>
            <a:endParaRPr lang="cs-CZ" smtClean="0"/>
          </a:p>
          <a:p>
            <a:endParaRPr lang="cs-CZ" smtClean="0"/>
          </a:p>
          <a:p>
            <a:endParaRPr lang="cs-CZ" smtClean="0"/>
          </a:p>
          <a:p>
            <a:r>
              <a:rPr lang="cs-CZ" b="1" smtClean="0"/>
              <a:t>https://www.divadelni-noviny.cz/</a:t>
            </a:r>
            <a:endParaRPr lang="cs-CZ" b="1"/>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en-US" sz="2400" smtClean="0"/>
              <a:t>Loutkář / Puppe</a:t>
            </a:r>
            <a:r>
              <a:rPr lang="cs-CZ" sz="2400" smtClean="0"/>
              <a:t>te</a:t>
            </a:r>
            <a:r>
              <a:rPr lang="en-US" sz="2400" smtClean="0"/>
              <a:t>er </a:t>
            </a:r>
            <a:endParaRPr lang="cs-CZ" sz="2400"/>
          </a:p>
        </p:txBody>
      </p:sp>
      <p:pic>
        <p:nvPicPr>
          <p:cNvPr id="7" name="Zástupný symbol pro obsah 6" descr="loutkář.jpg"/>
          <p:cNvPicPr>
            <a:picLocks noGrp="1" noChangeAspect="1"/>
          </p:cNvPicPr>
          <p:nvPr>
            <p:ph idx="1"/>
          </p:nvPr>
        </p:nvPicPr>
        <p:blipFill>
          <a:blip r:embed="rId2"/>
          <a:stretch>
            <a:fillRect/>
          </a:stretch>
        </p:blipFill>
        <p:spPr>
          <a:xfrm>
            <a:off x="4176462" y="702719"/>
            <a:ext cx="3992424" cy="5084470"/>
          </a:xfrm>
        </p:spPr>
      </p:pic>
      <p:sp>
        <p:nvSpPr>
          <p:cNvPr id="6" name="Zástupný symbol pro text 5"/>
          <p:cNvSpPr>
            <a:spLocks noGrp="1"/>
          </p:cNvSpPr>
          <p:nvPr>
            <p:ph type="body" sz="half" idx="2"/>
          </p:nvPr>
        </p:nvSpPr>
        <p:spPr/>
        <p:txBody>
          <a:bodyPr>
            <a:normAutofit/>
          </a:bodyPr>
          <a:lstStyle>
            <a:defPPr>
              <a:defRPr kern="1200" smtId="4294967295"/>
            </a:defPPr>
          </a:lstStyle>
          <a:p>
            <a:pPr>
              <a:buFont typeface="Arial" pitchFamily="34" charset="0"/>
              <a:buChar char="•"/>
            </a:pPr>
            <a:endParaRPr lang="cs-CZ" sz="2000" b="1" smtClean="0"/>
          </a:p>
          <a:p>
            <a:pPr>
              <a:buFont typeface="Arial" pitchFamily="34" charset="0"/>
              <a:buChar char="•"/>
            </a:pPr>
            <a:r>
              <a:rPr lang="cs-CZ" sz="2000" b="1" smtClean="0"/>
              <a:t>  the oldest theatre       magazine in the world (first issued in 1912)</a:t>
            </a:r>
          </a:p>
          <a:p>
            <a:pPr>
              <a:buFont typeface="Arial" pitchFamily="34" charset="0"/>
              <a:buChar char="•"/>
            </a:pPr>
            <a:endParaRPr lang="cs-CZ" sz="2000" b="1" smtClean="0"/>
          </a:p>
          <a:p>
            <a:pPr>
              <a:buFont typeface="Arial" pitchFamily="34" charset="0"/>
              <a:buChar char="•"/>
            </a:pPr>
            <a:r>
              <a:rPr lang="cs-CZ" sz="2000" b="1" smtClean="0"/>
              <a:t> specialising in the art of puppetry and alternative theatre. </a:t>
            </a:r>
          </a:p>
          <a:p>
            <a:pPr>
              <a:buFont typeface="Arial" pitchFamily="34" charset="0"/>
              <a:buChar char="•"/>
            </a:pPr>
            <a:endParaRPr lang="cs-CZ" sz="2000" b="1" smtClean="0"/>
          </a:p>
          <a:p>
            <a:pPr>
              <a:buFont typeface="Arial" pitchFamily="34" charset="0"/>
              <a:buChar char="•"/>
            </a:pPr>
            <a:r>
              <a:rPr lang="cs-CZ" sz="2000" b="1" smtClean="0"/>
              <a:t> with 6 issues a year</a:t>
            </a:r>
          </a:p>
          <a:p>
            <a:endParaRPr lang="cs-CZ" smtClean="0"/>
          </a:p>
          <a:p>
            <a:endParaRPr lang="cs-CZ" smtClean="0"/>
          </a:p>
          <a:p>
            <a:r>
              <a:rPr lang="cs-CZ" smtClean="0"/>
              <a:t>http://www.loutkar.eu/en/</a:t>
            </a:r>
            <a:endParaRPr lang="cs-CZ"/>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r>
              <a:rPr lang="en-US" b="1" smtClean="0"/>
              <a:t>On-line </a:t>
            </a:r>
            <a:r>
              <a:rPr lang="cs-CZ" b="1" smtClean="0"/>
              <a:t> platforms </a:t>
            </a:r>
            <a:br>
              <a:rPr lang="cs-CZ" smtClean="0"/>
            </a:br>
            <a:endParaRPr lang="cs-CZ"/>
          </a:p>
        </p:txBody>
      </p:sp>
      <p:sp>
        <p:nvSpPr>
          <p:cNvPr id="3" name="Zástupný symbol pro obsah 2"/>
          <p:cNvSpPr>
            <a:spLocks noGrp="1"/>
          </p:cNvSpPr>
          <p:nvPr>
            <p:ph idx="1"/>
          </p:nvPr>
        </p:nvSpPr>
        <p:spPr>
          <a:xfrm>
            <a:off x="457200" y="1347536"/>
            <a:ext cx="8229600" cy="4778627"/>
          </a:xfrm>
        </p:spPr>
        <p:txBody>
          <a:bodyPr>
            <a:normAutofit/>
          </a:bodyPr>
          <a:lstStyle>
            <a:defPPr>
              <a:defRPr kern="1200" smtId="4294967295"/>
            </a:defPPr>
          </a:lstStyle>
          <a:p>
            <a:endParaRPr lang="cs-CZ" smtClean="0"/>
          </a:p>
          <a:p>
            <a:r>
              <a:rPr lang="cs-CZ" b="1" smtClean="0">
                <a:hlinkClick r:id="rId2"/>
              </a:rPr>
              <a:t>www.i-divadlo.cz</a:t>
            </a:r>
            <a:r>
              <a:rPr lang="en-US" b="1" smtClean="0">
                <a:hlinkClick r:id="rId2"/>
              </a:rPr>
              <a:t>i-divadlo</a:t>
            </a:r>
            <a:r>
              <a:rPr lang="cs-CZ" b="1" smtClean="0">
                <a:hlinkClick r:id="rId2"/>
              </a:rPr>
              <a:t>.cz</a:t>
            </a:r>
            <a:endParaRPr lang="cs-CZ" b="1" smtClean="0"/>
          </a:p>
          <a:p>
            <a:endParaRPr lang="cs-CZ" b="1" smtClean="0"/>
          </a:p>
          <a:p>
            <a:r>
              <a:rPr lang="cs-CZ" smtClean="0">
                <a:hlinkClick r:id="rId3"/>
              </a:rPr>
              <a:t>http://www.odivadle.cz/</a:t>
            </a:r>
            <a:endParaRPr lang="cs-CZ" smtClean="0"/>
          </a:p>
          <a:p>
            <a:endParaRPr lang="cs-CZ" smtClean="0"/>
          </a:p>
          <a:p>
            <a:r>
              <a:rPr lang="cs-CZ" smtClean="0"/>
              <a:t>http://www.operaplus.cz/</a:t>
            </a:r>
          </a:p>
          <a:p>
            <a:endParaRPr lang="cs-CZ" smtClean="0"/>
          </a:p>
          <a:p>
            <a:endParaRPr lang="cs-CZ"/>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pPr algn="l"/>
            <a:br>
              <a:rPr lang="en-US" b="1" smtClean="0"/>
            </a:br>
            <a:br>
              <a:rPr lang="cs-CZ" smtClean="0"/>
            </a:br>
            <a:r>
              <a:rPr lang="en-US" sz="4900" b="1" smtClean="0">
                <a:solidFill>
                  <a:srgbClr val="F9C1CB"/>
                </a:solidFill>
                <a:latin typeface="Tahoma" panose="020b0604030504040204" pitchFamily="34" charset="0"/>
                <a:ea typeface="Tahoma" panose="020b0604030504040204" pitchFamily="34" charset="0"/>
                <a:cs typeface="Tahoma" panose="020b0604030504040204" pitchFamily="34" charset="0"/>
              </a:rPr>
              <a:t>Dance </a:t>
            </a:r>
            <a:br>
              <a:rPr lang="cs-CZ" smtClean="0"/>
            </a:br>
            <a:endParaRPr lang="cs-CZ"/>
          </a:p>
        </p:txBody>
      </p:sp>
      <p:sp>
        <p:nvSpPr>
          <p:cNvPr id="3" name="Zástupný symbol pro obsah 2"/>
          <p:cNvSpPr>
            <a:spLocks noGrp="1"/>
          </p:cNvSpPr>
          <p:nvPr>
            <p:ph idx="1"/>
          </p:nvPr>
        </p:nvSpPr>
        <p:spPr/>
        <p:txBody>
          <a:bodyPr>
            <a:normAutofit/>
          </a:bodyPr>
          <a:lstStyle>
            <a:defPPr>
              <a:defRPr kern="1200" smtId="4294967295"/>
            </a:defPPr>
          </a:lstStyle>
          <a:p>
            <a:pPr>
              <a:buNone/>
            </a:pPr>
            <a:endParaRPr lang="cs-CZ" smtClean="0"/>
          </a:p>
          <a:p>
            <a:endParaRPr lang="cs-CZ"/>
          </a:p>
        </p:txBody>
      </p:sp>
      <p:pic>
        <p:nvPicPr>
          <p:cNvPr id="4" name="Obrázek 3" descr="dance.jpg"/>
          <p:cNvPicPr>
            <a:picLocks noChangeAspect="1"/>
          </p:cNvPicPr>
          <p:nvPr/>
        </p:nvPicPr>
        <p:blipFill>
          <a:blip r:embed="rId2"/>
          <a:stretch>
            <a:fillRect/>
          </a:stretch>
        </p:blipFill>
        <p:spPr>
          <a:xfrm>
            <a:off x="806116" y="1964155"/>
            <a:ext cx="7673474" cy="4316329"/>
          </a:xfrm>
          <a:prstGeom prst="rect">
            <a:avLst/>
          </a:prstGeom>
        </p:spPr>
      </p:pic>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cs-CZ" sz="2400" smtClean="0"/>
              <a:t>Taneční zóna </a:t>
            </a:r>
            <a:br>
              <a:rPr lang="cs-CZ" sz="2400" smtClean="0"/>
            </a:br>
            <a:r>
              <a:rPr lang="cs-CZ" sz="2400" smtClean="0"/>
              <a:t>Dance Zone </a:t>
            </a:r>
            <a:endParaRPr lang="cs-CZ" sz="2400"/>
          </a:p>
        </p:txBody>
      </p:sp>
      <p:pic>
        <p:nvPicPr>
          <p:cNvPr id="7" name="Zástupný symbol pro obsah 6" descr="tz.jpg"/>
          <p:cNvPicPr>
            <a:picLocks noGrp="1" noChangeAspect="1"/>
          </p:cNvPicPr>
          <p:nvPr>
            <p:ph idx="1"/>
          </p:nvPr>
        </p:nvPicPr>
        <p:blipFill>
          <a:blip r:embed="rId2"/>
          <a:stretch>
            <a:fillRect/>
          </a:stretch>
        </p:blipFill>
        <p:spPr>
          <a:xfrm>
            <a:off x="4217700" y="513681"/>
            <a:ext cx="3755156" cy="5189287"/>
          </a:xfrm>
        </p:spPr>
      </p:pic>
      <p:sp>
        <p:nvSpPr>
          <p:cNvPr id="6" name="Zástupný symbol pro text 5"/>
          <p:cNvSpPr>
            <a:spLocks noGrp="1"/>
          </p:cNvSpPr>
          <p:nvPr>
            <p:ph type="body" sz="half" idx="2"/>
          </p:nvPr>
        </p:nvSpPr>
        <p:spPr/>
        <p:txBody>
          <a:bodyPr/>
          <a:lstStyle>
            <a:defPPr>
              <a:defRPr kern="1200" smtId="4294967295"/>
            </a:defPPr>
          </a:lstStyle>
          <a:p>
            <a:endParaRPr lang="cs-CZ" b="1" smtClean="0"/>
          </a:p>
          <a:p>
            <a:pPr>
              <a:buFont typeface="Arial" pitchFamily="34" charset="0"/>
              <a:buChar char="•"/>
            </a:pPr>
            <a:r>
              <a:rPr lang="cs-CZ" sz="2000" b="1" smtClean="0"/>
              <a:t> </a:t>
            </a:r>
            <a:r>
              <a:rPr lang="en-US" sz="2000" b="1" smtClean="0"/>
              <a:t>quarterly issued</a:t>
            </a:r>
            <a:endParaRPr lang="cs-CZ" sz="2000" b="1" smtClean="0"/>
          </a:p>
          <a:p>
            <a:pPr>
              <a:buFont typeface="Arial" pitchFamily="34" charset="0"/>
              <a:buChar char="•"/>
            </a:pPr>
            <a:endParaRPr lang="cs-CZ" sz="2000" b="1" smtClean="0"/>
          </a:p>
          <a:p>
            <a:pPr>
              <a:buFont typeface="Arial" pitchFamily="34" charset="0"/>
              <a:buChar char="•"/>
            </a:pPr>
            <a:r>
              <a:rPr lang="cs-CZ" sz="2000" b="1" smtClean="0"/>
              <a:t> on paper</a:t>
            </a:r>
            <a:r>
              <a:rPr lang="en-US" sz="2000" b="1" smtClean="0"/>
              <a:t> </a:t>
            </a:r>
            <a:endParaRPr lang="cs-CZ" sz="2000" b="1" smtClean="0"/>
          </a:p>
          <a:p>
            <a:endParaRPr lang="cs-CZ" sz="2000" b="1" smtClean="0"/>
          </a:p>
          <a:p>
            <a:pPr>
              <a:buFont typeface="Arial" pitchFamily="34" charset="0"/>
              <a:buChar char="•"/>
            </a:pPr>
            <a:r>
              <a:rPr lang="cs-CZ" sz="2000" b="1" smtClean="0"/>
              <a:t>  Czech language </a:t>
            </a:r>
          </a:p>
          <a:p>
            <a:endParaRPr lang="cs-CZ" sz="2000" b="1" smtClean="0"/>
          </a:p>
          <a:p>
            <a:pPr>
              <a:buFont typeface="Arial" pitchFamily="34" charset="0"/>
              <a:buChar char="•"/>
            </a:pPr>
            <a:r>
              <a:rPr lang="cs-CZ" sz="2000" b="1" smtClean="0"/>
              <a:t> Paper </a:t>
            </a:r>
            <a:r>
              <a:rPr lang="en-US" sz="2000" b="1" smtClean="0"/>
              <a:t>and online version</a:t>
            </a:r>
            <a:endParaRPr lang="cs-CZ" sz="2000" b="1" smtClean="0"/>
          </a:p>
          <a:p>
            <a:pPr>
              <a:buFont typeface="Arial" pitchFamily="34" charset="0"/>
              <a:buChar char="•"/>
            </a:pPr>
            <a:endParaRPr lang="cs-CZ" sz="2000" b="1" smtClean="0"/>
          </a:p>
          <a:p>
            <a:pPr>
              <a:buFont typeface="Arial" pitchFamily="34" charset="0"/>
              <a:buChar char="•"/>
            </a:pPr>
            <a:endParaRPr lang="cs-CZ" sz="2000" b="1" smtClean="0"/>
          </a:p>
          <a:p>
            <a:pPr>
              <a:buFont typeface="Arial" pitchFamily="34" charset="0"/>
              <a:buChar char="•"/>
            </a:pPr>
            <a:endParaRPr lang="cs-CZ" sz="2000" b="1" smtClean="0"/>
          </a:p>
          <a:p>
            <a:pPr>
              <a:buFont typeface="Arial" pitchFamily="34" charset="0"/>
              <a:buChar char="•"/>
            </a:pPr>
            <a:r>
              <a:rPr lang="cs-CZ" sz="2000" b="1" smtClean="0">
                <a:hlinkClick r:id="rId3"/>
              </a:rPr>
              <a:t>www.tanecnizona.cz</a:t>
            </a:r>
            <a:r>
              <a:rPr lang="cs-CZ" sz="2000" b="1" smtClean="0"/>
              <a:t> </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lstStyle>
            <a:defPPr>
              <a:defRPr kern="1200" smtId="4294967295"/>
            </a:defPPr>
          </a:lstStyle>
          <a:p>
            <a:r>
              <a:rPr lang="en-US" b="1" smtClean="0"/>
              <a:t>On-line </a:t>
            </a:r>
            <a:r>
              <a:rPr lang="cs-CZ" b="1" smtClean="0"/>
              <a:t> platforms </a:t>
            </a:r>
            <a:endParaRPr lang="cs-CZ" smtClean="0"/>
          </a:p>
          <a:p>
            <a:endParaRPr lang="cs-CZ" smtClean="0"/>
          </a:p>
          <a:p>
            <a:r>
              <a:rPr lang="en-US" b="1" smtClean="0"/>
              <a:t>Taneční a</a:t>
            </a:r>
            <a:r>
              <a:rPr lang="cs-CZ" b="1" smtClean="0"/>
              <a:t>k</a:t>
            </a:r>
            <a:r>
              <a:rPr lang="en-US" b="1" smtClean="0"/>
              <a:t>tuality </a:t>
            </a:r>
            <a:r>
              <a:rPr lang="cs-CZ" b="1" smtClean="0"/>
              <a:t> / </a:t>
            </a:r>
            <a:r>
              <a:rPr lang="en-US" b="1" smtClean="0"/>
              <a:t>www. tanecniaktuality.cz</a:t>
            </a:r>
            <a:endParaRPr lang="cs-CZ" b="1" smtClean="0"/>
          </a:p>
          <a:p>
            <a:pPr>
              <a:buNone/>
            </a:pPr>
            <a:r>
              <a:rPr lang="cs-CZ" b="1" smtClean="0"/>
              <a:t>   - year book on paper, one issue in English</a:t>
            </a:r>
          </a:p>
          <a:p>
            <a:pPr>
              <a:buNone/>
            </a:pPr>
            <a:endParaRPr lang="cs-CZ" smtClean="0"/>
          </a:p>
          <a:p>
            <a:r>
              <a:rPr lang="en-US" b="1" smtClean="0"/>
              <a:t>Opera Plus</a:t>
            </a:r>
            <a:r>
              <a:rPr lang="cs-CZ" b="1" smtClean="0"/>
              <a:t> / </a:t>
            </a:r>
            <a:r>
              <a:rPr lang="en-US" b="1" smtClean="0"/>
              <a:t>www.operaplus.cz</a:t>
            </a:r>
            <a:endParaRPr lang="cs-CZ" smtClean="0"/>
          </a:p>
          <a:p>
            <a:endParaRPr lang="cs-CZ" smtClean="0"/>
          </a:p>
          <a:p>
            <a:endParaRPr lang="cs-CZ"/>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Nadpis 4"/>
          <p:cNvSpPr>
            <a:spLocks noGrp="1"/>
          </p:cNvSpPr>
          <p:nvPr>
            <p:ph type="title"/>
          </p:nvPr>
        </p:nvSpPr>
        <p:spPr/>
        <p:txBody>
          <a:bodyPr/>
          <a:lstStyle>
            <a:defPPr>
              <a:defRPr kern="1200" smtId="4294967295"/>
            </a:defPPr>
          </a:lstStyle>
          <a:p>
            <a:pPr algn="l"/>
            <a:r>
              <a:rPr lang="cs-CZ" b="1" smtClean="0">
                <a:solidFill>
                  <a:srgbClr val="F9C1CB"/>
                </a:solidFill>
                <a:latin typeface="Tahoma" panose="020b0604030504040204" pitchFamily="34" charset="0"/>
                <a:ea typeface="Tahoma" panose="020b0604030504040204" pitchFamily="34" charset="0"/>
                <a:cs typeface="Tahoma" panose="020b0604030504040204" pitchFamily="34" charset="0"/>
              </a:rPr>
              <a:t>Music</a:t>
            </a:r>
            <a:r>
              <a:rPr lang="cs-CZ" smtClean="0"/>
              <a:t> </a:t>
            </a:r>
            <a:endParaRPr lang="cs-CZ"/>
          </a:p>
        </p:txBody>
      </p:sp>
      <p:pic>
        <p:nvPicPr>
          <p:cNvPr id="6" name="Obrázek 5" descr="marius-masalar-410695-unsplash.jpg"/>
          <p:cNvPicPr>
            <a:picLocks noChangeAspect="1"/>
          </p:cNvPicPr>
          <p:nvPr/>
        </p:nvPicPr>
        <p:blipFill>
          <a:blip r:embed="rId2"/>
          <a:stretch>
            <a:fillRect/>
          </a:stretch>
        </p:blipFill>
        <p:spPr>
          <a:xfrm>
            <a:off x="661737" y="1247274"/>
            <a:ext cx="7856621" cy="5237747"/>
          </a:xfrm>
          <a:prstGeom prst="rect">
            <a:avLst/>
          </a:prstGeom>
        </p:spPr>
      </p:pic>
    </p:spTree>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cs-CZ" sz="2400" smtClean="0"/>
              <a:t>HUDEBNÍ ROZHLEDY</a:t>
            </a:r>
            <a:endParaRPr lang="cs-CZ" sz="2400"/>
          </a:p>
        </p:txBody>
      </p:sp>
      <p:pic>
        <p:nvPicPr>
          <p:cNvPr id="7" name="Zástupný symbol pro obsah 6" descr="hudební rozhledy.jpg"/>
          <p:cNvPicPr>
            <a:picLocks noGrp="1" noChangeAspect="1"/>
          </p:cNvPicPr>
          <p:nvPr>
            <p:ph idx="1"/>
          </p:nvPr>
        </p:nvPicPr>
        <p:blipFill>
          <a:blip r:embed="rId2"/>
          <a:stretch>
            <a:fillRect/>
          </a:stretch>
        </p:blipFill>
        <p:spPr>
          <a:xfrm>
            <a:off x="4184694" y="1347537"/>
            <a:ext cx="4044906" cy="5143580"/>
          </a:xfrm>
        </p:spPr>
      </p:pic>
      <p:sp>
        <p:nvSpPr>
          <p:cNvPr id="6" name="Zástupný symbol pro text 5"/>
          <p:cNvSpPr>
            <a:spLocks noGrp="1"/>
          </p:cNvSpPr>
          <p:nvPr>
            <p:ph type="body" sz="half" idx="2"/>
          </p:nvPr>
        </p:nvSpPr>
        <p:spPr/>
        <p:txBody>
          <a:bodyPr/>
          <a:lstStyle>
            <a:defPPr>
              <a:defRPr kern="1200" smtId="4294967295"/>
            </a:defPPr>
          </a:lstStyle>
          <a:p>
            <a:pPr>
              <a:buFont typeface="Arial" pitchFamily="34" charset="0"/>
              <a:buChar char="•"/>
            </a:pPr>
            <a:endParaRPr lang="cs-CZ" smtClean="0"/>
          </a:p>
          <a:p>
            <a:pPr>
              <a:buFont typeface="Arial" pitchFamily="34" charset="0"/>
              <a:buChar char="•"/>
            </a:pPr>
            <a:r>
              <a:rPr lang="cs-CZ" sz="2000" b="1" smtClean="0"/>
              <a:t> paper and online version </a:t>
            </a:r>
          </a:p>
          <a:p>
            <a:pPr>
              <a:buFont typeface="Arial" pitchFamily="34" charset="0"/>
              <a:buChar char="•"/>
            </a:pPr>
            <a:r>
              <a:rPr lang="cs-CZ" sz="2000" b="1" smtClean="0"/>
              <a:t> only in Czech</a:t>
            </a:r>
          </a:p>
          <a:p>
            <a:pPr>
              <a:buFont typeface="Arial" pitchFamily="34" charset="0"/>
              <a:buChar char="•"/>
            </a:pPr>
            <a:r>
              <a:rPr lang="cs-CZ" sz="2000" b="1" smtClean="0"/>
              <a:t>  the fisrt issiu was    published in 1948!</a:t>
            </a:r>
          </a:p>
          <a:p>
            <a:pPr>
              <a:buFont typeface="Arial" pitchFamily="34" charset="0"/>
              <a:buChar char="•"/>
            </a:pPr>
            <a:endParaRPr lang="cs-CZ" sz="2000" b="1" smtClean="0"/>
          </a:p>
          <a:p>
            <a:pPr>
              <a:buFont typeface="Arial" pitchFamily="34" charset="0"/>
              <a:buChar char="•"/>
            </a:pPr>
            <a:endParaRPr lang="cs-CZ" sz="2000" b="1" smtClean="0"/>
          </a:p>
          <a:p>
            <a:r>
              <a:rPr lang="cs-CZ" b="1" smtClean="0"/>
              <a:t>https://www.hudebnirozhledy.cz/</a:t>
            </a:r>
            <a:endParaRPr lang="cs-CZ" b="1"/>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Nadpis 4"/>
          <p:cNvSpPr>
            <a:spLocks noGrp="1"/>
          </p:cNvSpPr>
          <p:nvPr>
            <p:ph type="title"/>
          </p:nvPr>
        </p:nvSpPr>
        <p:spPr/>
        <p:txBody>
          <a:bodyPr>
            <a:normAutofit/>
          </a:bodyPr>
          <a:lstStyle>
            <a:defPPr>
              <a:defRPr kern="1200" smtId="4294967295"/>
            </a:defPPr>
          </a:lstStyle>
          <a:p>
            <a:r>
              <a:rPr lang="cs-CZ" sz="2400" smtClean="0"/>
              <a:t>HARMONIE </a:t>
            </a:r>
            <a:endParaRPr lang="cs-CZ" sz="2400"/>
          </a:p>
        </p:txBody>
      </p:sp>
      <p:pic>
        <p:nvPicPr>
          <p:cNvPr id="8" name="Zástupný symbol pro obsah 7" descr="harmonie2013_01_790.jpg"/>
          <p:cNvPicPr>
            <a:picLocks noGrp="1" noChangeAspect="1"/>
          </p:cNvPicPr>
          <p:nvPr>
            <p:ph idx="1"/>
          </p:nvPr>
        </p:nvPicPr>
        <p:blipFill>
          <a:blip r:embed="rId2"/>
          <a:stretch>
            <a:fillRect/>
          </a:stretch>
        </p:blipFill>
        <p:spPr>
          <a:xfrm>
            <a:off x="4902900" y="1077716"/>
            <a:ext cx="3206383" cy="4529523"/>
          </a:xfrm>
        </p:spPr>
      </p:pic>
      <p:sp>
        <p:nvSpPr>
          <p:cNvPr id="7" name="Zástupný symbol pro text 6"/>
          <p:cNvSpPr>
            <a:spLocks noGrp="1"/>
          </p:cNvSpPr>
          <p:nvPr>
            <p:ph type="body" sz="half" idx="2"/>
          </p:nvPr>
        </p:nvSpPr>
        <p:spPr/>
        <p:txBody>
          <a:bodyPr/>
          <a:lstStyle>
            <a:defPPr>
              <a:defRPr kern="1200" smtId="4294967295"/>
            </a:defPPr>
          </a:lstStyle>
          <a:p>
            <a:pPr>
              <a:buFont typeface="Arial" pitchFamily="34" charset="0"/>
              <a:buChar char="•"/>
            </a:pPr>
            <a:endParaRPr lang="cs-CZ" sz="2000" b="1" smtClean="0"/>
          </a:p>
          <a:p>
            <a:pPr>
              <a:buFont typeface="Arial" pitchFamily="34" charset="0"/>
              <a:buChar char="•"/>
            </a:pPr>
            <a:r>
              <a:rPr lang="cs-CZ" sz="2000" b="1" smtClean="0"/>
              <a:t> on paper</a:t>
            </a:r>
          </a:p>
          <a:p>
            <a:pPr>
              <a:buFont typeface="Arial" pitchFamily="34" charset="0"/>
              <a:buChar char="•"/>
            </a:pPr>
            <a:r>
              <a:rPr lang="cs-CZ" sz="2000" b="1" smtClean="0"/>
              <a:t>  on-line version - English, German, French</a:t>
            </a:r>
          </a:p>
          <a:p>
            <a:r>
              <a:rPr lang="cs-CZ" sz="2000" smtClean="0"/>
              <a:t> </a:t>
            </a:r>
          </a:p>
          <a:p>
            <a:r>
              <a:rPr lang="cs-CZ" sz="1600" u="sng" smtClean="0">
                <a:hlinkClick r:id="rId3"/>
              </a:rPr>
              <a:t>https://www.casopisharmonie.cz</a:t>
            </a:r>
            <a:r>
              <a:rPr lang="cs-CZ" sz="1600" smtClean="0"/>
              <a:t> </a:t>
            </a:r>
            <a:endParaRPr lang="cs-CZ" sz="16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pPr algn="l"/>
            <a:r>
              <a:rPr lang="cs-CZ" b="1" smtClean="0"/>
              <a:t>On-line platforms</a:t>
            </a:r>
            <a:br>
              <a:rPr lang="cs-CZ" b="1" smtClean="0"/>
            </a:br>
            <a:endParaRPr lang="cs-CZ"/>
          </a:p>
        </p:txBody>
      </p:sp>
      <p:sp>
        <p:nvSpPr>
          <p:cNvPr id="3" name="Zástupný symbol pro obsah 2"/>
          <p:cNvSpPr>
            <a:spLocks noGrp="1"/>
          </p:cNvSpPr>
          <p:nvPr>
            <p:ph idx="1"/>
          </p:nvPr>
        </p:nvSpPr>
        <p:spPr/>
        <p:txBody>
          <a:bodyPr>
            <a:normAutofit fontScale="85000" lnSpcReduction="10000"/>
          </a:bodyPr>
          <a:lstStyle>
            <a:defPPr>
              <a:defRPr kern="1200" smtId="4294967295"/>
            </a:defPPr>
          </a:lstStyle>
          <a:p>
            <a:endParaRPr lang="cs-CZ" smtClean="0"/>
          </a:p>
          <a:p>
            <a:r>
              <a:rPr lang="cs-CZ" b="1" smtClean="0"/>
              <a:t>Czech Music Quarterly </a:t>
            </a:r>
            <a:r>
              <a:rPr lang="cs-CZ" smtClean="0"/>
              <a:t>– English-language magazine</a:t>
            </a:r>
          </a:p>
          <a:p>
            <a:r>
              <a:rPr lang="cs-CZ" smtClean="0">
                <a:hlinkClick r:id="rId2"/>
              </a:rPr>
              <a:t>https://www.czechmusicquarterly.com/</a:t>
            </a:r>
            <a:endParaRPr lang="cs-CZ" smtClean="0"/>
          </a:p>
          <a:p>
            <a:endParaRPr lang="cs-CZ" smtClean="0"/>
          </a:p>
          <a:p>
            <a:r>
              <a:rPr lang="cs-CZ" b="1" smtClean="0"/>
              <a:t>His Voice </a:t>
            </a:r>
            <a:r>
              <a:rPr lang="cs-CZ" smtClean="0"/>
              <a:t>– on-line in Czech, focusing on experimental contemporary music.</a:t>
            </a:r>
          </a:p>
          <a:p>
            <a:r>
              <a:rPr lang="cs-CZ" smtClean="0">
                <a:hlinkClick r:id="rId3"/>
              </a:rPr>
              <a:t>https://www.hisvoice.cz/</a:t>
            </a:r>
            <a:endParaRPr lang="cs-CZ" smtClean="0"/>
          </a:p>
          <a:p>
            <a:endParaRPr lang="cs-CZ" smtClean="0"/>
          </a:p>
          <a:p>
            <a:r>
              <a:rPr lang="cs-CZ" b="1" smtClean="0"/>
              <a:t>OperaPlus</a:t>
            </a:r>
          </a:p>
          <a:p>
            <a:pPr>
              <a:buNone/>
            </a:pPr>
            <a:r>
              <a:rPr lang="cs-CZ" smtClean="0"/>
              <a:t>    https://operaplus.cz/</a:t>
            </a:r>
          </a:p>
          <a:p>
            <a:endParaRPr lang="cs-CZ"/>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r>
              <a:rPr lang="cs-CZ" b="1" smtClean="0"/>
              <a:t>Others o</a:t>
            </a:r>
            <a:r>
              <a:rPr lang="en-US" b="1" smtClean="0"/>
              <a:t>n-line </a:t>
            </a:r>
            <a:r>
              <a:rPr lang="cs-CZ" b="1" smtClean="0"/>
              <a:t>music  platforms </a:t>
            </a:r>
            <a:br>
              <a:rPr lang="cs-CZ" smtClean="0"/>
            </a:br>
            <a:endParaRPr lang="cs-CZ"/>
          </a:p>
        </p:txBody>
      </p:sp>
      <p:sp>
        <p:nvSpPr>
          <p:cNvPr id="3" name="Zástupný symbol pro obsah 2"/>
          <p:cNvSpPr>
            <a:spLocks noGrp="1"/>
          </p:cNvSpPr>
          <p:nvPr>
            <p:ph idx="1"/>
          </p:nvPr>
        </p:nvSpPr>
        <p:spPr/>
        <p:txBody>
          <a:bodyPr/>
          <a:lstStyle>
            <a:defPPr>
              <a:defRPr kern="1200" smtId="4294967295"/>
            </a:defPPr>
          </a:lstStyle>
          <a:p>
            <a:pPr>
              <a:buNone/>
            </a:pPr>
            <a:endParaRPr lang="cs-CZ" smtClean="0"/>
          </a:p>
          <a:p>
            <a:r>
              <a:rPr lang="cs-CZ" smtClean="0"/>
              <a:t>Musicweb.cz</a:t>
            </a:r>
          </a:p>
          <a:p>
            <a:r>
              <a:rPr lang="cs-CZ" smtClean="0"/>
              <a:t>World-music.cz</a:t>
            </a:r>
          </a:p>
          <a:p>
            <a:r>
              <a:rPr lang="cs-CZ" smtClean="0"/>
              <a:t>Freemusic.cz</a:t>
            </a:r>
          </a:p>
          <a:p>
            <a:r>
              <a:rPr lang="cs-CZ" smtClean="0"/>
              <a:t>i-kultura.cz</a:t>
            </a:r>
          </a:p>
          <a:p>
            <a:r>
              <a:rPr lang="cs-CZ" smtClean="0"/>
              <a:t>monstermusic.cz</a:t>
            </a:r>
          </a:p>
          <a:p>
            <a:endParaRPr lang="cs-CZ"/>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pPr algn="l"/>
            <a:r>
              <a:rPr lang="cs-CZ" b="1" smtClean="0">
                <a:solidFill>
                  <a:srgbClr val="F9C1CB"/>
                </a:solidFill>
                <a:latin typeface="Tahoma" panose="020b0604030504040204" pitchFamily="34" charset="0"/>
                <a:ea typeface="Tahoma" panose="020b0604030504040204" pitchFamily="34" charset="0"/>
                <a:cs typeface="Tahoma" panose="020b0604030504040204" pitchFamily="34" charset="0"/>
              </a:rPr>
              <a:t>Art</a:t>
            </a:r>
            <a:br>
              <a:rPr lang="cs-CZ" smtClean="0"/>
            </a:br>
            <a:endParaRPr lang="cs-CZ"/>
          </a:p>
        </p:txBody>
      </p:sp>
      <p:pic>
        <p:nvPicPr>
          <p:cNvPr id="4" name="Zástupný symbol pro obsah 3" descr="3656-kristof-kintera-ve-spolecnosti-sveho-vytvoru-2-653x367.jpg"/>
          <p:cNvPicPr>
            <a:picLocks noGrp="1" noChangeAspect="1"/>
          </p:cNvPicPr>
          <p:nvPr>
            <p:ph idx="1"/>
          </p:nvPr>
        </p:nvPicPr>
        <p:blipFill>
          <a:blip r:embed="rId2"/>
          <a:stretch>
            <a:fillRect/>
          </a:stretch>
        </p:blipFill>
        <p:spPr>
          <a:xfrm>
            <a:off x="679252" y="1191126"/>
            <a:ext cx="8167899" cy="5041231"/>
          </a:xfrm>
        </p:spPr>
      </p:pic>
    </p:spTree>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cs-CZ" sz="2400" smtClean="0"/>
              <a:t>Art &amp; Antiques </a:t>
            </a:r>
            <a:endParaRPr lang="cs-CZ" sz="2400"/>
          </a:p>
        </p:txBody>
      </p:sp>
      <p:pic>
        <p:nvPicPr>
          <p:cNvPr id="7" name="Zástupný symbol pro obsah 6" descr="art-antiques-2-2019-titulka.jpg"/>
          <p:cNvPicPr>
            <a:picLocks noGrp="1" noChangeAspect="1"/>
          </p:cNvPicPr>
          <p:nvPr>
            <p:ph idx="1"/>
          </p:nvPr>
        </p:nvPicPr>
        <p:blipFill>
          <a:blip r:embed="rId2"/>
          <a:stretch>
            <a:fillRect/>
          </a:stretch>
        </p:blipFill>
        <p:spPr>
          <a:xfrm>
            <a:off x="3885838" y="745958"/>
            <a:ext cx="4490174" cy="5380205"/>
          </a:xfrm>
        </p:spPr>
      </p:pic>
      <p:sp>
        <p:nvSpPr>
          <p:cNvPr id="6" name="Zástupný symbol pro text 5"/>
          <p:cNvSpPr>
            <a:spLocks noGrp="1"/>
          </p:cNvSpPr>
          <p:nvPr>
            <p:ph type="body" sz="half" idx="2"/>
          </p:nvPr>
        </p:nvSpPr>
        <p:spPr/>
        <p:txBody>
          <a:bodyPr/>
          <a:lstStyle>
            <a:defPPr>
              <a:defRPr kern="1200" smtId="4294967295"/>
            </a:defPPr>
          </a:lstStyle>
          <a:p>
            <a:pPr>
              <a:buFont typeface="Arial" pitchFamily="34" charset="0"/>
              <a:buChar char="•"/>
            </a:pPr>
            <a:endParaRPr lang="cs-CZ" sz="2000" b="1" smtClean="0"/>
          </a:p>
          <a:p>
            <a:pPr>
              <a:buFont typeface="Arial" pitchFamily="34" charset="0"/>
              <a:buChar char="•"/>
            </a:pPr>
            <a:r>
              <a:rPr lang="cs-CZ" sz="2000" b="1" smtClean="0"/>
              <a:t> monthly issued</a:t>
            </a:r>
          </a:p>
          <a:p>
            <a:pPr>
              <a:buFont typeface="Arial" pitchFamily="34" charset="0"/>
              <a:buChar char="•"/>
            </a:pPr>
            <a:r>
              <a:rPr lang="cs-CZ" sz="2000" b="1" smtClean="0"/>
              <a:t> on paper in Czech, </a:t>
            </a:r>
          </a:p>
          <a:p>
            <a:pPr>
              <a:buFont typeface="Arial" pitchFamily="34" charset="0"/>
              <a:buChar char="•"/>
            </a:pPr>
            <a:r>
              <a:rPr lang="cs-CZ" sz="2000" b="1" smtClean="0"/>
              <a:t> on-line version </a:t>
            </a:r>
          </a:p>
          <a:p>
            <a:pPr>
              <a:buFont typeface="Arial" pitchFamily="34" charset="0"/>
              <a:buChar char="•"/>
            </a:pPr>
            <a:endParaRPr lang="cs-CZ" sz="2000" b="1" smtClean="0"/>
          </a:p>
          <a:p>
            <a:pPr>
              <a:buFont typeface="Arial" pitchFamily="34" charset="0"/>
              <a:buChar char="•"/>
            </a:pPr>
            <a:endParaRPr lang="cs-CZ" sz="2000" b="1" smtClean="0"/>
          </a:p>
          <a:p>
            <a:pPr>
              <a:buFont typeface="Arial" pitchFamily="34" charset="0"/>
              <a:buChar char="•"/>
            </a:pPr>
            <a:endParaRPr lang="cs-CZ" sz="2000" b="1" smtClean="0"/>
          </a:p>
          <a:p>
            <a:pPr>
              <a:buFont typeface="Arial" pitchFamily="34" charset="0"/>
              <a:buChar char="•"/>
            </a:pPr>
            <a:endParaRPr lang="cs-CZ" sz="2000" b="1" smtClean="0"/>
          </a:p>
          <a:p>
            <a:r>
              <a:rPr lang="cs-CZ" sz="2000" b="1" smtClean="0"/>
              <a:t>http://www.artcasopis.cz</a:t>
            </a:r>
          </a:p>
          <a:p>
            <a:endParaRPr lang="cs-CZ"/>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cs-CZ" sz="2400" smtClean="0"/>
              <a:t>Flash Art </a:t>
            </a:r>
            <a:endParaRPr lang="cs-CZ" sz="2400"/>
          </a:p>
        </p:txBody>
      </p:sp>
      <p:pic>
        <p:nvPicPr>
          <p:cNvPr id="7" name="Zástupný symbol pro obsah 6" descr="cover-No.-50-(mag-id-55)-0-thumb.jpg"/>
          <p:cNvPicPr>
            <a:picLocks noGrp="1" noChangeAspect="1"/>
          </p:cNvPicPr>
          <p:nvPr>
            <p:ph idx="1"/>
          </p:nvPr>
        </p:nvPicPr>
        <p:blipFill>
          <a:blip r:embed="rId2"/>
          <a:stretch>
            <a:fillRect/>
          </a:stretch>
        </p:blipFill>
        <p:spPr>
          <a:xfrm>
            <a:off x="3869289" y="273050"/>
            <a:ext cx="4523271" cy="5853113"/>
          </a:xfrm>
        </p:spPr>
      </p:pic>
      <p:sp>
        <p:nvSpPr>
          <p:cNvPr id="6" name="Zástupný symbol pro text 5"/>
          <p:cNvSpPr>
            <a:spLocks noGrp="1"/>
          </p:cNvSpPr>
          <p:nvPr>
            <p:ph type="body" sz="half" idx="2"/>
          </p:nvPr>
        </p:nvSpPr>
        <p:spPr>
          <a:xfrm>
            <a:off x="445168" y="1411037"/>
            <a:ext cx="3008313" cy="4691063"/>
          </a:xfrm>
        </p:spPr>
        <p:txBody>
          <a:bodyPr/>
          <a:lstStyle>
            <a:defPPr>
              <a:defRPr kern="1200" smtId="4294967295"/>
            </a:defPPr>
          </a:lstStyle>
          <a:p>
            <a:endParaRPr lang="cs-CZ" smtClean="0"/>
          </a:p>
          <a:p>
            <a:pPr>
              <a:buFont typeface="Arial" pitchFamily="34" charset="0"/>
              <a:buChar char="•"/>
            </a:pPr>
            <a:r>
              <a:rPr lang="cs-CZ" sz="2000" b="1" smtClean="0"/>
              <a:t> quartely published </a:t>
            </a:r>
          </a:p>
          <a:p>
            <a:pPr>
              <a:buFont typeface="Arial" pitchFamily="34" charset="0"/>
              <a:buChar char="•"/>
            </a:pPr>
            <a:r>
              <a:rPr lang="cs-CZ" sz="2000" b="1" smtClean="0"/>
              <a:t>  In Czech and Slovak    language </a:t>
            </a:r>
          </a:p>
          <a:p>
            <a:endParaRPr lang="cs-CZ" sz="2000" b="1" smtClean="0"/>
          </a:p>
          <a:p>
            <a:endParaRPr lang="cs-CZ" sz="2000" b="1" smtClean="0"/>
          </a:p>
          <a:p>
            <a:r>
              <a:rPr lang="cs-CZ" sz="2000" b="1" smtClean="0"/>
              <a:t>Edition English Issue 2011, 2013 a 2016 </a:t>
            </a:r>
          </a:p>
          <a:p>
            <a:endParaRPr lang="cs-CZ" sz="2000" b="1" smtClean="0"/>
          </a:p>
          <a:p>
            <a:endParaRPr lang="cs-CZ" sz="2000" b="1" smtClean="0"/>
          </a:p>
          <a:p>
            <a:endParaRPr lang="cs-CZ" sz="2000" b="1" smtClean="0"/>
          </a:p>
          <a:p>
            <a:r>
              <a:rPr lang="cs-CZ" sz="2000" b="1" smtClean="0"/>
              <a:t>http://www.flashart.cz/</a:t>
            </a:r>
            <a:endParaRPr lang="cs-CZ" sz="2000" b="1"/>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r>
              <a:rPr lang="cs-CZ" b="1" smtClean="0"/>
              <a:t>On-line platforms</a:t>
            </a:r>
            <a:br>
              <a:rPr lang="cs-CZ" b="1" smtClean="0"/>
            </a:br>
            <a:endParaRPr lang="cs-CZ"/>
          </a:p>
        </p:txBody>
      </p:sp>
      <p:sp>
        <p:nvSpPr>
          <p:cNvPr id="3" name="Zástupný symbol pro obsah 2"/>
          <p:cNvSpPr>
            <a:spLocks noGrp="1"/>
          </p:cNvSpPr>
          <p:nvPr>
            <p:ph idx="1"/>
          </p:nvPr>
        </p:nvSpPr>
        <p:spPr/>
        <p:txBody>
          <a:bodyPr>
            <a:normAutofit fontScale="70000" lnSpcReduction="20000"/>
          </a:bodyPr>
          <a:lstStyle>
            <a:defPPr>
              <a:defRPr kern="1200" smtId="4294967295"/>
            </a:defPPr>
          </a:lstStyle>
          <a:p>
            <a:pPr>
              <a:buNone/>
            </a:pPr>
            <a:endParaRPr lang="cs-CZ" smtClean="0"/>
          </a:p>
          <a:p>
            <a:r>
              <a:rPr lang="cs-CZ" u="sng" smtClean="0">
                <a:hlinkClick r:id="rId2"/>
              </a:rPr>
              <a:t>https://artalk.cz</a:t>
            </a:r>
            <a:r>
              <a:rPr lang="cs-CZ" smtClean="0">
                <a:hlinkClick r:id="rId2"/>
              </a:rPr>
              <a:t> - reviews</a:t>
            </a:r>
            <a:r>
              <a:rPr lang="cs-CZ" smtClean="0">
                <a:hlinkClick r:id="rId2"/>
              </a:rPr>
              <a:t>, news</a:t>
            </a:r>
            <a:r>
              <a:rPr lang="cs-CZ" smtClean="0">
                <a:hlinkClick r:id="rId2"/>
              </a:rPr>
              <a:t>, interview, only</a:t>
            </a:r>
            <a:r>
              <a:rPr lang="cs-CZ" smtClean="0">
                <a:hlinkClick r:id="rId2"/>
              </a:rPr>
              <a:t> in Czech</a:t>
            </a:r>
            <a:r>
              <a:rPr lang="cs-CZ" smtClean="0">
                <a:hlinkClick r:id="rId2"/>
              </a:rPr>
              <a:t> and</a:t>
            </a:r>
            <a:r>
              <a:rPr lang="cs-CZ" smtClean="0">
                <a:hlinkClick r:id="rId2"/>
              </a:rPr>
              <a:t> Slovak</a:t>
            </a:r>
            <a:r>
              <a:rPr lang="cs-CZ" smtClean="0">
                <a:hlinkClick r:id="rId2"/>
              </a:rPr>
              <a:t> Language</a:t>
            </a:r>
            <a:endParaRPr lang="cs-CZ" smtClean="0"/>
          </a:p>
          <a:p>
            <a:endParaRPr lang="cs-CZ" smtClean="0"/>
          </a:p>
          <a:p>
            <a:pPr lvl="0" fontAlgn="base"/>
            <a:r>
              <a:rPr lang="cs-CZ" u="sng" smtClean="0">
                <a:hlinkClick r:id="rId3"/>
              </a:rPr>
              <a:t>https://www.artlist.cz</a:t>
            </a:r>
            <a:r>
              <a:rPr lang="cs-CZ" smtClean="0">
                <a:hlinkClick r:id="rId3"/>
              </a:rPr>
              <a:t> - a database</a:t>
            </a:r>
            <a:r>
              <a:rPr lang="cs-CZ" smtClean="0">
                <a:hlinkClick r:id="rId3"/>
              </a:rPr>
              <a:t> charting</a:t>
            </a:r>
            <a:r>
              <a:rPr lang="cs-CZ" smtClean="0">
                <a:hlinkClick r:id="rId3"/>
              </a:rPr>
              <a:t> the</a:t>
            </a:r>
            <a:r>
              <a:rPr lang="cs-CZ" smtClean="0">
                <a:hlinkClick r:id="rId3"/>
              </a:rPr>
              <a:t> development</a:t>
            </a:r>
            <a:r>
              <a:rPr lang="cs-CZ" smtClean="0">
                <a:hlinkClick r:id="rId3"/>
              </a:rPr>
              <a:t> of</a:t>
            </a:r>
            <a:r>
              <a:rPr lang="cs-CZ" smtClean="0">
                <a:hlinkClick r:id="rId3"/>
              </a:rPr>
              <a:t> contemporary</a:t>
            </a:r>
            <a:r>
              <a:rPr lang="cs-CZ" smtClean="0">
                <a:hlinkClick r:id="rId3"/>
              </a:rPr>
              <a:t> Czech</a:t>
            </a:r>
            <a:r>
              <a:rPr lang="cs-CZ" smtClean="0">
                <a:hlinkClick r:id="rId3"/>
              </a:rPr>
              <a:t> art</a:t>
            </a:r>
            <a:r>
              <a:rPr lang="cs-CZ" smtClean="0">
                <a:hlinkClick r:id="rId3"/>
              </a:rPr>
              <a:t> in its</a:t>
            </a:r>
            <a:r>
              <a:rPr lang="cs-CZ" smtClean="0">
                <a:hlinkClick r:id="rId3"/>
              </a:rPr>
              <a:t> various</a:t>
            </a:r>
            <a:r>
              <a:rPr lang="cs-CZ" smtClean="0">
                <a:hlinkClick r:id="rId3"/>
              </a:rPr>
              <a:t> manifestations</a:t>
            </a:r>
            <a:r>
              <a:rPr lang="cs-CZ" smtClean="0">
                <a:hlinkClick r:id="rId3"/>
              </a:rPr>
              <a:t> (artists</a:t>
            </a:r>
            <a:r>
              <a:rPr lang="cs-CZ" smtClean="0">
                <a:hlinkClick r:id="rId3"/>
              </a:rPr>
              <a:t>, galleries</a:t>
            </a:r>
            <a:r>
              <a:rPr lang="cs-CZ" smtClean="0">
                <a:hlinkClick r:id="rId3"/>
              </a:rPr>
              <a:t>, concepts</a:t>
            </a:r>
            <a:r>
              <a:rPr lang="cs-CZ" smtClean="0">
                <a:hlinkClick r:id="rId3"/>
              </a:rPr>
              <a:t>, exhibitions</a:t>
            </a:r>
            <a:r>
              <a:rPr lang="cs-CZ" smtClean="0">
                <a:hlinkClick r:id="rId3"/>
              </a:rPr>
              <a:t>, etc</a:t>
            </a:r>
            <a:r>
              <a:rPr lang="cs-CZ" smtClean="0">
                <a:hlinkClick r:id="rId3"/>
              </a:rPr>
              <a:t>.) from</a:t>
            </a:r>
            <a:r>
              <a:rPr lang="cs-CZ" smtClean="0">
                <a:hlinkClick r:id="rId3"/>
              </a:rPr>
              <a:t> the</a:t>
            </a:r>
            <a:r>
              <a:rPr lang="cs-CZ" smtClean="0">
                <a:hlinkClick r:id="rId3"/>
              </a:rPr>
              <a:t> latter</a:t>
            </a:r>
            <a:r>
              <a:rPr lang="cs-CZ" smtClean="0">
                <a:hlinkClick r:id="rId3"/>
              </a:rPr>
              <a:t> half of</a:t>
            </a:r>
            <a:r>
              <a:rPr lang="cs-CZ" smtClean="0">
                <a:hlinkClick r:id="rId3"/>
              </a:rPr>
              <a:t> the</a:t>
            </a:r>
            <a:r>
              <a:rPr lang="cs-CZ" smtClean="0"/>
              <a:t> 20</a:t>
            </a:r>
            <a:r>
              <a:rPr lang="cs-CZ" baseline="30000" smtClean="0"/>
              <a:t>th</a:t>
            </a:r>
            <a:r>
              <a:rPr lang="cs-CZ" smtClean="0"/>
              <a:t> century onwards, with an emphasis on the period following the events of 1989. The aim is to be a free source of information for both specialists and the general public on a local and international level (the database is being systematically created in both Czech and English).</a:t>
            </a:r>
          </a:p>
          <a:p>
            <a:pPr>
              <a:buNone/>
            </a:pPr>
            <a:r>
              <a:rPr lang="cs-CZ" smtClean="0"/>
              <a:t> </a:t>
            </a:r>
          </a:p>
          <a:p>
            <a:endParaRPr lang="cs-CZ" smtClean="0"/>
          </a:p>
          <a:p>
            <a:endParaRPr lang="cs-CZ"/>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normAutofit fontScale="70000" lnSpcReduction="20000"/>
          </a:bodyPr>
          <a:lstStyle>
            <a:defPPr>
              <a:defRPr kern="1200" smtId="4294967295"/>
            </a:defPPr>
          </a:lstStyle>
          <a:p>
            <a:r>
              <a:rPr lang="cs-CZ" u="sng" smtClean="0">
                <a:hlinkClick r:id="rId2"/>
              </a:rPr>
              <a:t>https://artycok.tv</a:t>
            </a:r>
            <a:r>
              <a:rPr lang="cs-CZ" smtClean="0">
                <a:hlinkClick r:id="rId2"/>
              </a:rPr>
              <a:t>  and</a:t>
            </a:r>
            <a:r>
              <a:rPr lang="cs-CZ" smtClean="0"/>
              <a:t> </a:t>
            </a:r>
            <a:r>
              <a:rPr lang="cs-CZ" u="sng" smtClean="0">
                <a:hlinkClick r:id="rId3"/>
              </a:rPr>
              <a:t>https://artycok.tv/en/</a:t>
            </a:r>
            <a:endParaRPr lang="cs-CZ" smtClean="0"/>
          </a:p>
          <a:p>
            <a:pPr>
              <a:buNone/>
            </a:pPr>
            <a:r>
              <a:rPr lang="cs-CZ" smtClean="0"/>
              <a:t>	Artyčok TV is an online platform for contemporary art, monitoring and co-creating art scene events and related cultural activities. Artyčok TV was created in 2005 at the Academy of Fine Arts in Prague, and though at the beginning of its existence, the platform focused primarily on the local context, it soon enlarged its scope way beyond the borders of Europe. </a:t>
            </a:r>
          </a:p>
          <a:p>
            <a:endParaRPr lang="cs-CZ" smtClean="0"/>
          </a:p>
          <a:p>
            <a:r>
              <a:rPr lang="cs-CZ" u="sng" smtClean="0">
                <a:hlinkClick r:id="rId4"/>
              </a:rPr>
              <a:t>http://cz.tranzit.org/cz/o_nas</a:t>
            </a:r>
            <a:endParaRPr lang="cs-CZ" smtClean="0"/>
          </a:p>
          <a:p>
            <a:endParaRPr lang="cs-CZ" smtClean="0"/>
          </a:p>
          <a:p>
            <a:r>
              <a:rPr lang="cs-CZ" b="1" smtClean="0"/>
              <a:t>tranzit</a:t>
            </a:r>
            <a:r>
              <a:rPr lang="cs-CZ" smtClean="0"/>
              <a:t> is a network working independently in Austria, the Czech Republic, Hungary, Slovak Republic and Romania since 2002. – it is also a critical platform</a:t>
            </a:r>
          </a:p>
          <a:p>
            <a:pPr>
              <a:buNone/>
            </a:pPr>
            <a:r>
              <a:rPr lang="cs-CZ" smtClean="0"/>
              <a:t> </a:t>
            </a:r>
            <a:endParaRPr lang="cs-CZ"/>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normAutofit fontScale="92500" lnSpcReduction="20000"/>
          </a:bodyPr>
          <a:lstStyle>
            <a:defPPr>
              <a:defRPr kern="1200" smtId="4294967295"/>
            </a:defPPr>
          </a:lstStyle>
          <a:p>
            <a:pPr>
              <a:buNone/>
            </a:pPr>
            <a:r>
              <a:rPr lang="cs-CZ" b="1" smtClean="0"/>
              <a:t>Association </a:t>
            </a:r>
          </a:p>
          <a:p>
            <a:pPr>
              <a:buNone/>
            </a:pPr>
            <a:endParaRPr lang="cs-CZ" smtClean="0"/>
          </a:p>
          <a:p>
            <a:r>
              <a:rPr lang="en-GB" smtClean="0"/>
              <a:t>Association of art critics and theoreticians / part of AICA</a:t>
            </a:r>
            <a:endParaRPr lang="cs-CZ" smtClean="0"/>
          </a:p>
          <a:p>
            <a:endParaRPr lang="cs-CZ" smtClean="0"/>
          </a:p>
          <a:p>
            <a:pPr>
              <a:buNone/>
            </a:pPr>
            <a:r>
              <a:rPr lang="cs-CZ" b="1" smtClean="0"/>
              <a:t>Award for art critics</a:t>
            </a:r>
          </a:p>
          <a:p>
            <a:endParaRPr lang="cs-CZ" smtClean="0"/>
          </a:p>
          <a:p>
            <a:r>
              <a:rPr lang="cs-CZ" u="sng" smtClean="0">
                <a:hlinkClick r:id="rId2"/>
              </a:rPr>
              <a:t>http://www.cenavj.cz/english/</a:t>
            </a:r>
            <a:endParaRPr lang="cs-CZ" smtClean="0"/>
          </a:p>
          <a:p>
            <a:pPr>
              <a:buNone/>
            </a:pPr>
            <a:r>
              <a:rPr lang="cs-CZ" smtClean="0"/>
              <a:t> </a:t>
            </a:r>
          </a:p>
          <a:p>
            <a:pPr>
              <a:buNone/>
            </a:pPr>
            <a:r>
              <a:rPr lang="en-GB" sz="2800" smtClean="0"/>
              <a:t>Two categories: for young and already established critics</a:t>
            </a:r>
            <a:endParaRPr lang="cs-CZ" sz="2800" smtClean="0"/>
          </a:p>
          <a:p>
            <a:endParaRPr lang="cs-CZ"/>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a:bodyPr>
          <a:lstStyle>
            <a:defPPr>
              <a:defRPr kern="1200" smtId="4294967295"/>
            </a:defPPr>
          </a:lstStyle>
          <a:p>
            <a:pPr algn="l"/>
            <a:r>
              <a:rPr lang="cs-CZ" sz="4000" b="1" smtClean="0">
                <a:solidFill>
                  <a:srgbClr val="F9C1CB"/>
                </a:solidFill>
                <a:latin typeface="Tahoma" panose="020b0604030504040204" pitchFamily="34" charset="0"/>
                <a:ea typeface="Tahoma" panose="020b0604030504040204" pitchFamily="34" charset="0"/>
                <a:cs typeface="Tahoma" panose="020b0604030504040204" pitchFamily="34" charset="0"/>
              </a:rPr>
              <a:t>Film</a:t>
            </a:r>
          </a:p>
        </p:txBody>
      </p:sp>
      <p:pic>
        <p:nvPicPr>
          <p:cNvPr id="12" name="Zástupný symbol pro obsah 11" descr="crop-1590618-bez-nazvu.png"/>
          <p:cNvPicPr>
            <a:picLocks noGrp="1" noChangeAspect="1"/>
          </p:cNvPicPr>
          <p:nvPr>
            <p:ph idx="1"/>
          </p:nvPr>
        </p:nvPicPr>
        <p:blipFill>
          <a:blip r:embed="rId2"/>
          <a:stretch>
            <a:fillRect/>
          </a:stretch>
        </p:blipFill>
        <p:spPr>
          <a:xfrm>
            <a:off x="889991" y="1659168"/>
            <a:ext cx="7164624" cy="3442222"/>
          </a:xfrm>
        </p:spPr>
      </p:pic>
    </p:spTree>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a:bodyPr>
          <a:lstStyle>
            <a:defPPr>
              <a:defRPr kern="1200" smtId="4294967295"/>
            </a:defPPr>
          </a:lstStyle>
          <a:p>
            <a:br>
              <a:rPr lang="en-US" b="0" smtClean="0"/>
            </a:br>
            <a:r>
              <a:rPr lang="cs-CZ" sz="2400" smtClean="0">
                <a:latin typeface="+mn-lt"/>
              </a:rPr>
              <a:t>Film a doba </a:t>
            </a:r>
            <a:br>
              <a:rPr lang="cs-CZ" sz="2400" smtClean="0">
                <a:latin typeface="+mn-lt"/>
              </a:rPr>
            </a:br>
            <a:r>
              <a:rPr lang="cs-CZ" sz="2400" smtClean="0">
                <a:latin typeface="+mn-lt"/>
              </a:rPr>
              <a:t>Film and time</a:t>
            </a:r>
            <a:endParaRPr lang="cs-CZ" sz="2400">
              <a:latin typeface="+mn-lt"/>
            </a:endParaRPr>
          </a:p>
        </p:txBody>
      </p:sp>
      <p:pic>
        <p:nvPicPr>
          <p:cNvPr id="5" name="Zástupný symbol pro obsah 4" descr="film a doba.jpg"/>
          <p:cNvPicPr>
            <a:picLocks noGrp="1" noChangeAspect="1"/>
          </p:cNvPicPr>
          <p:nvPr>
            <p:ph idx="1"/>
          </p:nvPr>
        </p:nvPicPr>
        <p:blipFill>
          <a:blip r:embed="rId2"/>
          <a:stretch>
            <a:fillRect/>
          </a:stretch>
        </p:blipFill>
        <p:spPr>
          <a:xfrm>
            <a:off x="3346569" y="1345539"/>
            <a:ext cx="5386145" cy="4068671"/>
          </a:xfrm>
        </p:spPr>
      </p:pic>
      <p:sp>
        <p:nvSpPr>
          <p:cNvPr id="4" name="Zástupný symbol pro text 3"/>
          <p:cNvSpPr>
            <a:spLocks noGrp="1"/>
          </p:cNvSpPr>
          <p:nvPr>
            <p:ph type="body" sz="half" idx="2"/>
          </p:nvPr>
        </p:nvSpPr>
        <p:spPr/>
        <p:txBody>
          <a:bodyPr>
            <a:normAutofit/>
          </a:bodyPr>
          <a:lstStyle>
            <a:defPPr>
              <a:defRPr kern="1200" smtId="4294967295"/>
            </a:defPPr>
          </a:lstStyle>
          <a:p>
            <a:pPr>
              <a:buFont typeface="Arial" pitchFamily="34" charset="0"/>
              <a:buChar char="•"/>
            </a:pPr>
            <a:r>
              <a:rPr lang="cs-CZ" sz="2000" smtClean="0"/>
              <a:t> </a:t>
            </a:r>
            <a:r>
              <a:rPr lang="en-US" sz="2000" smtClean="0"/>
              <a:t>a critical quarterly about film which follows and reflects on progressive tendencies in the field’s developments.</a:t>
            </a:r>
            <a:endParaRPr lang="cs-CZ" sz="2000" smtClean="0"/>
          </a:p>
          <a:p>
            <a:pPr>
              <a:buFont typeface="Arial" pitchFamily="34" charset="0"/>
              <a:buChar char="•"/>
            </a:pPr>
            <a:endParaRPr lang="cs-CZ" sz="2000" smtClean="0"/>
          </a:p>
          <a:p>
            <a:pPr>
              <a:buFont typeface="Arial" pitchFamily="34" charset="0"/>
              <a:buChar char="•"/>
            </a:pPr>
            <a:r>
              <a:rPr lang="en-US" sz="2000" smtClean="0"/>
              <a:t> Apart from feature films the journal also discusses documentaries, animated and experimental titles. </a:t>
            </a:r>
            <a:endParaRPr lang="cs-CZ" sz="2000" smtClean="0"/>
          </a:p>
          <a:p>
            <a:pPr>
              <a:buFont typeface="Arial" pitchFamily="34" charset="0"/>
              <a:buChar char="•"/>
            </a:pPr>
            <a:endParaRPr lang="cs-CZ" sz="2000" smtClean="0"/>
          </a:p>
          <a:p>
            <a:pPr>
              <a:buFont typeface="Arial" pitchFamily="34" charset="0"/>
              <a:buChar char="•"/>
            </a:pPr>
            <a:endParaRPr lang="cs-CZ" sz="2000" smtClean="0"/>
          </a:p>
          <a:p>
            <a:r>
              <a:rPr lang="cs-CZ" sz="2000" smtClean="0"/>
              <a:t>http://filmadoba.eu/</a:t>
            </a:r>
            <a:endParaRPr lang="cs-CZ" sz="2000"/>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Nadpis 3"/>
          <p:cNvSpPr>
            <a:spLocks noGrp="1"/>
          </p:cNvSpPr>
          <p:nvPr>
            <p:ph type="title"/>
          </p:nvPr>
        </p:nvSpPr>
        <p:spPr/>
        <p:txBody>
          <a:bodyPr>
            <a:normAutofit/>
          </a:bodyPr>
          <a:lstStyle>
            <a:defPPr>
              <a:defRPr kern="1200" smtId="4294967295"/>
            </a:defPPr>
          </a:lstStyle>
          <a:p>
            <a:r>
              <a:rPr lang="cs-CZ" sz="2400" smtClean="0"/>
              <a:t>Cinepur</a:t>
            </a:r>
            <a:endParaRPr lang="cs-CZ" sz="2400"/>
          </a:p>
        </p:txBody>
      </p:sp>
      <p:sp>
        <p:nvSpPr>
          <p:cNvPr id="6" name="Zástupný symbol pro text 5"/>
          <p:cNvSpPr>
            <a:spLocks noGrp="1"/>
          </p:cNvSpPr>
          <p:nvPr>
            <p:ph type="body" sz="half" idx="2"/>
          </p:nvPr>
        </p:nvSpPr>
        <p:spPr/>
        <p:txBody>
          <a:bodyPr>
            <a:normAutofit/>
          </a:bodyPr>
          <a:lstStyle>
            <a:defPPr>
              <a:defRPr kern="1200" smtId="4294967295"/>
            </a:defPPr>
          </a:lstStyle>
          <a:p>
            <a:pPr>
              <a:buFont typeface="Arial" pitchFamily="34" charset="0"/>
              <a:buChar char="•"/>
            </a:pPr>
            <a:endParaRPr lang="cs-CZ" sz="2000" b="1" smtClean="0"/>
          </a:p>
          <a:p>
            <a:pPr>
              <a:buFont typeface="Arial" pitchFamily="34" charset="0"/>
              <a:buChar char="•"/>
            </a:pPr>
            <a:r>
              <a:rPr lang="cs-CZ" sz="2000" b="1" smtClean="0"/>
              <a:t> </a:t>
            </a:r>
            <a:r>
              <a:rPr lang="cs-CZ" sz="2000" smtClean="0"/>
              <a:t>on paper</a:t>
            </a:r>
          </a:p>
          <a:p>
            <a:pPr>
              <a:buFont typeface="Arial" pitchFamily="34" charset="0"/>
              <a:buChar char="•"/>
            </a:pPr>
            <a:r>
              <a:rPr lang="cs-CZ" sz="2000" smtClean="0"/>
              <a:t> Czech language</a:t>
            </a:r>
          </a:p>
          <a:p>
            <a:pPr>
              <a:buFont typeface="Arial" pitchFamily="34" charset="0"/>
              <a:buChar char="•"/>
            </a:pPr>
            <a:r>
              <a:rPr lang="cs-CZ" sz="2000" smtClean="0"/>
              <a:t> Monthly issued</a:t>
            </a:r>
          </a:p>
          <a:p>
            <a:pPr>
              <a:buFont typeface="Arial" pitchFamily="34" charset="0"/>
              <a:buChar char="•"/>
            </a:pPr>
            <a:endParaRPr lang="cs-CZ" sz="2000" b="1" smtClean="0"/>
          </a:p>
          <a:p>
            <a:pPr>
              <a:buFont typeface="Arial" pitchFamily="34" charset="0"/>
              <a:buChar char="•"/>
            </a:pPr>
            <a:endParaRPr lang="cs-CZ" sz="2000" b="1" smtClean="0"/>
          </a:p>
          <a:p>
            <a:pPr>
              <a:buFont typeface="Arial" pitchFamily="34" charset="0"/>
              <a:buChar char="•"/>
            </a:pPr>
            <a:r>
              <a:rPr lang="cs-CZ" sz="2000" b="1" smtClean="0"/>
              <a:t>www.cinepur.cz</a:t>
            </a:r>
            <a:endParaRPr lang="cs-CZ" sz="2000" b="1"/>
          </a:p>
        </p:txBody>
      </p:sp>
      <p:pic>
        <p:nvPicPr>
          <p:cNvPr id="9" name="Zástupný symbol pro obsah 8" descr="cover88.jpg"/>
          <p:cNvPicPr>
            <a:picLocks noGrp="1" noChangeAspect="1"/>
          </p:cNvPicPr>
          <p:nvPr>
            <p:ph idx="1"/>
          </p:nvPr>
        </p:nvPicPr>
        <p:blipFill>
          <a:blip r:embed="rId2"/>
          <a:stretch>
            <a:fillRect/>
          </a:stretch>
        </p:blipFill>
        <p:spPr>
          <a:xfrm>
            <a:off x="3855742" y="273051"/>
            <a:ext cx="4324253" cy="5562266"/>
          </a:xfrm>
        </p:spPr>
      </p:pic>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normAutofit fontScale="90000"/>
          </a:bodyPr>
          <a:lstStyle>
            <a:defPPr>
              <a:defRPr kern="1200" smtId="4294967295"/>
            </a:defPPr>
          </a:lstStyle>
          <a:p>
            <a:r>
              <a:rPr lang="cs-CZ" b="1" smtClean="0"/>
              <a:t>On –line platforms</a:t>
            </a:r>
            <a:br>
              <a:rPr lang="cs-CZ" b="1" smtClean="0"/>
            </a:br>
            <a:endParaRPr lang="cs-CZ"/>
          </a:p>
        </p:txBody>
      </p:sp>
      <p:sp>
        <p:nvSpPr>
          <p:cNvPr id="3" name="Zástupný symbol pro obsah 2"/>
          <p:cNvSpPr>
            <a:spLocks noGrp="1"/>
          </p:cNvSpPr>
          <p:nvPr>
            <p:ph idx="1"/>
          </p:nvPr>
        </p:nvSpPr>
        <p:spPr/>
        <p:txBody>
          <a:bodyPr>
            <a:normAutofit/>
          </a:bodyPr>
          <a:lstStyle>
            <a:defPPr>
              <a:defRPr kern="1200" smtId="4294967295"/>
            </a:defPPr>
          </a:lstStyle>
          <a:p>
            <a:r>
              <a:rPr lang="cs-CZ" smtClean="0"/>
              <a:t>http://www.filmovyprehled.cz/en </a:t>
            </a:r>
          </a:p>
          <a:p>
            <a:pPr>
              <a:buNone/>
            </a:pPr>
            <a:r>
              <a:rPr lang="cs-CZ" smtClean="0"/>
              <a:t>	</a:t>
            </a:r>
            <a:r>
              <a:rPr lang="cs-CZ" sz="2000" b="1" smtClean="0"/>
              <a:t>Filmový přehled (Film Review) - </a:t>
            </a:r>
            <a:r>
              <a:rPr lang="en-US" sz="2000" b="1" smtClean="0"/>
              <a:t>National Film Archive’s web portal with</a:t>
            </a:r>
            <a:r>
              <a:rPr lang="cs-CZ" sz="2000" b="1" smtClean="0"/>
              <a:t> </a:t>
            </a:r>
            <a:r>
              <a:rPr lang="en-US" sz="2000" b="1" smtClean="0"/>
              <a:t>comprehensive information about Czech cinema.</a:t>
            </a:r>
            <a:br>
              <a:rPr lang="en-US" sz="2000" b="1" smtClean="0"/>
            </a:br>
            <a:endParaRPr lang="cs-CZ" sz="2000" b="1" smtClean="0"/>
          </a:p>
          <a:p>
            <a:r>
              <a:rPr lang="cs-CZ" smtClean="0">
                <a:hlinkClick r:id="rId2"/>
              </a:rPr>
              <a:t>https://www.moviescreen.cz/</a:t>
            </a:r>
            <a:endParaRPr lang="cs-CZ" smtClean="0"/>
          </a:p>
          <a:p>
            <a:endParaRPr lang="cs-CZ" smtClean="0"/>
          </a:p>
          <a:p>
            <a:r>
              <a:rPr lang="cs-CZ" smtClean="0"/>
              <a:t> </a:t>
            </a:r>
            <a:r>
              <a:rPr lang="cs-CZ" smtClean="0">
                <a:hlinkClick r:id="rId3"/>
              </a:rPr>
              <a:t>http://25fps.cz</a:t>
            </a:r>
            <a:endParaRPr lang="cs-CZ" smtClean="0"/>
          </a:p>
          <a:p>
            <a:endParaRPr lang="cs-CZ" smtClean="0"/>
          </a:p>
          <a:p>
            <a:endParaRPr lang="cs-CZ" smtClean="0"/>
          </a:p>
          <a:p>
            <a:endParaRPr lang="cs-CZ" smtClean="0"/>
          </a:p>
          <a:p>
            <a:endParaRPr lang="cs-CZ"/>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normAutofit lnSpcReduction="10000"/>
          </a:bodyPr>
          <a:lstStyle>
            <a:defPPr>
              <a:defRPr kern="1200" smtId="4294967295"/>
            </a:defPPr>
          </a:lstStyle>
          <a:p>
            <a:endParaRPr lang="cs-CZ" smtClean="0"/>
          </a:p>
          <a:p>
            <a:r>
              <a:rPr lang="cs-CZ" smtClean="0">
                <a:hlinkClick r:id="rId2"/>
              </a:rPr>
              <a:t>www.csfd.cz</a:t>
            </a:r>
            <a:endParaRPr lang="cs-CZ" smtClean="0"/>
          </a:p>
          <a:p>
            <a:r>
              <a:rPr lang="cs-CZ" smtClean="0"/>
              <a:t>The most popular film portal</a:t>
            </a:r>
          </a:p>
          <a:p>
            <a:r>
              <a:rPr lang="cs-CZ" smtClean="0"/>
              <a:t>Database of the series, film, TV </a:t>
            </a:r>
          </a:p>
          <a:p>
            <a:r>
              <a:rPr lang="cs-CZ" smtClean="0"/>
              <a:t>Social network for film funs</a:t>
            </a:r>
          </a:p>
          <a:p>
            <a:r>
              <a:rPr lang="cs-CZ" smtClean="0"/>
              <a:t>Operate by spectators – reviews, recommandation</a:t>
            </a:r>
          </a:p>
          <a:p>
            <a:r>
              <a:rPr lang="cs-CZ" smtClean="0"/>
              <a:t>Complete list of subtitles</a:t>
            </a:r>
            <a:endParaRPr lang="cs-CZ"/>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b="1" smtClean="0">
                <a:solidFill>
                  <a:srgbClr val="F9C1CB"/>
                </a:solidFill>
                <a:latin typeface="Tahoma" panose="020b0604030504040204" pitchFamily="34" charset="0"/>
                <a:ea typeface="Tahoma" panose="020b0604030504040204" pitchFamily="34" charset="0"/>
                <a:cs typeface="Tahoma" panose="020b0604030504040204" pitchFamily="34" charset="0"/>
              </a:rPr>
              <a:t>Art critics associations</a:t>
            </a:r>
            <a:endParaRPr lang="cs-CZ"/>
          </a:p>
        </p:txBody>
      </p:sp>
      <p:sp>
        <p:nvSpPr>
          <p:cNvPr id="3" name="Zástupný symbol pro obsah 2"/>
          <p:cNvSpPr>
            <a:spLocks noGrp="1"/>
          </p:cNvSpPr>
          <p:nvPr>
            <p:ph idx="1"/>
          </p:nvPr>
        </p:nvSpPr>
        <p:spPr/>
        <p:txBody>
          <a:bodyPr/>
          <a:lstStyle>
            <a:defPPr>
              <a:defRPr kern="1200" smtId="4294967295"/>
            </a:defPPr>
          </a:lstStyle>
          <a:p>
            <a:r>
              <a:rPr lang="cs-CZ" smtClean="0"/>
              <a:t>International Association of Theatre Critics / Asociace českých divadelních kritiků (SČDK)</a:t>
            </a:r>
          </a:p>
          <a:p>
            <a:pPr>
              <a:buNone/>
            </a:pPr>
            <a:r>
              <a:rPr lang="cs-CZ" smtClean="0">
                <a:hlinkClick r:id="rId2"/>
              </a:rPr>
              <a:t>http://aict.idu.cz/</a:t>
            </a:r>
            <a:endParaRPr lang="cs-CZ" smtClean="0"/>
          </a:p>
          <a:p>
            <a:endParaRPr lang="cs-CZ" smtClean="0"/>
          </a:p>
          <a:p>
            <a:r>
              <a:rPr lang="cs-CZ" smtClean="0"/>
              <a:t>Association of Art critics and Theoreticiants  </a:t>
            </a:r>
          </a:p>
          <a:p>
            <a:r>
              <a:rPr lang="cs-CZ" u="sng" smtClean="0">
                <a:hlinkClick r:id="rId3"/>
              </a:rPr>
              <a:t>http://www.galeriekritiku.cz/czclnk/2013-1395309464</a:t>
            </a:r>
            <a:endParaRPr lang="cs-CZ"/>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endParaRPr lang="cs-CZ"/>
          </a:p>
        </p:txBody>
      </p:sp>
      <p:sp>
        <p:nvSpPr>
          <p:cNvPr id="3" name="Zástupný symbol pro obsah 2"/>
          <p:cNvSpPr>
            <a:spLocks noGrp="1"/>
          </p:cNvSpPr>
          <p:nvPr>
            <p:ph idx="1"/>
          </p:nvPr>
        </p:nvSpPr>
        <p:spPr/>
        <p:txBody>
          <a:bodyPr/>
          <a:lstStyle>
            <a:defPPr>
              <a:defRPr kern="1200" smtId="4294967295"/>
            </a:defPPr>
          </a:lstStyle>
          <a:p>
            <a:r>
              <a:rPr lang="cs-CZ" smtClean="0"/>
              <a:t>Association of Film Critics    </a:t>
            </a:r>
          </a:p>
          <a:p>
            <a:r>
              <a:rPr lang="cs-CZ" u="sng" smtClean="0">
                <a:hlinkClick r:id="rId2"/>
              </a:rPr>
              <a:t>http://filmovakritika.cz</a:t>
            </a:r>
            <a:endParaRPr lang="cs-CZ"/>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ovéPole 4"/>
          <p:cNvSpPr txBox="1"/>
          <p:nvPr/>
        </p:nvSpPr>
        <p:spPr>
          <a:xfrm>
            <a:off x="2088929" y="6355039"/>
            <a:ext cx="6643734" cy="246221"/>
          </a:xfrm>
          <a:prstGeom prst="rect">
            <a:avLst/>
          </a:prstGeom>
          <a:noFill/>
        </p:spPr>
        <p:txBody>
          <a:bodyPr wrap="square" rtlCol="0">
            <a:spAutoFit/>
          </a:bodyPr>
          <a:lstStyle>
            <a:defPPr>
              <a:defRPr kern="1200" smtId="4294967295"/>
            </a:defPPr>
          </a:lstStyle>
          <a:p>
            <a:pPr algn="r"/>
            <a:r>
              <a:rPr lang="cs-CZ" sz="1000">
                <a:latin typeface="Tahoma" panose="020b0604030504040204" pitchFamily="34" charset="0"/>
                <a:ea typeface="Tahoma" panose="020b0604030504040204" pitchFamily="34" charset="0"/>
                <a:cs typeface="Tahoma" panose="020b0604030504040204" pitchFamily="34" charset="0"/>
              </a:rPr>
              <a:t>Celetná 17, 110 00 Praha 1  </a:t>
            </a:r>
            <a:r>
              <a:rPr lang="cs-CZ" sz="1000" b="1">
                <a:solidFill>
                  <a:srgbClr val="94734A"/>
                </a:solidFill>
                <a:latin typeface="Tahoma" panose="020b0604030504040204" pitchFamily="34" charset="0"/>
                <a:ea typeface="Tahoma" panose="020b0604030504040204" pitchFamily="34" charset="0"/>
                <a:cs typeface="Tahoma" panose="020b0604030504040204" pitchFamily="34" charset="0"/>
              </a:rPr>
              <a:t>|</a:t>
            </a:r>
            <a:r>
              <a:rPr lang="cs-CZ" sz="1000">
                <a:latin typeface="Tahoma" panose="020b0604030504040204" pitchFamily="34" charset="0"/>
                <a:ea typeface="Tahoma" panose="020b0604030504040204" pitchFamily="34" charset="0"/>
                <a:cs typeface="Tahoma" panose="020b0604030504040204" pitchFamily="34" charset="0"/>
              </a:rPr>
              <a:t>  T 224 809 134 </a:t>
            </a:r>
            <a:r>
              <a:rPr lang="cs-CZ" sz="1000" b="1">
                <a:solidFill>
                  <a:srgbClr val="94734A"/>
                </a:solidFill>
                <a:latin typeface="Tahoma" panose="020b0604030504040204" pitchFamily="34" charset="0"/>
                <a:ea typeface="Tahoma" panose="020b0604030504040204" pitchFamily="34" charset="0"/>
                <a:cs typeface="Tahoma" panose="020b0604030504040204" pitchFamily="34" charset="0"/>
              </a:rPr>
              <a:t>|</a:t>
            </a:r>
            <a:r>
              <a:rPr lang="cs-CZ" sz="1000">
                <a:latin typeface="Tahoma" panose="020b0604030504040204" pitchFamily="34" charset="0"/>
                <a:ea typeface="Tahoma" panose="020b0604030504040204" pitchFamily="34" charset="0"/>
                <a:cs typeface="Tahoma" panose="020b0604030504040204" pitchFamily="34" charset="0"/>
              </a:rPr>
              <a:t>  F 222 326 121 </a:t>
            </a:r>
            <a:r>
              <a:rPr lang="cs-CZ" sz="1000" b="1">
                <a:solidFill>
                  <a:srgbClr val="94734A"/>
                </a:solidFill>
                <a:latin typeface="Tahoma" panose="020b0604030504040204" pitchFamily="34" charset="0"/>
                <a:ea typeface="Tahoma" panose="020b0604030504040204" pitchFamily="34" charset="0"/>
                <a:cs typeface="Tahoma" panose="020b0604030504040204" pitchFamily="34" charset="0"/>
              </a:rPr>
              <a:t>|</a:t>
            </a:r>
            <a:r>
              <a:rPr lang="cs-CZ" sz="1000">
                <a:latin typeface="Tahoma" panose="020b0604030504040204" pitchFamily="34" charset="0"/>
                <a:ea typeface="Tahoma" panose="020b0604030504040204" pitchFamily="34" charset="0"/>
                <a:cs typeface="Tahoma" panose="020b0604030504040204" pitchFamily="34" charset="0"/>
              </a:rPr>
              <a:t>  </a:t>
            </a:r>
            <a:r>
              <a:rPr lang="cs-CZ" sz="1000" b="1">
                <a:solidFill>
                  <a:srgbClr val="F9C1CB"/>
                </a:solidFill>
                <a:latin typeface="Tahoma" panose="020b0604030504040204" pitchFamily="34" charset="0"/>
                <a:ea typeface="Tahoma" panose="020b0604030504040204" pitchFamily="34" charset="0"/>
                <a:cs typeface="Tahoma" panose="020b0604030504040204" pitchFamily="34" charset="0"/>
              </a:rPr>
              <a:t>www.idu.cz </a:t>
            </a:r>
          </a:p>
        </p:txBody>
      </p:sp>
      <p:sp>
        <p:nvSpPr>
          <p:cNvPr id="7" name="TextovéPole 6"/>
          <p:cNvSpPr txBox="1"/>
          <p:nvPr/>
        </p:nvSpPr>
        <p:spPr>
          <a:xfrm>
            <a:off x="508718" y="936825"/>
            <a:ext cx="4486268" cy="1528624"/>
          </a:xfrm>
          <a:prstGeom prst="rect">
            <a:avLst/>
          </a:prstGeom>
          <a:noFill/>
        </p:spPr>
        <p:txBody>
          <a:bodyPr wrap="square" rtlCol="0">
            <a:spAutoFit/>
          </a:bodyPr>
          <a:lstStyle>
            <a:defPPr>
              <a:defRPr kern="1200" smtId="4294967295"/>
            </a:defPPr>
          </a:lstStyle>
          <a:p>
            <a:pPr>
              <a:lnSpc>
                <a:spcPts val="1600"/>
              </a:lnSpc>
            </a:pPr>
            <a:r>
              <a:rPr lang="cs-CZ" sz="2400" smtClean="0">
                <a:latin typeface="Tahoma" panose="020b0604030504040204" pitchFamily="34" charset="0"/>
                <a:ea typeface="Tahoma" panose="020b0604030504040204" pitchFamily="34" charset="0"/>
                <a:cs typeface="Tahoma" panose="020b0604030504040204" pitchFamily="34" charset="0"/>
              </a:rPr>
              <a:t>Thank you for your attention!</a:t>
            </a:r>
            <a:endParaRPr lang="cs-CZ" sz="2400">
              <a:latin typeface="Tahoma" panose="020b0604030504040204" pitchFamily="34" charset="0"/>
              <a:ea typeface="Tahoma" panose="020b0604030504040204" pitchFamily="34" charset="0"/>
              <a:cs typeface="Tahoma" panose="020b0604030504040204" pitchFamily="34" charset="0"/>
            </a:endParaRPr>
          </a:p>
          <a:p>
            <a:pPr>
              <a:lnSpc>
                <a:spcPts val="1600"/>
              </a:lnSpc>
            </a:pPr>
            <a:endParaRPr lang="cs-CZ" sz="1200">
              <a:solidFill>
                <a:srgbClr val="94734A"/>
              </a:solidFill>
              <a:latin typeface="Tahoma" panose="020b0604030504040204" pitchFamily="34" charset="0"/>
              <a:ea typeface="Tahoma" panose="020b0604030504040204" pitchFamily="34" charset="0"/>
              <a:cs typeface="Tahoma" panose="020b0604030504040204" pitchFamily="34" charset="0"/>
            </a:endParaRPr>
          </a:p>
          <a:p>
            <a:pPr>
              <a:lnSpc>
                <a:spcPts val="1600"/>
              </a:lnSpc>
            </a:pPr>
            <a:r>
              <a:rPr lang="cs-CZ" sz="1200" smtClean="0">
                <a:latin typeface="Tahoma" panose="020b0604030504040204" pitchFamily="34" charset="0"/>
                <a:ea typeface="Tahoma" panose="020b0604030504040204" pitchFamily="34" charset="0"/>
                <a:cs typeface="Tahoma" panose="020b0604030504040204" pitchFamily="34" charset="0"/>
              </a:rPr>
              <a:t>Jana Návratová</a:t>
            </a:r>
            <a:endParaRPr lang="cs-CZ" sz="1200">
              <a:latin typeface="Tahoma" panose="020b0604030504040204" pitchFamily="34" charset="0"/>
              <a:ea typeface="Tahoma" panose="020b0604030504040204" pitchFamily="34" charset="0"/>
              <a:cs typeface="Tahoma" panose="020b0604030504040204" pitchFamily="34" charset="0"/>
            </a:endParaRPr>
          </a:p>
          <a:p>
            <a:pPr>
              <a:lnSpc>
                <a:spcPts val="1600"/>
              </a:lnSpc>
            </a:pPr>
            <a:r>
              <a:rPr lang="cs-CZ" sz="1200">
                <a:latin typeface="Tahoma" panose="020b0604030504040204" pitchFamily="34" charset="0"/>
                <a:ea typeface="Tahoma" panose="020b0604030504040204" pitchFamily="34" charset="0"/>
                <a:cs typeface="Tahoma" panose="020b0604030504040204" pitchFamily="34" charset="0"/>
              </a:rPr>
              <a:t>T 224 </a:t>
            </a:r>
            <a:r>
              <a:rPr lang="cs-CZ" sz="1200" smtClean="0">
                <a:latin typeface="Tahoma" panose="020b0604030504040204" pitchFamily="34" charset="0"/>
                <a:ea typeface="Tahoma" panose="020b0604030504040204" pitchFamily="34" charset="0"/>
                <a:cs typeface="Tahoma" panose="020b0604030504040204" pitchFamily="34" charset="0"/>
              </a:rPr>
              <a:t>809 103</a:t>
            </a:r>
            <a:endParaRPr lang="cs-CZ" sz="1200">
              <a:latin typeface="Tahoma" panose="020b0604030504040204" pitchFamily="34" charset="0"/>
              <a:ea typeface="Tahoma" panose="020b0604030504040204" pitchFamily="34" charset="0"/>
              <a:cs typeface="Tahoma" panose="020b0604030504040204" pitchFamily="34" charset="0"/>
            </a:endParaRPr>
          </a:p>
          <a:p>
            <a:pPr>
              <a:lnSpc>
                <a:spcPts val="1600"/>
              </a:lnSpc>
            </a:pPr>
            <a:r>
              <a:rPr lang="cs-CZ" sz="1200" smtClean="0">
                <a:latin typeface="Tahoma" panose="020b0604030504040204" pitchFamily="34" charset="0"/>
                <a:ea typeface="Tahoma" panose="020b0604030504040204" pitchFamily="34" charset="0"/>
                <a:cs typeface="Tahoma" panose="020b0604030504040204" pitchFamily="34" charset="0"/>
              </a:rPr>
              <a:t>E jana.navratova@idu.cz </a:t>
            </a:r>
            <a:endParaRPr lang="cs-CZ" sz="1200">
              <a:latin typeface="Tahoma" panose="020b0604030504040204" pitchFamily="34" charset="0"/>
              <a:ea typeface="Tahoma" panose="020b0604030504040204" pitchFamily="34" charset="0"/>
              <a:cs typeface="Tahoma" panose="020b0604030504040204" pitchFamily="34" charset="0"/>
            </a:endParaRPr>
          </a:p>
          <a:p>
            <a:pPr>
              <a:lnSpc>
                <a:spcPts val="1600"/>
              </a:lnSpc>
            </a:pPr>
            <a:endParaRPr lang="cs-CZ" sz="1200">
              <a:solidFill>
                <a:srgbClr val="94734A"/>
              </a:solidFill>
              <a:latin typeface="Tahoma" panose="020b0604030504040204" pitchFamily="34" charset="0"/>
              <a:ea typeface="Tahoma" panose="020b0604030504040204" pitchFamily="34" charset="0"/>
              <a:cs typeface="Tahoma" panose="020b0604030504040204" pitchFamily="34" charset="0"/>
            </a:endParaRPr>
          </a:p>
          <a:p>
            <a:pPr>
              <a:lnSpc>
                <a:spcPts val="1600"/>
              </a:lnSpc>
              <a:buFont typeface="Arial" pitchFamily="34" charset="0"/>
              <a:buChar char="•"/>
            </a:pPr>
            <a:endParaRPr lang="cs-CZ" sz="1200">
              <a:solidFill>
                <a:srgbClr val="94734A"/>
              </a:solidFill>
              <a:latin typeface="Tahoma" panose="020b0604030504040204" pitchFamily="34" charset="0"/>
              <a:ea typeface="Tahoma" panose="020b0604030504040204" pitchFamily="34" charset="0"/>
              <a:cs typeface="Tahoma" panose="020b0604030504040204" pitchFamily="34" charset="0"/>
            </a:endParaRPr>
          </a:p>
        </p:txBody>
      </p:sp>
      <p:cxnSp>
        <p:nvCxnSpPr>
          <p:cNvPr id="6" name="Přímá spojnice 5">
            <a:extLst>
              <a:ext uri="{FF2B5EF4-FFF2-40B4-BE49-F238E27FC236}">
                <a16:creationId xmlns="" xmlns:a16="http://schemas.microsoft.com/office/drawing/2014/main" id="{8BDD9C63-70FD-4D1E-B7D3-9091298BCD31}"/>
              </a:ext>
            </a:extLst>
          </p:cNvPr>
          <p:cNvCxnSpPr/>
          <p:nvPr/>
        </p:nvCxnSpPr>
        <p:spPr>
          <a:xfrm>
            <a:off x="594804" y="6198095"/>
            <a:ext cx="8049162" cy="0"/>
          </a:xfrm>
          <a:prstGeom prst="line">
            <a:avLst/>
          </a:prstGeom>
          <a:ln>
            <a:solidFill>
              <a:srgbClr val="94734A"/>
            </a:solidFill>
          </a:ln>
        </p:spPr>
        <p:style>
          <a:lnRef idx="1">
            <a:schemeClr val="accent1"/>
          </a:lnRef>
          <a:fillRef idx="0">
            <a:schemeClr val="accent1"/>
          </a:fillRef>
          <a:effectRef idx="0">
            <a:schemeClr val="accent1"/>
          </a:effectRef>
          <a:fontRef idx="minor">
            <a:schemeClr val="tx1"/>
          </a:fontRef>
        </p:style>
      </p:cxnSp>
      <p:pic>
        <p:nvPicPr>
          <p:cNvPr id="8" name="Obrázek 7">
            <a:extLst>
              <a:ext uri="{FF2B5EF4-FFF2-40B4-BE49-F238E27FC236}">
                <a16:creationId xmlns="" xmlns:a16="http://schemas.microsoft.com/office/drawing/2014/main" id="{3DC5E976-7E43-4E19-8D48-0D15B0E32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804" y="6315798"/>
            <a:ext cx="461639" cy="324704"/>
          </a:xfrm>
          <a:prstGeom prst="rect">
            <a:avLst/>
          </a:prstGeom>
          <a:solidFill>
            <a:srgbClr val="94734A"/>
          </a:solidFill>
        </p:spPr>
      </p:pic>
    </p:spTree>
  </p:cSld>
  <p:clrMapOvr>
    <a:masterClrMapping/>
  </p:clrMapOvr>
  <p:transition spd="slow"/>
  <p:timing/>
</p:sld>
</file>

<file path=ppt/tags/tag1.xml><?xml version="1.0" encoding="utf-8"?>
<p:tagLst xmlns:p="http://schemas.openxmlformats.org/presentationml/2006/main">
  <p:tag name="AS_NET" val="4.0.30319.3652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2.xml><?xml version="1.0" encoding="utf-8"?>
<a:theme xmlns:r="http://schemas.openxmlformats.org/officeDocument/2006/relationships"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2019-05-15T11:29:36.956</cp:lastPrinted>
  <dcterms:created xsi:type="dcterms:W3CDTF">2019-05-15T11:29:36Z</dcterms:created>
  <dcterms:modified xsi:type="dcterms:W3CDTF">2019-05-15T11:29:36Z</dcterms:modified>
</cp:coreProperties>
</file>