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emf" ContentType="image/x-emf"/>
  <Default Extension="gif" ContentType="image/gif"/>
  <Default Extension="tiff" ContentType="image/tif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1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1" r:id="rId12"/>
  </p:sldIdLst>
  <p:sldSz cx="12192000" cy="6858000"/>
  <p:notesSz cx="6858000" cy="9144000"/>
  <p:custDataLst>
    <p:tags r:id="rId13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41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13337" y="1887050"/>
            <a:ext cx="9835663" cy="2958353"/>
          </a:xfrm>
        </p:spPr>
        <p:txBody>
          <a:bodyPr lIns="0" tIns="0" rIns="0" bIns="0" anchor="ctr" anchorCtr="0"/>
          <a:lstStyle>
            <a:defPPr>
              <a:defRPr kern="1200" smtId="4294967295"/>
            </a:defPPr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4574775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>
  <p:cSld name="text a obraz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59105" y="324000"/>
            <a:ext cx="9237569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34963" y="1875864"/>
            <a:ext cx="11161712" cy="4685273"/>
          </a:xfrm>
        </p:spPr>
        <p:txBody>
          <a:bodyPr lIns="180000" tIns="180000" rIns="180000" bIns="144000"/>
          <a:lstStyle>
            <a:defPPr>
              <a:defRPr kern="1200" smtId="4294967295"/>
            </a:defPPr>
            <a:lvl1pPr>
              <a:defRPr sz="2400"/>
            </a:lvl1pPr>
            <a:lvl2pPr>
              <a:defRPr sz="1800"/>
            </a:lvl2pPr>
            <a:lvl3pPr>
              <a:defRPr sz="1400"/>
            </a:lvl3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0"/>
          </p:nvPr>
        </p:nvSpPr>
        <p:spPr>
          <a:xfrm>
            <a:off x="7779124" y="2124075"/>
            <a:ext cx="3455613" cy="4162425"/>
          </a:xfrm>
        </p:spPr>
        <p:txBody>
          <a:bodyPr lIns="0" tIns="0" rIns="0" bIns="0"/>
          <a:lstStyle>
            <a:defPPr>
              <a:defRPr kern="1200" smtId="4294967295"/>
            </a:def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375802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141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>
  <p:cSld name="text  2 sloupc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59105" y="324000"/>
            <a:ext cx="9237569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34963" y="1875864"/>
            <a:ext cx="11161712" cy="4685273"/>
          </a:xfrm>
        </p:spPr>
        <p:txBody>
          <a:bodyPr lIns="180000" tIns="180000" rIns="180000" bIns="144000" numCol="2" spcCol="360000"/>
          <a:lstStyle>
            <a:defPPr>
              <a:defRPr kern="1200" smtId="4294967295"/>
            </a:defPPr>
            <a:lvl1pPr>
              <a:defRPr sz="2400"/>
            </a:lvl1pPr>
            <a:lvl2pPr>
              <a:defRPr sz="1800"/>
            </a:lvl2pPr>
            <a:lvl3pPr>
              <a:defRPr sz="1400"/>
            </a:lvl3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</p:spTree>
    <p:extLst>
      <p:ext uri="{BB962C8B-B14F-4D97-AF65-F5344CB8AC3E}">
        <p14:creationId xmlns:p14="http://schemas.microsoft.com/office/powerpoint/2010/main" val="2096892125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141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199" y="1875864"/>
            <a:ext cx="5233147" cy="4685273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1800"/>
            </a:lvl2pPr>
            <a:lvl3pPr>
              <a:defRPr sz="1400"/>
            </a:lvl3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8" name="Zástupný symbol pro obsah 2"/>
          <p:cNvSpPr>
            <a:spLocks noGrp="1"/>
          </p:cNvSpPr>
          <p:nvPr>
            <p:ph sz="half" idx="10"/>
          </p:nvPr>
        </p:nvSpPr>
        <p:spPr>
          <a:xfrm>
            <a:off x="6252882" y="1875864"/>
            <a:ext cx="5243792" cy="4685273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1800"/>
            </a:lvl2pPr>
            <a:lvl3pPr>
              <a:defRPr sz="1400"/>
            </a:lvl3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78691922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image" Target="../media/image1.emf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2259105" y="324000"/>
            <a:ext cx="9237569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59106" y="1875864"/>
            <a:ext cx="9237568" cy="4685273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180000" bIns="18000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30" y="324000"/>
            <a:ext cx="1729068" cy="76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81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/>
  <p:timing/>
  <p:txStyles>
    <p:titleStyle>
      <a:defPPr>
        <a:defRPr kern="1200" smtId="4294967295"/>
      </a:defPPr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Mediator_03_WORLD" panose="00000500000000000000" pitchFamily="50" charset="-18"/>
          <a:ea typeface="+mj-ea"/>
          <a:cs typeface="+mj-cs"/>
        </a:defRPr>
      </a:lvl1pPr>
    </p:titleStyle>
    <p:bodyStyle>
      <a:defPPr>
        <a:defRPr kern="1200" smtId="4294967295"/>
      </a:defPPr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Mediator_03_WORLD" panose="00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ediator_03_WORLD" panose="00000500000000000000" pitchFamily="50" charset="-18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Mediator_03_WORLD" panose="00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33">
          <p15:clr>
            <a:srgbClr val="F26B43"/>
          </p15:clr>
        </p15:guide>
        <p15:guide id="2" pos="7242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gif" /><Relationship Id="rId3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hyperlink" Target="http://www.czechlit.cz/" TargetMode="External" /><Relationship Id="rId3" Type="http://schemas.openxmlformats.org/officeDocument/2006/relationships/hyperlink" Target="mailto:info@czechlit.cz" TargetMode="External" /><Relationship Id="rId4" Type="http://schemas.openxmlformats.org/officeDocument/2006/relationships/image" Target="../media/image4.tiff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gif" /><Relationship Id="rId3" Type="http://schemas.openxmlformats.org/officeDocument/2006/relationships/image" Target="../media/image3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Czech Literature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b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000" smtClean="0">
                <a:latin typeface="Arial" panose="020b0604020202020204" pitchFamily="34" charset="0"/>
                <a:cs typeface="Arial" panose="020b0604020202020204" pitchFamily="34" charset="0"/>
              </a:rPr>
              <a:t>Ondřej Buddeus, CzechLit.cz</a:t>
            </a:r>
            <a:endParaRPr lang="cs-CZ">
              <a:latin typeface="Mediator_05_A2" panose="00000500000000000000" pitchFamily="50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050" y="5925842"/>
            <a:ext cx="2131036" cy="65635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6" y="227334"/>
            <a:ext cx="1847528" cy="9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37702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US" smtClean="0"/>
              <a:t>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market in Czech Rep. (2017) 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342900" indent="-342900">
              <a:buFontTx/>
              <a:buChar char="-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volume: </a:t>
            </a: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8 bilion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CZK (310 mil. EUR)</a:t>
            </a:r>
          </a:p>
          <a:p>
            <a:pPr marL="342900" indent="-342900">
              <a:buFontTx/>
              <a:buChar char="-"/>
            </a:pP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15,3t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titles/year (decrease – 2008: 18t. t/y)</a:t>
            </a:r>
          </a:p>
          <a:p>
            <a:pPr marL="342900" indent="-342900">
              <a:buFontTx/>
              <a:buChar char="-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36% transations (1. 53,5% ENG, 2. 15% GER, 3. 5,6 SVK &amp; FR, 4. 2% SCAND. L.)</a:t>
            </a:r>
          </a:p>
          <a:p>
            <a:pPr marL="1028700" lvl="1" indent="-342900">
              <a:buFontTx/>
              <a:buChar char="-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4985 titles - adult fiction (33%)</a:t>
            </a:r>
          </a:p>
          <a:p>
            <a:pPr marL="1028700" lvl="1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1844 titles books for children &amp; y. adults (11,2%) </a:t>
            </a:r>
          </a:p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registered publishers: 2151 (20 publishers +100 titles/year)</a:t>
            </a:r>
          </a:p>
          <a:p>
            <a:pPr marL="342900" indent="-342900">
              <a:buFontTx/>
              <a:buChar char="-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6" y="324000"/>
            <a:ext cx="1847528" cy="9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7138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b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cs-CZ" smtClean="0"/>
              <a:t>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Libraries &amp; public accesibility</a:t>
            </a:r>
            <a:br>
              <a:rPr lang="cs-CZ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5337 public libraries (MKČR)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(+ 88 specialized libr.) 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nationwide service: The National Library (Prague), Moravian Library (Brno)</a:t>
            </a:r>
          </a:p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reg. readers: 1 376 (2017), 1 538 (2005), 1 432t (1997) </a:t>
            </a:r>
          </a:p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Events: 66,9t &gt; 2 356t. visitors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0"/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Recent trends: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u="sng" smtClean="0">
                <a:latin typeface="Arial" panose="020b0604020202020204" pitchFamily="34" charset="0"/>
                <a:cs typeface="Arial" panose="020b0604020202020204" pitchFamily="34" charset="0"/>
              </a:rPr>
              <a:t>Digitalization</a:t>
            </a:r>
          </a:p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less visitors in library, more visitors on-line </a:t>
            </a:r>
          </a:p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more e-materials available</a:t>
            </a:r>
          </a:p>
          <a:p>
            <a:r>
              <a:rPr lang="en-US" u="sng" smtClean="0">
                <a:latin typeface="Arial" panose="020b0604020202020204" pitchFamily="34" charset="0"/>
                <a:cs typeface="Arial" panose="020b0604020202020204" pitchFamily="34" charset="0"/>
              </a:rPr>
              <a:t>Events</a:t>
            </a:r>
          </a:p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Increase in events organized by the library  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&gt;&gt;&gt; from traditional function (borrowing item) to a cultural cent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(readings, discussions, exhibitions, talks, wor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shops etc.)</a:t>
            </a:r>
          </a:p>
          <a:p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6" y="320450"/>
            <a:ext cx="1847528" cy="9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3479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3. Literature as „living arts“</a:t>
            </a: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Media</a:t>
            </a:r>
            <a:b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TV: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Č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t2,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Č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tArt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(=state channels)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Radio: Czech Radio Vltava, CR Wave, CR Junior (=state channels)</a:t>
            </a: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Newspaper &amp; Weekly magazines:</a:t>
            </a:r>
            <a:b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- literary supplements</a:t>
            </a: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Literary periodicals (24)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magazines/journals (print): 17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Host, Tvar, A2, revue Prostor, Raketa etc.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on-line: 7 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Iliteratura.cz, H70.cz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etc. </a:t>
            </a:r>
          </a:p>
          <a:p>
            <a:endParaRPr lang="en-US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0"/>
          </p:nvPr>
        </p:nvSpPr>
        <p:spPr/>
        <p:txBody>
          <a:bodyPr>
            <a:normAutofit fontScale="92500"/>
          </a:bodyPr>
          <a:lstStyle>
            <a:defPPr>
              <a:defRPr kern="1200" smtId="4294967295"/>
            </a:defPPr>
          </a:lstStyle>
          <a:p>
            <a:pPr>
              <a:lnSpc>
                <a:spcPct val="110000"/>
              </a:lnSpc>
            </a:pP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fairs:</a:t>
            </a:r>
            <a:b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u="sng" smtClean="0">
                <a:latin typeface="Arial" panose="020b0604020202020204" pitchFamily="34" charset="0"/>
                <a:cs typeface="Arial" panose="020b0604020202020204" pitchFamily="34" charset="0"/>
              </a:rPr>
              <a:t>Book World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(Prague) – international, fair &amp; festival, 24 eds. (400 exhibitors, 45t visitors, 400 events, guests from 25+ countries) + new ed. in Pilsen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u="sng" smtClean="0">
                <a:latin typeface="Arial" panose="020b0604020202020204" pitchFamily="34" charset="0"/>
                <a:cs typeface="Arial" panose="020b0604020202020204" pitchFamily="34" charset="0"/>
              </a:rPr>
              <a:t>Autumn Book</a:t>
            </a:r>
            <a:r>
              <a:rPr lang="cs-CZ" u="sng" smtClean="0">
                <a:latin typeface="Arial" panose="020b0604020202020204" pitchFamily="34" charset="0"/>
                <a:cs typeface="Arial" panose="020b0604020202020204" pitchFamily="34" charset="0"/>
              </a:rPr>
              <a:t> F</a:t>
            </a:r>
            <a:r>
              <a:rPr lang="en-US" u="sng" smtClean="0">
                <a:latin typeface="Arial" panose="020b0604020202020204" pitchFamily="34" charset="0"/>
                <a:cs typeface="Arial" panose="020b0604020202020204" pitchFamily="34" charset="0"/>
              </a:rPr>
              <a:t>air (Havlickuv Brod)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– 29 eds., 160 exhibitors, 17,5t visitors</a:t>
            </a:r>
          </a:p>
          <a:p>
            <a:pPr>
              <a:lnSpc>
                <a:spcPct val="110000"/>
              </a:lnSpc>
            </a:pPr>
            <a:r>
              <a:rPr lang="en-US" u="sng" smtClean="0">
                <a:latin typeface="Arial" panose="020b0604020202020204" pitchFamily="34" charset="0"/>
                <a:cs typeface="Arial" panose="020b0604020202020204" pitchFamily="34" charset="0"/>
              </a:rPr>
              <a:t>Tabook (Tábor)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– 5 eds., 40 exhibitors, 4t guests, international – festival &gt; independent book fair</a:t>
            </a:r>
          </a:p>
          <a:p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6" y="320450"/>
            <a:ext cx="1847528" cy="9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0752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3. Literature as „living arts“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Festivals: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app. 35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book fairs + Month of Authorial Reading (CZ-SVK-UKR-PL), Prague Writers Fest., Prague Microfestival + local festivals (+ music festivals with lit. supplement)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+ local stages with regular lit. program (Fra, V. Havel Library, Fiducia etc.)</a:t>
            </a:r>
          </a:p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Literature houses: 0</a:t>
            </a: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Prizes: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36  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Magnesia Litera, State prize for Literature &amp; Translation, Jiri Orten Prize, Josef Jungman Prize (trans.)</a:t>
            </a:r>
          </a:p>
          <a:p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0"/>
          </p:nvPr>
        </p:nvSpPr>
        <p:spPr>
          <a:xfrm>
            <a:off x="6252882" y="1875864"/>
            <a:ext cx="5243792" cy="468527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Organisations: </a:t>
            </a:r>
          </a:p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Writers Association</a:t>
            </a:r>
            <a:b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Writers Society</a:t>
            </a:r>
            <a:b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Czech PEN Club</a:t>
            </a:r>
            <a:b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Translators Association</a:t>
            </a: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49" y="320450"/>
            <a:ext cx="1847528" cy="9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371854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4. Public funding system (MK ČR) – grants, international presentations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Ministry of Culture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– main fin. partner for Czech literature (+ municipal funding – Prague, Brno) // no foundation system or private sponsoring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in CZ</a:t>
            </a: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Support programme for: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books (434t. EUR)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periodicals (581t. EUR)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events (310t. EUR)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Czech books in translation (714t. EUR)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art.scholarships (58t. Eur)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The Moravian Library (GO)</a:t>
            </a:r>
          </a:p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national presentations at int.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ook fairs (Frankfurt, Leipzig, London, Bologna)</a:t>
            </a:r>
          </a:p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guest of honor: 2019 – Leipzig, 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2020 - Warsaw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6" y="320450"/>
            <a:ext cx="1847528" cy="9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94256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4. Public funding system (MK ČR) – </a:t>
            </a: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Czech Literary Centre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/ czechlit.cz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est. 2017, 4. dep. of the Moravian Library</a:t>
            </a:r>
          </a:p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goal: systematic support &amp; promotion of Czech literature and book culture abroad </a:t>
            </a:r>
          </a:p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Activities:</a:t>
            </a:r>
          </a:p>
          <a:p>
            <a:pPr marL="1028700" lvl="1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A) information service for publishers, translators, Czech studies specialists and organizers of literary events + contact network</a:t>
            </a:r>
          </a:p>
          <a:p>
            <a:pPr marL="1028700" lvl="1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B) mobility program – writers &amp; translators</a:t>
            </a:r>
          </a:p>
          <a:p>
            <a:pPr marL="1028700" lvl="1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C) Project activities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CzechLit: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6 employees (4 full-time)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Overall budget: 407t. EUR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Activities: 233t. EUR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6" y="320450"/>
            <a:ext cx="1847528" cy="9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69570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4. Public funding system (MK ČR) – Czech Literary Centre / czechlit.cz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Information service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www.czechlit.cz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/ CZ-ENG websides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i="1" smtClean="0">
                <a:latin typeface="Arial" panose="020b0604020202020204" pitchFamily="34" charset="0"/>
                <a:cs typeface="Arial" panose="020b0604020202020204" pitchFamily="34" charset="0"/>
              </a:rPr>
              <a:t>books, authors, practical information (rights, contacts), grants and opportunities, news 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promotional materials (PDF + print): New Czech Books, Czech Books for Childrend and Young adults + non-periodicals: drama, prose, comic, childrens lit. etc.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342900" indent="-34290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newsletter (subscribe at </a:t>
            </a:r>
            <a:r>
              <a:rPr lang="en-US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info@czechlit.cz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Individual counselling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in the field of literature, book culture, book market in the Czech republic </a:t>
            </a:r>
            <a:endParaRPr lang="en-US" smtClean="0"/>
          </a:p>
          <a:p>
            <a:pPr marL="342900" indent="-342900">
              <a:buFontTx/>
              <a:buChar char="-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Contact network in Czech Rep.</a:t>
            </a: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841" y="4695780"/>
            <a:ext cx="3571874" cy="173419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6" y="320450"/>
            <a:ext cx="1847528" cy="9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1138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4. Public funding system (MK ČR) – Czech Literary Centre / czechlit.cz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Mobility programs</a:t>
            </a:r>
          </a:p>
          <a:p>
            <a:r>
              <a:rPr lang="en-US" u="sng" smtClean="0">
                <a:latin typeface="Arial" panose="020b0604020202020204" pitchFamily="34" charset="0"/>
                <a:cs typeface="Arial" panose="020b0604020202020204" pitchFamily="34" charset="0"/>
              </a:rPr>
              <a:t>1) Travel grants</a:t>
            </a:r>
            <a:r>
              <a:rPr lang="en-US" b="1" u="sng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for Czech writers</a:t>
            </a:r>
          </a:p>
          <a:p>
            <a:pPr marL="971550" lvl="1" indent="-28575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open call 3x year</a:t>
            </a:r>
          </a:p>
          <a:p>
            <a:pPr marL="971550" lvl="1" indent="-28575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applicants: organizers, writers</a:t>
            </a:r>
          </a:p>
          <a:p>
            <a:pPr marL="971550" lvl="1" indent="-285750">
              <a:buFontTx/>
              <a:buChar char="-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2018: 98 representations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en-US" u="sng" smtClean="0">
                <a:latin typeface="Arial" panose="020b0604020202020204" pitchFamily="34" charset="0"/>
                <a:cs typeface="Arial" panose="020b0604020202020204" pitchFamily="34" charset="0"/>
              </a:rPr>
              <a:t>Residencies in Czech Rep.</a:t>
            </a:r>
          </a:p>
          <a:p>
            <a:pPr marL="457200" indent="-457200">
              <a:buAutoNum type="alphaLcParenR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for translators &amp; Czech studies specialists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- up to 25 pers. capacity/year</a:t>
            </a:r>
            <a:b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- Prague &amp; Brno</a:t>
            </a:r>
          </a:p>
          <a:p>
            <a:pPr marL="457200" indent="-457200">
              <a:buAutoNum type="alphaLcParenR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for Czech Writers</a:t>
            </a:r>
          </a:p>
          <a:p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LcParenR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285750" indent="-285750">
              <a:buFontTx/>
              <a:buChar char="-"/>
            </a:pP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cz-pol-ger. residency </a:t>
            </a:r>
            <a:b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- up to 20 pers./year capacity </a:t>
            </a:r>
          </a:p>
          <a:p>
            <a:endParaRPr lang="en-US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en-US" u="sng" smtClean="0">
                <a:latin typeface="Arial" panose="020b0604020202020204" pitchFamily="34" charset="0"/>
                <a:cs typeface="Arial" panose="020b0604020202020204" pitchFamily="34" charset="0"/>
              </a:rPr>
              <a:t>Residencies for Czech writers abroad:</a:t>
            </a:r>
            <a:br>
              <a:rPr lang="en-US" u="sng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- 2018: 3 + 5 in Germany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- 2019: 7 (Ger, GB, F)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searching new opportunities</a:t>
            </a:r>
          </a:p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6" y="320450"/>
            <a:ext cx="1847528" cy="9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38326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4. Public funding system (MK ČR) – Czech Literary Centre / czechlit.cz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259105" y="1875864"/>
            <a:ext cx="9237569" cy="468527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Project Activities:</a:t>
            </a: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- with partners abroad (festivals, libraries, literature houses etc.)</a:t>
            </a:r>
          </a:p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&gt; 2018/2019: Literaturfestival Berlin, Literaturfestival Munic, Globale Bremen, Poesiefestival Berlin, Lakes festival of Comic Arts, Municipial Library Malmö etc.</a:t>
            </a:r>
          </a:p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- int. Susanna Roth Prize – for young translators (15 countries, 122 participants)</a:t>
            </a:r>
          </a:p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- Seminars &amp; workshops for translators, students of Cz.</a:t>
            </a:r>
          </a:p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- Publishers trips to Czech Rep. </a:t>
            </a:r>
          </a:p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- Etc. </a:t>
            </a: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6" y="320450"/>
            <a:ext cx="1847528" cy="9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459379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z="4400" smtClean="0">
                <a:latin typeface="Arial" panose="020b0604020202020204" pitchFamily="34" charset="0"/>
                <a:cs typeface="Arial" panose="020b0604020202020204" pitchFamily="34" charset="0"/>
              </a:rPr>
              <a:t>Takk for oppmerksomheten!</a:t>
            </a:r>
            <a:r>
              <a:rPr lang="en-GB" sz="4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4400" smtClean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44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smtClean="0">
                <a:latin typeface="Arial" panose="020b0604020202020204" pitchFamily="34" charset="0"/>
                <a:cs typeface="Arial" panose="020b0604020202020204" pitchFamily="34" charset="0"/>
              </a:rPr>
              <a:t>ondrej.buddeus@czechlit.cz</a:t>
            </a:r>
            <a:br>
              <a:rPr lang="cs-CZ" sz="44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smtClean="0">
                <a:latin typeface="Arial" panose="020b0604020202020204" pitchFamily="34" charset="0"/>
                <a:cs typeface="Arial" panose="020b0604020202020204" pitchFamily="34" charset="0"/>
              </a:rPr>
              <a:t>+420 737 032 122</a:t>
            </a:r>
            <a:br>
              <a:rPr lang="cs-CZ" sz="44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www.czechlit.cz/en</a:t>
            </a:r>
            <a:endParaRPr lang="cs-CZ" i="1">
              <a:solidFill>
                <a:srgbClr val="FF0000"/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171" y="5925841"/>
            <a:ext cx="2131036" cy="65635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6" y="320450"/>
            <a:ext cx="1847528" cy="9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97739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2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Motiv_CLC_modra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Motiv_CLC_modra" id="{4038037F-6D21-4838-A46C-5BBE71845554}" vid="{3D6B9DDB-6B3E-4B04-8957-F7E9D4D15FB4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2019-05-15T11:28:43.199</cp:lastPrinted>
  <dcterms:created xsi:type="dcterms:W3CDTF">2019-05-15T11:28:43Z</dcterms:created>
  <dcterms:modified xsi:type="dcterms:W3CDTF">2019-05-15T11:28:43Z</dcterms:modified>
</cp:coreProperties>
</file>