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768" r:id="rId1"/>
  </p:sldMasterIdLst>
  <p:notesMasterIdLst>
    <p:notesMasterId r:id="rId2"/>
  </p:notesMasterIdLst>
  <p:sldIdLst>
    <p:sldId id="257" r:id="rId3"/>
    <p:sldId id="264" r:id="rId4"/>
    <p:sldId id="267" r:id="rId5"/>
    <p:sldId id="265" r:id="rId6"/>
    <p:sldId id="271" r:id="rId7"/>
    <p:sldId id="270" r:id="rId8"/>
    <p:sldId id="266" r:id="rId9"/>
    <p:sldId id="269" r:id="rId10"/>
    <p:sldId id="272" r:id="rId11"/>
    <p:sldId id="273" r:id="rId12"/>
    <p:sldId id="274" r:id="rId13"/>
    <p:sldId id="275" r:id="rId14"/>
    <p:sldId id="281" r:id="rId15"/>
    <p:sldId id="278" r:id="rId16"/>
    <p:sldId id="276" r:id="rId17"/>
    <p:sldId id="277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90" r:id="rId26"/>
    <p:sldId id="289" r:id="rId27"/>
    <p:sldId id="291" r:id="rId28"/>
    <p:sldId id="292" r:id="rId29"/>
    <p:sldId id="293" r:id="rId30"/>
    <p:sldId id="294" r:id="rId31"/>
    <p:sldId id="263" r:id="rId32"/>
  </p:sldIdLst>
  <p:sldSz cx="9144000" cy="6858000" type="screen4x3"/>
  <p:notesSz cx="6858000" cy="9144000"/>
  <p:custDataLst>
    <p:tags r:id="rId33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44">
          <p15:clr>
            <a:srgbClr val="A4A3A4"/>
          </p15:clr>
        </p15:guide>
        <p15:guide id="2" orient="horz" pos="3604">
          <p15:clr>
            <a:srgbClr val="A4A3A4"/>
          </p15:clr>
        </p15:guide>
        <p15:guide id="3" orient="horz" pos="4042">
          <p15:clr>
            <a:srgbClr val="A4A3A4"/>
          </p15:clr>
        </p15:guide>
        <p15:guide id="4" pos="317">
          <p15:clr>
            <a:srgbClr val="A4A3A4"/>
          </p15:clr>
        </p15:guide>
        <p15:guide id="5" pos="5453">
          <p15:clr>
            <a:srgbClr val="A4A3A4"/>
          </p15:clr>
        </p15:guide>
        <p15:guide id="6" pos="3371">
          <p15:clr>
            <a:srgbClr val="A4A3A4"/>
          </p15:clr>
        </p15:guide>
        <p15:guide id="7" pos="35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4734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2323" autoAdjust="0"/>
    <p:restoredTop sz="94607" autoAdjust="0"/>
  </p:normalViewPr>
  <p:slideViewPr>
    <p:cSldViewPr snapToGrid="0">
      <p:cViewPr varScale="1">
        <p:scale>
          <a:sx n="108" d="100"/>
          <a:sy n="108" d="100"/>
        </p:scale>
        <p:origin x="-804" y="-96"/>
      </p:cViewPr>
      <p:guideLst>
        <p:guide orient="horz" pos="544"/>
        <p:guide orient="horz" pos="3604"/>
        <p:guide orient="horz" pos="4042"/>
        <p:guide pos="317"/>
        <p:guide pos="5453"/>
        <p:guide pos="3371"/>
        <p:guide pos="357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3736200" cy="7373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tags" Target="tags/tag1.xml" /><Relationship Id="rId34" Type="http://schemas.openxmlformats.org/officeDocument/2006/relationships/presProps" Target="presProps.xml" /><Relationship Id="rId35" Type="http://schemas.openxmlformats.org/officeDocument/2006/relationships/viewProps" Target="viewProps.xml" /><Relationship Id="rId36" Type="http://schemas.openxmlformats.org/officeDocument/2006/relationships/theme" Target="theme/theme1.xml" /><Relationship Id="rId37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_rels/viewProps.xml.rels>&#65279;<?xml version="1.0" encoding="utf-8" standalone="yes"?><Relationships xmlns="http://schemas.openxmlformats.org/package/2006/relationships"><Relationship Id="rId1" Type="http://schemas.openxmlformats.org/officeDocument/2006/relationships/slide" Target="slides/slide4.xml" /><Relationship Id="rId2" Type="http://schemas.openxmlformats.org/officeDocument/2006/relationships/slide" Target="slides/slide6.xml" /><Relationship Id="rId3" Type="http://schemas.openxmlformats.org/officeDocument/2006/relationships/slide" Target="slides/slide7.xml" /><Relationship Id="rId4" Type="http://schemas.openxmlformats.org/officeDocument/2006/relationships/slide" Target="slides/slide30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E6D2974C-5DD7-4FBB-9454-4240DF5C1C58}" type="datetimeFigureOut">
              <a:rPr lang="cs-CZ" smtClean="0"/>
              <a:t>15.02.2019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C1F1F895-8ABF-4BFB-8BBD-80B7148FF1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33272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1F1F895-8ABF-4BFB-8BBD-80B7148FF1F8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77018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1F1F895-8ABF-4BFB-8BBD-80B7148FF1F8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77018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1F1F895-8ABF-4BFB-8BBD-80B7148FF1F8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92498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1F1F895-8ABF-4BFB-8BBD-80B7148FF1F8}" type="slidenum">
              <a:rPr lang="cs-CZ" smtClean="0"/>
              <a:t>30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DE5B76C-3966-4508-894D-64C32EEFB85C}" type="datetimeFigureOut">
              <a:rPr lang="cs-CZ" smtClean="0"/>
              <a:t>15.02.2019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9ED5AEC-034B-4A86-8F7A-F4556BBE18E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DE5B76C-3966-4508-894D-64C32EEFB85C}" type="datetimeFigureOut">
              <a:rPr lang="cs-CZ" smtClean="0"/>
              <a:t>15.02.2019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9ED5AEC-034B-4A86-8F7A-F4556BBE18E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DE5B76C-3966-4508-894D-64C32EEFB85C}" type="datetimeFigureOut">
              <a:rPr lang="cs-CZ" smtClean="0"/>
              <a:t>15.02.2019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9ED5AEC-034B-4A86-8F7A-F4556BBE18E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DE5B76C-3966-4508-894D-64C32EEFB85C}" type="datetimeFigureOut">
              <a:rPr lang="cs-CZ" smtClean="0"/>
              <a:t>15.02.2019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9ED5AEC-034B-4A86-8F7A-F4556BBE18E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DE5B76C-3966-4508-894D-64C32EEFB85C}" type="datetimeFigureOut">
              <a:rPr lang="cs-CZ" smtClean="0"/>
              <a:t>15.02.2019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9ED5AEC-034B-4A86-8F7A-F4556BBE18E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DE5B76C-3966-4508-894D-64C32EEFB85C}" type="datetimeFigureOut">
              <a:rPr lang="cs-CZ" smtClean="0"/>
              <a:t>15.02.2019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9ED5AEC-034B-4A86-8F7A-F4556BBE18E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DE5B76C-3966-4508-894D-64C32EEFB85C}" type="datetimeFigureOut">
              <a:rPr lang="cs-CZ" smtClean="0"/>
              <a:t>15.02.2019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9ED5AEC-034B-4A86-8F7A-F4556BBE18E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DE5B76C-3966-4508-894D-64C32EEFB85C}" type="datetimeFigureOut">
              <a:rPr lang="cs-CZ" smtClean="0"/>
              <a:t>15.02.2019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9ED5AEC-034B-4A86-8F7A-F4556BBE18E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DE5B76C-3966-4508-894D-64C32EEFB85C}" type="datetimeFigureOut">
              <a:rPr lang="cs-CZ" smtClean="0"/>
              <a:t>15.02.2019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9ED5AEC-034B-4A86-8F7A-F4556BBE18E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DE5B76C-3966-4508-894D-64C32EEFB85C}" type="datetimeFigureOut">
              <a:rPr lang="cs-CZ" smtClean="0"/>
              <a:t>15.02.2019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9ED5AEC-034B-4A86-8F7A-F4556BBE18E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DE5B76C-3966-4508-894D-64C32EEFB85C}" type="datetimeFigureOut">
              <a:rPr lang="cs-CZ" smtClean="0"/>
              <a:t>15.02.2019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9ED5AEC-034B-4A86-8F7A-F4556BBE18E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5B76C-3966-4508-894D-64C32EEFB85C}" type="datetimeFigureOut">
              <a:rPr lang="cs-CZ" smtClean="0"/>
              <a:t>15.02.2019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D5AEC-034B-4A86-8F7A-F4556BBE18E4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timing/>
  <p:txStyles>
    <p:titleStyle>
      <a:defPPr>
        <a:defRPr kern="1200" smtId="4294967295"/>
      </a:defPPr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1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5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6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7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8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hyperlink" Target="http://www.korespondance.cz" TargetMode="External" /><Relationship Id="rId3" Type="http://schemas.openxmlformats.org/officeDocument/2006/relationships/image" Target="../media/image19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0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://tanecnikariera.cz" TargetMode="Externa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1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2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3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509EDDD9-8FE5-462C-B33F-EFF685C78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69" r="286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E5F7401-E271-4B4C-99EF-FB222FFD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179" y="2286000"/>
            <a:ext cx="8229600" cy="1143000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Czechs</a:t>
            </a:r>
            <a:br>
              <a:rPr lang="cs-CZ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cs-CZ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ready to perform</a:t>
            </a:r>
            <a:br>
              <a:rPr lang="cs-CZ" b="1" i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cs-CZ" b="1" i="1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xmlns="" id="{FEA443AF-9CEB-44DF-917D-E333C3663A96}"/>
              </a:ext>
            </a:extLst>
          </p:cNvPr>
          <p:cNvSpPr txBox="1"/>
          <p:nvPr/>
        </p:nvSpPr>
        <p:spPr>
          <a:xfrm>
            <a:off x="457200" y="3385037"/>
            <a:ext cx="8229600" cy="750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kern="1200" smtId="4294967295"/>
            </a:defPPr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2800" smtClean="0"/>
          </a:p>
          <a:p>
            <a:r>
              <a:rPr lang="cs-CZ" sz="2800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Jana Návratová</a:t>
            </a:r>
            <a:endParaRPr lang="cs-CZ" sz="2800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A02D6AC2-1B4B-4776-875C-FCCEE1561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6817" y="421691"/>
            <a:ext cx="728324" cy="512283"/>
          </a:xfrm>
          <a:prstGeom prst="rect">
            <a:avLst/>
          </a:prstGeom>
        </p:spPr>
      </p:pic>
      <p:sp>
        <p:nvSpPr>
          <p:cNvPr id="9" name="Nadpis 1">
            <a:extLst>
              <a:ext uri="{FF2B5EF4-FFF2-40B4-BE49-F238E27FC236}">
                <a16:creationId xmlns:a16="http://schemas.microsoft.com/office/drawing/2014/main" xmlns="" id="{8F8BB125-05B7-4CB9-AE45-1C6C30BCB05D}"/>
              </a:ext>
            </a:extLst>
          </p:cNvPr>
          <p:cNvSpPr txBox="1"/>
          <p:nvPr/>
        </p:nvSpPr>
        <p:spPr>
          <a:xfrm>
            <a:off x="457200" y="5743852"/>
            <a:ext cx="8229600" cy="914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800" smtClean="0"/>
              <a:t>14. 2. 2019</a:t>
            </a:r>
            <a:endParaRPr lang="cs-CZ" sz="1800"/>
          </a:p>
          <a:p>
            <a:r>
              <a:rPr lang="cs-CZ" sz="1800" b="1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www.idu.cz</a:t>
            </a:r>
          </a:p>
        </p:txBody>
      </p:sp>
    </p:spTree>
    <p:extLst>
      <p:ext uri="{BB962C8B-B14F-4D97-AF65-F5344CB8AC3E}">
        <p14:creationId xmlns:p14="http://schemas.microsoft.com/office/powerpoint/2010/main" xmlns="" val="2182181168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pic>
        <p:nvPicPr>
          <p:cNvPr id="4" name="Obrázek 3" descr="HEP65e6a7_SpitfireCompan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00" y="0"/>
            <a:ext cx="97155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00034" y="857232"/>
            <a:ext cx="8143932" cy="64294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l"/>
            <a:r>
              <a:rPr lang="cs-CZ" sz="32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Specifics</a:t>
            </a:r>
            <a:endParaRPr lang="cs-CZ" sz="3200" b="1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500034" y="120827"/>
            <a:ext cx="814393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160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Název kapitoly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1149379" y="6409670"/>
            <a:ext cx="7494587" cy="23083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algn="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900" b="1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www.idu.cz </a:t>
            </a:r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xmlns="" id="{76785044-45AD-4B40-A8E8-6CCF76A22729}"/>
              </a:ext>
            </a:extLst>
          </p:cNvPr>
          <p:cNvCxnSpPr/>
          <p:nvPr/>
        </p:nvCxnSpPr>
        <p:spPr>
          <a:xfrm>
            <a:off x="594804" y="506031"/>
            <a:ext cx="8049162" cy="0"/>
          </a:xfrm>
          <a:prstGeom prst="line">
            <a:avLst/>
          </a:prstGeom>
          <a:ln>
            <a:solidFill>
              <a:srgbClr val="9473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xmlns="" id="{413E1739-6E74-4766-8630-E45EC8ABDA5E}"/>
              </a:ext>
            </a:extLst>
          </p:cNvPr>
          <p:cNvCxnSpPr/>
          <p:nvPr/>
        </p:nvCxnSpPr>
        <p:spPr>
          <a:xfrm>
            <a:off x="594804" y="6198095"/>
            <a:ext cx="8049162" cy="0"/>
          </a:xfrm>
          <a:prstGeom prst="line">
            <a:avLst/>
          </a:prstGeom>
          <a:ln>
            <a:solidFill>
              <a:srgbClr val="9473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A0094BFA-58D8-45B2-A0AD-27CB181B5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804" y="6315798"/>
            <a:ext cx="461639" cy="324704"/>
          </a:xfrm>
          <a:prstGeom prst="rect">
            <a:avLst/>
          </a:prstGeom>
          <a:solidFill>
            <a:srgbClr val="94734A"/>
          </a:solidFill>
        </p:spPr>
      </p:pic>
      <p:sp>
        <p:nvSpPr>
          <p:cNvPr id="5" name="Podnadpis 4">
            <a:extLst>
              <a:ext uri="{FF2B5EF4-FFF2-40B4-BE49-F238E27FC236}">
                <a16:creationId xmlns:a16="http://schemas.microsoft.com/office/drawing/2014/main" xmlns="" id="{22852A59-B887-40CF-A73A-B5409D94F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1798" y="2197929"/>
            <a:ext cx="3844031" cy="342011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lvl="0" algn="l"/>
            <a:r>
              <a:rPr lang="en-GB" sz="1200" smtClean="0"/>
              <a:t>Regarding the specifics we have long and rich tradition of the puppet theatre and still this genre is strong and internationally acclaimed – Theatre Drak, Naive theatre Liberec</a:t>
            </a:r>
            <a:endParaRPr lang="cs-CZ" sz="1200" smtClean="0"/>
          </a:p>
          <a:p>
            <a:pPr lvl="0" algn="l"/>
            <a:endParaRPr lang="cs-CZ" sz="1200" smtClean="0"/>
          </a:p>
          <a:p>
            <a:pPr lvl="0" algn="l"/>
            <a:r>
              <a:rPr lang="en-GB" sz="1200" smtClean="0"/>
              <a:t>Another specific is strong and well-organized amateur theatre movement, which is the important part of the system.</a:t>
            </a:r>
            <a:endParaRPr lang="cs-CZ" sz="1200" smtClean="0"/>
          </a:p>
          <a:p>
            <a:pPr lvl="0" algn="l"/>
            <a:endParaRPr lang="cs-CZ" sz="1200" smtClean="0"/>
          </a:p>
          <a:p>
            <a:pPr lvl="0" algn="l"/>
            <a:r>
              <a:rPr lang="en-GB" sz="1200" smtClean="0"/>
              <a:t>Theatre played significant role in our history – it was tool of self-determination, national liberation and constituting of Czech identity (in 19 century) ; in 20 century theatre, especially small scales theatres, was  medium and platform of resistance against totalitarian regimes. </a:t>
            </a:r>
            <a:endParaRPr lang="cs-CZ" sz="1200"/>
          </a:p>
        </p:txBody>
      </p:sp>
      <p:sp>
        <p:nvSpPr>
          <p:cNvPr id="15" name="Podnadpis 4">
            <a:extLst>
              <a:ext uri="{FF2B5EF4-FFF2-40B4-BE49-F238E27FC236}">
                <a16:creationId xmlns:a16="http://schemas.microsoft.com/office/drawing/2014/main" xmlns="" id="{0985AD8A-E333-41E6-BDBE-A5CDA7FDB5C7}"/>
              </a:ext>
            </a:extLst>
          </p:cNvPr>
          <p:cNvSpPr txBox="1"/>
          <p:nvPr/>
        </p:nvSpPr>
        <p:spPr>
          <a:xfrm>
            <a:off x="500034" y="2197929"/>
            <a:ext cx="3844031" cy="3420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GB" sz="1200" smtClean="0"/>
              <a:t>After 1989 theatre environment in Czech Republic completely change</a:t>
            </a:r>
            <a:r>
              <a:rPr lang="cs-CZ" sz="1200" smtClean="0"/>
              <a:t>d</a:t>
            </a:r>
            <a:r>
              <a:rPr lang="en-GB" sz="1200" smtClean="0"/>
              <a:t> from state regulation and censorship into (still developing) the concept public support and freedom for artistic voice.  </a:t>
            </a:r>
            <a:endParaRPr lang="cs-CZ" sz="1200" smtClean="0"/>
          </a:p>
          <a:p>
            <a:pPr lvl="0" algn="l"/>
            <a:endParaRPr lang="cs-CZ" sz="1200" smtClean="0"/>
          </a:p>
          <a:p>
            <a:pPr lvl="0" algn="l"/>
            <a:r>
              <a:rPr lang="en-GB" sz="1200" smtClean="0"/>
              <a:t>Next to the  theatres which are supported by state, local governments and the cities, works also private, commercial, artistic subjects (This shouldn´t be forgotten) </a:t>
            </a:r>
            <a:endParaRPr lang="cs-CZ" sz="1200" smtClean="0"/>
          </a:p>
          <a:p>
            <a:pPr lvl="0" algn="l"/>
            <a:endParaRPr lang="cs-CZ" sz="1200" smtClean="0"/>
          </a:p>
          <a:p>
            <a:pPr lvl="0" algn="l"/>
            <a:r>
              <a:rPr lang="en-GB" sz="1200" smtClean="0"/>
              <a:t>Historically, Czech Republic has a very dense network of theatres with permanent ensembles (nine opera houses included) and bigger towns see the existence of their own theatre as prestigious.</a:t>
            </a:r>
            <a:r>
              <a:rPr lang="cs-CZ" sz="1200" smtClean="0"/>
              <a:t> </a:t>
            </a:r>
          </a:p>
          <a:p>
            <a:pPr lvl="0" algn="l"/>
            <a:endParaRPr lang="cs-CZ" sz="1200" smtClean="0"/>
          </a:p>
          <a:p>
            <a:pPr lvl="0" algn="l"/>
            <a:r>
              <a:rPr lang="en-GB" sz="1200" smtClean="0"/>
              <a:t>Speaking about prestige it´s good to mention that in our small country which is nationally coherent operates 3 national theatres</a:t>
            </a:r>
            <a:endParaRPr lang="cs-CZ" sz="1200" smtClean="0"/>
          </a:p>
        </p:txBody>
      </p:sp>
    </p:spTree>
    <p:extLst>
      <p:ext uri="{BB962C8B-B14F-4D97-AF65-F5344CB8AC3E}">
        <p14:creationId xmlns:p14="http://schemas.microsoft.com/office/powerpoint/2010/main" xmlns="" val="1968084555"/>
      </p:ext>
    </p:extLst>
  </p:cSld>
  <p:clrMapOvr>
    <a:masterClrMapping/>
  </p:clrMapOvr>
  <p:transition spd="slow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pic>
        <p:nvPicPr>
          <p:cNvPr id="4" name="Zástupný symbol pro obsah 3" descr="1015047-60729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901" y="290146"/>
            <a:ext cx="8621600" cy="5750169"/>
          </a:xfr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00034" y="857232"/>
            <a:ext cx="8143932" cy="64294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l"/>
            <a:r>
              <a:rPr lang="en-GB" sz="32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</a:t>
            </a:r>
            <a:r>
              <a:rPr lang="cs-CZ" sz="32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genres, new </a:t>
            </a:r>
            <a:r>
              <a:rPr lang="en-GB" sz="32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opportunities</a:t>
            </a:r>
            <a:endParaRPr lang="cs-CZ" sz="3200" b="1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1149379" y="6409670"/>
            <a:ext cx="7494587" cy="23083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algn="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900" b="1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www.idu.cz </a:t>
            </a:r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xmlns="" id="{76785044-45AD-4B40-A8E8-6CCF76A22729}"/>
              </a:ext>
            </a:extLst>
          </p:cNvPr>
          <p:cNvCxnSpPr/>
          <p:nvPr/>
        </p:nvCxnSpPr>
        <p:spPr>
          <a:xfrm>
            <a:off x="594804" y="506031"/>
            <a:ext cx="8049162" cy="0"/>
          </a:xfrm>
          <a:prstGeom prst="line">
            <a:avLst/>
          </a:prstGeom>
          <a:ln>
            <a:solidFill>
              <a:srgbClr val="9473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xmlns="" id="{413E1739-6E74-4766-8630-E45EC8ABDA5E}"/>
              </a:ext>
            </a:extLst>
          </p:cNvPr>
          <p:cNvCxnSpPr/>
          <p:nvPr/>
        </p:nvCxnSpPr>
        <p:spPr>
          <a:xfrm>
            <a:off x="594804" y="6198095"/>
            <a:ext cx="8049162" cy="0"/>
          </a:xfrm>
          <a:prstGeom prst="line">
            <a:avLst/>
          </a:prstGeom>
          <a:ln>
            <a:solidFill>
              <a:srgbClr val="9473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A0094BFA-58D8-45B2-A0AD-27CB181B5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804" y="6315798"/>
            <a:ext cx="461639" cy="324704"/>
          </a:xfrm>
          <a:prstGeom prst="rect">
            <a:avLst/>
          </a:prstGeom>
          <a:solidFill>
            <a:srgbClr val="94734A"/>
          </a:solidFill>
        </p:spPr>
      </p:pic>
      <p:sp>
        <p:nvSpPr>
          <p:cNvPr id="5" name="Podnadpis 4">
            <a:extLst>
              <a:ext uri="{FF2B5EF4-FFF2-40B4-BE49-F238E27FC236}">
                <a16:creationId xmlns:a16="http://schemas.microsoft.com/office/drawing/2014/main" xmlns="" id="{22852A59-B887-40CF-A73A-B5409D94F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1798" y="2197929"/>
            <a:ext cx="3844031" cy="342011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lvl="0" algn="l"/>
            <a:endParaRPr lang="cs-CZ" sz="1200"/>
          </a:p>
        </p:txBody>
      </p:sp>
      <p:sp>
        <p:nvSpPr>
          <p:cNvPr id="15" name="Podnadpis 4">
            <a:extLst>
              <a:ext uri="{FF2B5EF4-FFF2-40B4-BE49-F238E27FC236}">
                <a16:creationId xmlns:a16="http://schemas.microsoft.com/office/drawing/2014/main" xmlns="" id="{0985AD8A-E333-41E6-BDBE-A5CDA7FDB5C7}"/>
              </a:ext>
            </a:extLst>
          </p:cNvPr>
          <p:cNvSpPr txBox="1"/>
          <p:nvPr/>
        </p:nvSpPr>
        <p:spPr>
          <a:xfrm>
            <a:off x="464865" y="2233098"/>
            <a:ext cx="3844031" cy="3420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GB" sz="1200" smtClean="0"/>
              <a:t>New atmosphere and opportunities, especially international collaboration, brought new dynamic and new artistic styles and genre shas  emerged – for instance contemporary dance and later on also contemporary circus  has been developing after 1989</a:t>
            </a:r>
            <a:endParaRPr lang="cs-CZ" sz="1200" smtClean="0"/>
          </a:p>
          <a:p>
            <a:pPr lvl="0"/>
            <a:endParaRPr lang="cs-CZ" sz="1200" smtClean="0"/>
          </a:p>
          <a:p>
            <a:pPr lvl="0" algn="l"/>
            <a:r>
              <a:rPr lang="en-GB" sz="1200" smtClean="0"/>
              <a:t>This movement brought needs of new infrastructure – schools, venues, festivals, organizations...  everything is still work in progress because most of the infrastructure elements is operating in the capital city and very slowly penetrates the regions. </a:t>
            </a:r>
            <a:endParaRPr lang="cs-CZ" sz="1200" smtClean="0"/>
          </a:p>
          <a:p>
            <a:pPr lvl="0" algn="l"/>
            <a:endParaRPr lang="cs-CZ" sz="1200" smtClean="0"/>
          </a:p>
          <a:p>
            <a:pPr lvl="0" algn="l"/>
            <a:r>
              <a:rPr lang="en-GB" sz="1200" smtClean="0"/>
              <a:t>Czech independent theatre fully adapt and very active in international collaboration </a:t>
            </a:r>
            <a:endParaRPr lang="cs-CZ" sz="1200" smtClean="0"/>
          </a:p>
          <a:p>
            <a:pPr lvl="0" algn="l"/>
            <a:endParaRPr lang="cs-CZ" sz="1200" smtClean="0"/>
          </a:p>
        </p:txBody>
      </p:sp>
      <p:pic>
        <p:nvPicPr>
          <p:cNvPr id="17" name="Content Placeholder 4" descr="_15A4206 copy.jp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842" b="11842"/>
          <a:stretch>
            <a:fillRect/>
          </a:stretch>
        </p:blipFill>
        <p:spPr>
          <a:xfrm>
            <a:off x="4677508" y="1696916"/>
            <a:ext cx="3921369" cy="4097216"/>
          </a:xfrm>
        </p:spPr>
      </p:pic>
      <p:pic>
        <p:nvPicPr>
          <p:cNvPr id="18" name="Content Placeholder 4" descr="_15A4206 copy.jpg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842" b="11842"/>
          <a:stretch>
            <a:fillRect/>
          </a:stretch>
        </p:blipFill>
        <p:spPr>
          <a:xfrm>
            <a:off x="4712677" y="1864610"/>
            <a:ext cx="3921369" cy="4359213"/>
          </a:xfrm>
        </p:spPr>
      </p:pic>
    </p:spTree>
    <p:extLst>
      <p:ext uri="{BB962C8B-B14F-4D97-AF65-F5344CB8AC3E}">
        <p14:creationId xmlns:p14="http://schemas.microsoft.com/office/powerpoint/2010/main" xmlns="" val="1968084555"/>
      </p:ext>
    </p:extLst>
  </p:cSld>
  <p:clrMapOvr>
    <a:masterClrMapping/>
  </p:clrMapOvr>
  <p:transition spd="slow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00034" y="857232"/>
            <a:ext cx="8143932" cy="64294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l"/>
            <a:r>
              <a:rPr lang="cs-CZ" sz="32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Performczech.cz </a:t>
            </a:r>
            <a:endParaRPr lang="cs-CZ" sz="3200" b="1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1149379" y="6409670"/>
            <a:ext cx="7494587" cy="24622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algn="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1000" b="1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www.idu.cz </a:t>
            </a:r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xmlns="" id="{76785044-45AD-4B40-A8E8-6CCF76A22729}"/>
              </a:ext>
            </a:extLst>
          </p:cNvPr>
          <p:cNvCxnSpPr/>
          <p:nvPr/>
        </p:nvCxnSpPr>
        <p:spPr>
          <a:xfrm>
            <a:off x="594804" y="506031"/>
            <a:ext cx="8049162" cy="0"/>
          </a:xfrm>
          <a:prstGeom prst="line">
            <a:avLst/>
          </a:prstGeom>
          <a:ln>
            <a:solidFill>
              <a:srgbClr val="9473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xmlns="" id="{413E1739-6E74-4766-8630-E45EC8ABDA5E}"/>
              </a:ext>
            </a:extLst>
          </p:cNvPr>
          <p:cNvCxnSpPr/>
          <p:nvPr/>
        </p:nvCxnSpPr>
        <p:spPr>
          <a:xfrm>
            <a:off x="594804" y="6198095"/>
            <a:ext cx="8049162" cy="0"/>
          </a:xfrm>
          <a:prstGeom prst="line">
            <a:avLst/>
          </a:prstGeom>
          <a:ln>
            <a:solidFill>
              <a:srgbClr val="9473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A0094BFA-58D8-45B2-A0AD-27CB181B5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804" y="6315798"/>
            <a:ext cx="461639" cy="324704"/>
          </a:xfrm>
          <a:prstGeom prst="rect">
            <a:avLst/>
          </a:prstGeom>
          <a:solidFill>
            <a:srgbClr val="94734A"/>
          </a:solidFill>
        </p:spPr>
      </p:pic>
      <p:sp>
        <p:nvSpPr>
          <p:cNvPr id="15" name="Podnadpis 4">
            <a:extLst>
              <a:ext uri="{FF2B5EF4-FFF2-40B4-BE49-F238E27FC236}">
                <a16:creationId xmlns:a16="http://schemas.microsoft.com/office/drawing/2014/main" xmlns="" id="{0985AD8A-E333-41E6-BDBE-A5CDA7FDB5C7}"/>
              </a:ext>
            </a:extLst>
          </p:cNvPr>
          <p:cNvSpPr txBox="1"/>
          <p:nvPr/>
        </p:nvSpPr>
        <p:spPr>
          <a:xfrm>
            <a:off x="500034" y="2197929"/>
            <a:ext cx="8049162" cy="3420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en-US" sz="1200" b="1" smtClean="0"/>
              <a:t>What can you find on the portal?</a:t>
            </a:r>
            <a:endParaRPr lang="cs-CZ" sz="1200" b="1" smtClean="0"/>
          </a:p>
          <a:p>
            <a:pPr algn="l" fontAlgn="base"/>
            <a:endParaRPr lang="en-US" sz="1200" smtClean="0"/>
          </a:p>
          <a:p>
            <a:pPr algn="l" fontAlgn="base">
              <a:buFont typeface="Arial" pitchFamily="34" charset="0"/>
              <a:buChar char="•"/>
            </a:pPr>
            <a:r>
              <a:rPr lang="cs-CZ" sz="1200" smtClean="0"/>
              <a:t>  </a:t>
            </a:r>
            <a:r>
              <a:rPr lang="en-US" sz="1200" smtClean="0"/>
              <a:t>Up-to-date information on the Czech performing arts scene</a:t>
            </a:r>
          </a:p>
          <a:p>
            <a:pPr algn="l" fontAlgn="base">
              <a:buFont typeface="Arial" pitchFamily="34" charset="0"/>
              <a:buChar char="•"/>
            </a:pPr>
            <a:r>
              <a:rPr lang="cs-CZ" sz="1200" smtClean="0"/>
              <a:t>  </a:t>
            </a:r>
            <a:r>
              <a:rPr lang="en-US" sz="1200" smtClean="0"/>
              <a:t>Profiles of theatres, festivals, schools, and other organizations</a:t>
            </a:r>
          </a:p>
          <a:p>
            <a:pPr algn="l" fontAlgn="base">
              <a:buFont typeface="Arial" pitchFamily="34" charset="0"/>
              <a:buChar char="•"/>
            </a:pPr>
            <a:r>
              <a:rPr lang="cs-CZ" sz="1200" smtClean="0"/>
              <a:t>  </a:t>
            </a:r>
            <a:r>
              <a:rPr lang="en-US" sz="1200" smtClean="0"/>
              <a:t>Profiles of Czech personalities of performing arts – from playwrights to choreographers</a:t>
            </a:r>
          </a:p>
          <a:p>
            <a:pPr algn="l" fontAlgn="base">
              <a:buFont typeface="Arial" pitchFamily="34" charset="0"/>
              <a:buChar char="•"/>
            </a:pPr>
            <a:r>
              <a:rPr lang="cs-CZ" sz="1200" smtClean="0"/>
              <a:t>  </a:t>
            </a:r>
            <a:r>
              <a:rPr lang="en-US" sz="1200" smtClean="0"/>
              <a:t>The selection of recommended productions available for </a:t>
            </a:r>
            <a:r>
              <a:rPr lang="cs-CZ" sz="1200" smtClean="0"/>
              <a:t>international </a:t>
            </a:r>
            <a:r>
              <a:rPr lang="en-US" sz="1200" smtClean="0"/>
              <a:t>touring</a:t>
            </a:r>
          </a:p>
          <a:p>
            <a:pPr algn="l" fontAlgn="base">
              <a:buFont typeface="Arial" pitchFamily="34" charset="0"/>
              <a:buChar char="•"/>
            </a:pPr>
            <a:r>
              <a:rPr lang="cs-CZ" sz="1200" smtClean="0"/>
              <a:t>  </a:t>
            </a:r>
            <a:r>
              <a:rPr lang="en-US" sz="1200" smtClean="0"/>
              <a:t>Curator selections with a specific focus – e.g. for contemporary art fairs or curated theatre tours in the Czech Republic</a:t>
            </a:r>
          </a:p>
          <a:p>
            <a:pPr algn="l" fontAlgn="base">
              <a:buFont typeface="Arial" pitchFamily="34" charset="0"/>
              <a:buChar char="•"/>
            </a:pPr>
            <a:r>
              <a:rPr lang="cs-CZ" sz="1200" smtClean="0"/>
              <a:t>  </a:t>
            </a:r>
            <a:r>
              <a:rPr lang="en-US" sz="1200" smtClean="0"/>
              <a:t>The offer of workshops in various fields of performing arts</a:t>
            </a:r>
          </a:p>
          <a:p>
            <a:pPr algn="l" fontAlgn="base">
              <a:buFont typeface="Arial" pitchFamily="34" charset="0"/>
              <a:buChar char="•"/>
            </a:pPr>
            <a:r>
              <a:rPr lang="cs-CZ" sz="1200" smtClean="0"/>
              <a:t>  </a:t>
            </a:r>
            <a:r>
              <a:rPr lang="en-US" sz="1200" smtClean="0"/>
              <a:t>Essays and papers on theatre, dance and contemporary circus in the Czech Republic, including statistical data as well as cultural and political topics</a:t>
            </a:r>
          </a:p>
          <a:p>
            <a:pPr algn="l" fontAlgn="base">
              <a:buFont typeface="Arial" pitchFamily="34" charset="0"/>
              <a:buChar char="•"/>
            </a:pPr>
            <a:r>
              <a:rPr lang="cs-CZ" sz="1200" smtClean="0"/>
              <a:t>  </a:t>
            </a:r>
            <a:r>
              <a:rPr lang="en-US" sz="1200" smtClean="0"/>
              <a:t>Information and links to publications and theoretical outputs</a:t>
            </a:r>
          </a:p>
          <a:p>
            <a:pPr algn="l" fontAlgn="base">
              <a:buFont typeface="Arial" pitchFamily="34" charset="0"/>
              <a:buChar char="•"/>
            </a:pPr>
            <a:r>
              <a:rPr lang="cs-CZ" sz="1200" smtClean="0"/>
              <a:t>  </a:t>
            </a:r>
            <a:r>
              <a:rPr lang="en-US" sz="1200" smtClean="0"/>
              <a:t>Our goal is to inform on </a:t>
            </a:r>
            <a:r>
              <a:rPr lang="cs-CZ" sz="1200" smtClean="0"/>
              <a:t> </a:t>
            </a:r>
            <a:r>
              <a:rPr lang="en-US" sz="1200" smtClean="0"/>
              <a:t>subjects, artists, current events in theatre, dance, and contemporary circus in the Czech Republic.</a:t>
            </a:r>
          </a:p>
          <a:p>
            <a:pPr algn="l" fontAlgn="base">
              <a:buFont typeface="Arial" pitchFamily="34" charset="0"/>
              <a:buChar char="•"/>
            </a:pPr>
            <a:r>
              <a:rPr lang="cs-CZ" sz="1200" smtClean="0"/>
              <a:t>  </a:t>
            </a:r>
            <a:r>
              <a:rPr lang="en-US" sz="1200" smtClean="0"/>
              <a:t>We believe you find the information you have been looking for, and if you have not looked for it, we are happy you have it!</a:t>
            </a:r>
            <a:endParaRPr lang="cs-CZ" sz="1200" smtClean="0"/>
          </a:p>
          <a:p>
            <a:pPr algn="l" fontAlgn="base"/>
            <a:r>
              <a:rPr lang="cs-CZ" sz="1200" smtClean="0"/>
              <a:t> </a:t>
            </a:r>
            <a:endParaRPr lang="en-US" sz="1200" smtClean="0"/>
          </a:p>
          <a:p>
            <a:pPr marL="285750" indent="-285750" algn="l">
              <a:lnSpc>
                <a:spcPts val="1600"/>
              </a:lnSpc>
              <a:buClr>
                <a:schemeClr val="bg2">
                  <a:lumMod val="50000"/>
                </a:schemeClr>
              </a:buClr>
              <a:buSzPct val="120000"/>
              <a:buFont typeface="Arial" pitchFamily="34" charset="0"/>
              <a:buChar char="•"/>
            </a:pPr>
            <a:r>
              <a:rPr lang="cs-CZ" sz="120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http://performczech.cz/en</a:t>
            </a:r>
            <a:endParaRPr lang="cs-CZ" sz="120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516100"/>
      </p:ext>
    </p:extLst>
  </p:cSld>
  <p:clrMapOvr>
    <a:masterClrMapping/>
  </p:clrMapOvr>
  <p:transition spd="slow"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2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Comme and see, come and meet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buFont typeface="Wingdings" charset="2"/>
              <a:buChar char="ü"/>
            </a:pPr>
            <a:r>
              <a:rPr lang="cs-CZ" sz="3600" b="1" smtClean="0">
                <a:solidFill>
                  <a:schemeClr val="tx1">
                    <a:tint val="75000"/>
                  </a:schemeClr>
                </a:solidFill>
              </a:rPr>
              <a:t>V</a:t>
            </a:r>
            <a:r>
              <a:rPr lang="en-US" sz="3600" b="1" smtClean="0">
                <a:solidFill>
                  <a:schemeClr val="tx1">
                    <a:tint val="75000"/>
                  </a:schemeClr>
                </a:solidFill>
              </a:rPr>
              <a:t>enues</a:t>
            </a:r>
            <a:r>
              <a:rPr lang="cs-CZ" sz="3600" b="1" smtClean="0">
                <a:solidFill>
                  <a:schemeClr val="tx1">
                    <a:tint val="75000"/>
                  </a:schemeClr>
                </a:solidFill>
              </a:rPr>
              <a:t> – in Prague, in regions</a:t>
            </a:r>
            <a:r>
              <a:rPr lang="en-US" sz="3600" b="1" smtClean="0"/>
              <a:t> </a:t>
            </a:r>
          </a:p>
          <a:p>
            <a:pPr>
              <a:buFont typeface="Wingdings" charset="2"/>
              <a:buChar char="ü"/>
            </a:pPr>
            <a:r>
              <a:rPr lang="cs-CZ" sz="3600" b="1" smtClean="0">
                <a:solidFill>
                  <a:schemeClr val="tx1">
                    <a:tint val="75000"/>
                  </a:schemeClr>
                </a:solidFill>
              </a:rPr>
              <a:t>F</a:t>
            </a:r>
            <a:r>
              <a:rPr lang="en-US" sz="3600" b="1" smtClean="0">
                <a:solidFill>
                  <a:schemeClr val="tx1">
                    <a:tint val="75000"/>
                  </a:schemeClr>
                </a:solidFill>
              </a:rPr>
              <a:t>estivals </a:t>
            </a:r>
          </a:p>
          <a:p>
            <a:pPr>
              <a:buFont typeface="Wingdings" charset="2"/>
              <a:buChar char="ü"/>
            </a:pPr>
            <a:r>
              <a:rPr lang="en-US" sz="3600" b="1" smtClean="0">
                <a:solidFill>
                  <a:schemeClr val="tx1">
                    <a:tint val="75000"/>
                  </a:schemeClr>
                </a:solidFill>
              </a:rPr>
              <a:t>Good to know subjects</a:t>
            </a:r>
            <a:r>
              <a:rPr lang="cs-CZ" sz="3600" b="1" smtClean="0">
                <a:solidFill>
                  <a:schemeClr val="tx1">
                    <a:tint val="75000"/>
                  </a:schemeClr>
                </a:solidFill>
              </a:rPr>
              <a:t> </a:t>
            </a:r>
            <a:endParaRPr lang="en-US" sz="3600" b="1" smtClean="0">
              <a:solidFill>
                <a:schemeClr val="tx1">
                  <a:tint val="75000"/>
                </a:schemeClr>
              </a:solidFill>
            </a:endParaRPr>
          </a:p>
          <a:p>
            <a:pPr>
              <a:buNone/>
            </a:pPr>
            <a:endParaRPr lang="cs-CZ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US" sz="32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VENUES </a:t>
            </a:r>
            <a:r>
              <a:rPr lang="cs-CZ" sz="32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sz="32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PRAGUE</a:t>
            </a:r>
            <a:endParaRPr lang="cs-CZ" sz="3200" b="1" smtClean="0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buFont typeface="Wingdings" charset="2"/>
              <a:buChar char="§"/>
            </a:pPr>
            <a:r>
              <a:rPr lang="en-GB" sz="1900" smtClean="0">
                <a:solidFill>
                  <a:schemeClr val="tx1">
                    <a:tint val="75000"/>
                  </a:schemeClr>
                </a:solidFill>
              </a:rPr>
              <a:t>PONEC (2001) – contemporary dance venue, residences, productions</a:t>
            </a:r>
          </a:p>
          <a:p>
            <a:pPr>
              <a:buFont typeface="Wingdings" charset="2"/>
              <a:buChar char="§"/>
            </a:pPr>
            <a:r>
              <a:rPr lang="en-GB" sz="1900" smtClean="0">
                <a:solidFill>
                  <a:schemeClr val="tx1">
                    <a:tint val="75000"/>
                  </a:schemeClr>
                </a:solidFill>
              </a:rPr>
              <a:t>ALTA (2007) – dance venue with studios and co-working space</a:t>
            </a:r>
          </a:p>
          <a:p>
            <a:pPr>
              <a:buFont typeface="Wingdings" charset="2"/>
              <a:buChar char="§"/>
            </a:pPr>
            <a:r>
              <a:rPr lang="en-GB" sz="1900" smtClean="0">
                <a:solidFill>
                  <a:schemeClr val="tx1">
                    <a:tint val="75000"/>
                  </a:schemeClr>
                </a:solidFill>
              </a:rPr>
              <a:t>ARCHA THEATRE  (1994) – contemporary theatre, music and dance</a:t>
            </a:r>
          </a:p>
          <a:p>
            <a:pPr>
              <a:buFont typeface="Wingdings" charset="2"/>
              <a:buChar char="§"/>
            </a:pPr>
            <a:r>
              <a:rPr lang="en-GB" sz="1900" smtClean="0">
                <a:solidFill>
                  <a:schemeClr val="tx1">
                    <a:tint val="75000"/>
                  </a:schemeClr>
                </a:solidFill>
              </a:rPr>
              <a:t>ALFRED VE DVOŘE</a:t>
            </a:r>
            <a:r>
              <a:rPr lang="cs-CZ" sz="190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n-GB" sz="1900" smtClean="0">
                <a:solidFill>
                  <a:schemeClr val="tx1">
                    <a:tint val="75000"/>
                  </a:schemeClr>
                </a:solidFill>
              </a:rPr>
              <a:t>(1997) – venue for new theatre, movement and dance theatre </a:t>
            </a:r>
          </a:p>
          <a:p>
            <a:pPr>
              <a:buFont typeface="Wingdings" charset="2"/>
              <a:buChar char="§"/>
            </a:pPr>
            <a:r>
              <a:rPr lang="en-GB" sz="1900" smtClean="0">
                <a:solidFill>
                  <a:schemeClr val="tx1">
                    <a:tint val="75000"/>
                  </a:schemeClr>
                </a:solidFill>
              </a:rPr>
              <a:t>TEATRO NoD (2004) - centre for performing arts and gallery</a:t>
            </a:r>
          </a:p>
          <a:p>
            <a:pPr>
              <a:buFont typeface="Wingdings" charset="2"/>
              <a:buChar char="§"/>
            </a:pPr>
            <a:r>
              <a:rPr lang="en-GB" sz="1900" smtClean="0">
                <a:solidFill>
                  <a:schemeClr val="tx1">
                    <a:tint val="75000"/>
                  </a:schemeClr>
                </a:solidFill>
              </a:rPr>
              <a:t>JATKA 78 (2014) – new circus and contemporary performing arts</a:t>
            </a:r>
          </a:p>
          <a:p>
            <a:pPr>
              <a:buFont typeface="Wingdings" charset="2"/>
              <a:buChar char="§"/>
            </a:pPr>
            <a:r>
              <a:rPr lang="en-GB" sz="1900" smtClean="0">
                <a:solidFill>
                  <a:schemeClr val="tx1">
                    <a:tint val="75000"/>
                  </a:schemeClr>
                </a:solidFill>
              </a:rPr>
              <a:t>LA FABRIKA (2007) – contemporary performing arts</a:t>
            </a:r>
          </a:p>
          <a:p>
            <a:pPr>
              <a:buFont typeface="Wingdings" charset="2"/>
              <a:buChar char="§"/>
            </a:pPr>
            <a:r>
              <a:rPr lang="en-GB" sz="1900" smtClean="0">
                <a:solidFill>
                  <a:schemeClr val="tx1">
                    <a:tint val="75000"/>
                  </a:schemeClr>
                </a:solidFill>
              </a:rPr>
              <a:t>PALACE AKROPOLIS - </a:t>
            </a:r>
            <a:r>
              <a:rPr lang="en-US" sz="1900" smtClean="0">
                <a:solidFill>
                  <a:schemeClr val="tx1">
                    <a:tint val="75000"/>
                  </a:schemeClr>
                </a:solidFill>
              </a:rPr>
              <a:t>independent culture – theatre, music, dance </a:t>
            </a:r>
          </a:p>
          <a:p>
            <a:pPr>
              <a:buFont typeface="Wingdings" charset="2"/>
              <a:buChar char="§"/>
            </a:pPr>
            <a:r>
              <a:rPr lang="en-US" sz="1900" smtClean="0">
                <a:solidFill>
                  <a:schemeClr val="tx1">
                    <a:tint val="75000"/>
                  </a:schemeClr>
                </a:solidFill>
              </a:rPr>
              <a:t>MEETFACTORY – new theatre, dance, music, gallery, film, community centre </a:t>
            </a:r>
          </a:p>
          <a:p>
            <a:pPr>
              <a:buFont typeface="Wingdings" charset="2"/>
              <a:buChar char="§"/>
            </a:pPr>
            <a:r>
              <a:rPr lang="en-US" sz="1900" smtClean="0">
                <a:solidFill>
                  <a:schemeClr val="tx1">
                    <a:tint val="75000"/>
                  </a:schemeClr>
                </a:solidFill>
              </a:rPr>
              <a:t>VENUŠE VE ŠVEHLOVCE – new and movement theatre</a:t>
            </a:r>
          </a:p>
          <a:p>
            <a:pPr>
              <a:buFont typeface="Wingdings" charset="2"/>
              <a:buChar char="§"/>
            </a:pPr>
            <a:r>
              <a:rPr lang="en-US" sz="1900" smtClean="0">
                <a:solidFill>
                  <a:schemeClr val="tx1">
                    <a:tint val="75000"/>
                  </a:schemeClr>
                </a:solidFill>
              </a:rPr>
              <a:t>THE BROTHER FOMAN’S BOAT– summer venue on the river</a:t>
            </a:r>
          </a:p>
          <a:p>
            <a:endParaRPr lang="cs-CZ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/>
              <a:t>PONEC THEATRE</a:t>
            </a:r>
            <a:br>
              <a:rPr lang="cs-CZ" smtClean="0"/>
            </a:br>
            <a:br>
              <a:rPr lang="cs-CZ" smtClean="0"/>
            </a:br>
            <a:r>
              <a:rPr lang="en-US" sz="1600" b="0" i="1" smtClean="0">
                <a:latin typeface="Ladislav SemiBold" pitchFamily="50" charset="-18"/>
                <a:cs typeface="Ladislav Light"/>
              </a:rPr>
              <a:t>Tanec Praha dance venue</a:t>
            </a:r>
            <a:r>
              <a:rPr lang="cs-CZ" sz="1600" b="0" i="1" smtClean="0">
                <a:latin typeface="Ladislav" pitchFamily="50" charset="-18"/>
                <a:cs typeface="Ladislav Light"/>
              </a:rPr>
              <a:t> </a:t>
            </a:r>
            <a:r>
              <a:rPr lang="en-GB" sz="1600" b="0" i="1" smtClean="0">
                <a:latin typeface="Ladislav" pitchFamily="50" charset="-18"/>
                <a:cs typeface="Ladislav Light"/>
              </a:rPr>
              <a:t>since</a:t>
            </a:r>
            <a:r>
              <a:rPr lang="en-US" sz="1600" b="0" i="1" smtClean="0">
                <a:latin typeface="Ladislav" pitchFamily="50" charset="-18"/>
                <a:cs typeface="Ladislav Light"/>
              </a:rPr>
              <a:t> 2001 – 1</a:t>
            </a:r>
            <a:r>
              <a:rPr lang="cs-CZ" sz="1600" b="0" i="1" smtClean="0">
                <a:latin typeface="Ladislav" pitchFamily="50" charset="-18"/>
                <a:cs typeface="Ladislav Light"/>
              </a:rPr>
              <a:t>8</a:t>
            </a:r>
            <a:r>
              <a:rPr lang="en-US" sz="1600" b="0" i="1" baseline="30000" smtClean="0">
                <a:latin typeface="Ladislav" pitchFamily="50" charset="-18"/>
                <a:cs typeface="Ladislav Light"/>
              </a:rPr>
              <a:t>th</a:t>
            </a:r>
            <a:r>
              <a:rPr lang="en-US" sz="1600" b="0" i="1" smtClean="0">
                <a:latin typeface="Ladislav" pitchFamily="50" charset="-18"/>
                <a:cs typeface="Ladislav Light"/>
              </a:rPr>
              <a:t> season</a:t>
            </a:r>
            <a:br>
              <a:rPr lang="cs-CZ" sz="1600" b="0" i="1" smtClean="0">
                <a:latin typeface="Ladislav" pitchFamily="50" charset="-18"/>
                <a:cs typeface="Ladislav Light"/>
              </a:rPr>
            </a:br>
            <a:endParaRPr lang="cs-CZ" sz="1600"/>
          </a:p>
        </p:txBody>
      </p:sp>
      <p:pic>
        <p:nvPicPr>
          <p:cNvPr id="7" name="Zástupný symbol pro obsah 6" descr="Pone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42802" y="3861607"/>
            <a:ext cx="3657600" cy="2456688"/>
          </a:xfrm>
        </p:spPr>
      </p:pic>
      <p:sp>
        <p:nvSpPr>
          <p:cNvPr id="6" name="Zástupný symbol pro text 5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285750" indent="-285750">
              <a:buFont typeface="Arial"/>
              <a:buChar char="•"/>
            </a:pPr>
            <a:r>
              <a:rPr lang="en-US" smtClean="0"/>
              <a:t>Presenter</a:t>
            </a:r>
            <a:endParaRPr lang="cs-CZ" smtClean="0"/>
          </a:p>
          <a:p>
            <a:pPr marL="285750" indent="-285750">
              <a:buFont typeface="Arial"/>
              <a:buChar char="•"/>
            </a:pPr>
            <a:r>
              <a:rPr lang="en-US" smtClean="0"/>
              <a:t>International cooperation</a:t>
            </a:r>
          </a:p>
          <a:p>
            <a:pPr marL="285750" indent="-285750">
              <a:buFont typeface="Arial"/>
              <a:buChar char="•"/>
            </a:pPr>
            <a:r>
              <a:rPr lang="en-US" smtClean="0"/>
              <a:t>Producer of the creations</a:t>
            </a:r>
          </a:p>
          <a:p>
            <a:pPr marL="285750" indent="-285750">
              <a:buFont typeface="Arial"/>
              <a:buChar char="•"/>
            </a:pPr>
            <a:r>
              <a:rPr lang="en-US" smtClean="0"/>
              <a:t>co-producer</a:t>
            </a:r>
          </a:p>
          <a:p>
            <a:pPr marL="285750" indent="-285750">
              <a:buFont typeface="Arial"/>
              <a:buChar char="•"/>
            </a:pPr>
            <a:r>
              <a:rPr lang="en-US" smtClean="0"/>
              <a:t>residential place</a:t>
            </a:r>
          </a:p>
          <a:p>
            <a:pPr marL="285750" indent="-285750">
              <a:buFont typeface="Arial"/>
              <a:buChar char="•"/>
            </a:pPr>
            <a:r>
              <a:rPr lang="en-US" smtClean="0"/>
              <a:t>Ponec for children</a:t>
            </a:r>
          </a:p>
          <a:p>
            <a:pPr marL="285750" indent="-285750">
              <a:buFont typeface="Arial"/>
              <a:buChar char="•"/>
            </a:pPr>
            <a:r>
              <a:rPr lang="en-US" smtClean="0"/>
              <a:t>Networking – i.e. EDN, Aerowaves, Creative Europe, Dance transit</a:t>
            </a:r>
            <a:endParaRPr lang="cs-CZ" smtClean="0"/>
          </a:p>
          <a:p>
            <a:pPr marL="285750" indent="-285750">
              <a:buFont typeface="Arial"/>
              <a:buChar char="•"/>
            </a:pPr>
            <a:endParaRPr lang="cs-CZ" smtClean="0"/>
          </a:p>
          <a:p>
            <a:pPr marL="285750" indent="-285750">
              <a:buFont typeface="Arial"/>
              <a:buChar char="•"/>
            </a:pPr>
            <a:r>
              <a:rPr lang="cs-CZ" b="1" smtClean="0"/>
              <a:t>www.divadloponec.cz</a:t>
            </a:r>
            <a:endParaRPr lang="en-US" b="1" smtClean="0"/>
          </a:p>
          <a:p>
            <a:endParaRPr lang="cs-CZ"/>
          </a:p>
        </p:txBody>
      </p:sp>
      <p:pic>
        <p:nvPicPr>
          <p:cNvPr id="8" name="Obrázek 7" descr="ponec hlediště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185" y="202223"/>
            <a:ext cx="4935838" cy="32872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792288" y="4791808"/>
            <a:ext cx="5486400" cy="575530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en-US" smtClean="0"/>
              <a:t>STUDIO ALTA</a:t>
            </a:r>
            <a:br>
              <a:rPr lang="en-US" smtClean="0"/>
            </a:br>
            <a:r>
              <a:rPr lang="en-US" b="0" i="1" smtClean="0"/>
              <a:t>Performing space, studios, co-working</a:t>
            </a:r>
            <a:endParaRPr lang="cs-CZ"/>
          </a:p>
        </p:txBody>
      </p:sp>
      <p:pic>
        <p:nvPicPr>
          <p:cNvPr id="7" name="Zástupný symbol pro obsah 6" descr="Alt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867" r="5867"/>
          <a:stretch>
            <a:fillRect/>
          </a:stretch>
        </p:blipFill>
        <p:spPr>
          <a:xfrm>
            <a:off x="1774703" y="489684"/>
            <a:ext cx="5486400" cy="4114800"/>
          </a:xfrm>
        </p:spPr>
      </p:pic>
      <p:sp>
        <p:nvSpPr>
          <p:cNvPr id="6" name="Zástupný symbol pro text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25000" lnSpcReduction="20000"/>
          </a:bodyPr>
          <a:lstStyle>
            <a:defPPr>
              <a:defRPr kern="1200" smtId="4294967295"/>
            </a:defPPr>
          </a:lstStyle>
          <a:p>
            <a:endParaRPr lang="cs-CZ" sz="4800" b="1" smtClean="0"/>
          </a:p>
          <a:p>
            <a:pPr marL="285750" indent="-285750"/>
            <a:r>
              <a:rPr lang="en-US" sz="4800" smtClean="0"/>
              <a:t>Creations</a:t>
            </a:r>
            <a:r>
              <a:rPr lang="cs-CZ" sz="4800" smtClean="0"/>
              <a:t> / </a:t>
            </a:r>
            <a:r>
              <a:rPr lang="en-US" sz="4800" smtClean="0"/>
              <a:t>Research</a:t>
            </a:r>
            <a:r>
              <a:rPr lang="cs-CZ" sz="4800" smtClean="0"/>
              <a:t> / </a:t>
            </a:r>
            <a:r>
              <a:rPr lang="en-US" sz="4800" smtClean="0"/>
              <a:t>Education</a:t>
            </a:r>
            <a:r>
              <a:rPr lang="cs-CZ" sz="4800" smtClean="0"/>
              <a:t> /</a:t>
            </a:r>
            <a:r>
              <a:rPr lang="en-US" sz="4800" smtClean="0"/>
              <a:t>Community work</a:t>
            </a:r>
            <a:r>
              <a:rPr lang="cs-CZ" sz="4800" smtClean="0"/>
              <a:t> / </a:t>
            </a:r>
            <a:r>
              <a:rPr lang="en-US" sz="4800" smtClean="0"/>
              <a:t>Leisure</a:t>
            </a:r>
            <a:endParaRPr lang="cs-CZ" sz="4800" smtClean="0"/>
          </a:p>
          <a:p>
            <a:pPr marL="285750" indent="-285750"/>
            <a:endParaRPr lang="cs-CZ" sz="4800" b="1" smtClean="0"/>
          </a:p>
          <a:p>
            <a:pPr marL="285750" indent="-285750"/>
            <a:r>
              <a:rPr lang="en-US" sz="4800" b="1" smtClean="0"/>
              <a:t>www.altart.cz</a:t>
            </a:r>
            <a:endParaRPr lang="en-US" sz="4800" smtClean="0"/>
          </a:p>
          <a:p>
            <a:pPr marL="285750" indent="-285750">
              <a:buFont typeface="Arial"/>
              <a:buChar char="•"/>
            </a:pPr>
            <a:endParaRPr lang="en-US" sz="4800" smtClean="0"/>
          </a:p>
          <a:p>
            <a:pPr marL="285750" indent="-285750">
              <a:buFont typeface="Arial"/>
              <a:buChar char="•"/>
            </a:pPr>
            <a:endParaRPr lang="en-US" sz="4800" smtClean="0"/>
          </a:p>
          <a:p>
            <a:pPr marL="285750" indent="-285750">
              <a:buFont typeface="Arial"/>
              <a:buChar char="•"/>
            </a:pPr>
            <a:endParaRPr lang="en-US" sz="4800" smtClean="0"/>
          </a:p>
          <a:p>
            <a:endParaRPr lang="cs-CZ" sz="4800" b="1" smtClean="0"/>
          </a:p>
          <a:p>
            <a:endParaRPr lang="cs-CZ" sz="4800" b="1" smtClean="0"/>
          </a:p>
          <a:p>
            <a:endParaRPr lang="cs-CZ" sz="4800" smtClean="0"/>
          </a:p>
          <a:p>
            <a:endParaRPr lang="cs-CZ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en-US" smtClean="0">
                <a:latin typeface="Calibri" pitchFamily="34" charset="0"/>
                <a:cs typeface="Calibri" pitchFamily="34" charset="0"/>
              </a:rPr>
              <a:t>Archa</a:t>
            </a:r>
            <a:r>
              <a:rPr lang="en-US" smtClean="0">
                <a:latin typeface="LadislavSemiBold"/>
                <a:cs typeface="LadislavSemiBold"/>
              </a:rPr>
              <a:t> 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Theatre</a:t>
            </a:r>
            <a:br>
              <a:rPr lang="en-US" smtClean="0">
                <a:latin typeface="LadislavSemiBold"/>
                <a:cs typeface="LadislavSemiBold"/>
              </a:rPr>
            </a:br>
            <a:r>
              <a:rPr lang="en-US" b="0" i="1" smtClean="0"/>
              <a:t>production house and a venue for contemporary performing arts</a:t>
            </a:r>
            <a:endParaRPr lang="cs-CZ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pitchFamily="34" charset="0"/>
              <a:buChar char="•"/>
            </a:pPr>
            <a:r>
              <a:rPr lang="en-US" smtClean="0">
                <a:latin typeface="Ladislav Light"/>
                <a:cs typeface="Ladislav Light"/>
              </a:rPr>
              <a:t>Focused on socially specific and documentary  theatre</a:t>
            </a:r>
          </a:p>
          <a:p>
            <a:pPr marL="285750" indent="-285750">
              <a:buFont typeface="Arial"/>
              <a:buChar char="•"/>
            </a:pPr>
            <a:r>
              <a:rPr lang="cs-CZ" smtClean="0">
                <a:latin typeface="Ladislav Light"/>
                <a:cs typeface="Ladislav Light"/>
              </a:rPr>
              <a:t> </a:t>
            </a:r>
            <a:r>
              <a:rPr lang="en-US" smtClean="0">
                <a:latin typeface="Ladislav Light"/>
                <a:cs typeface="Ladislav Light"/>
              </a:rPr>
              <a:t>Presenter</a:t>
            </a:r>
          </a:p>
          <a:p>
            <a:pPr marL="285750" indent="-285750">
              <a:buFont typeface="Arial"/>
              <a:buChar char="•"/>
            </a:pPr>
            <a:r>
              <a:rPr lang="cs-CZ" smtClean="0">
                <a:latin typeface="Ladislav Light"/>
                <a:cs typeface="Ladislav Light"/>
              </a:rPr>
              <a:t> </a:t>
            </a:r>
            <a:r>
              <a:rPr lang="en-US" smtClean="0">
                <a:latin typeface="Ladislav Light"/>
                <a:cs typeface="Ladislav Light"/>
              </a:rPr>
              <a:t>Producer</a:t>
            </a:r>
            <a:endParaRPr lang="cs-CZ" smtClean="0">
              <a:latin typeface="Ladislav Light"/>
              <a:cs typeface="Ladislav Light"/>
            </a:endParaRPr>
          </a:p>
          <a:p>
            <a:pPr marL="285750" indent="-285750"/>
            <a:r>
              <a:rPr lang="cs-CZ" b="1" smtClean="0">
                <a:latin typeface="Ladislav Light"/>
                <a:cs typeface="Ladislav Light"/>
              </a:rPr>
              <a:t>				</a:t>
            </a:r>
            <a:r>
              <a:rPr lang="en-US" b="1" smtClean="0">
                <a:latin typeface="Ladislav Light"/>
                <a:cs typeface="Ladislav Light"/>
              </a:rPr>
              <a:t>www.archath</a:t>
            </a:r>
            <a:r>
              <a:rPr lang="cs-CZ" b="1" smtClean="0">
                <a:latin typeface="Ladislav Light"/>
                <a:cs typeface="Ladislav Light"/>
              </a:rPr>
              <a:t>ea</a:t>
            </a:r>
            <a:r>
              <a:rPr lang="en-US" b="1" smtClean="0">
                <a:latin typeface="Ladislav Light"/>
                <a:cs typeface="Ladislav Light"/>
              </a:rPr>
              <a:t>tre.cz</a:t>
            </a:r>
          </a:p>
          <a:p>
            <a:pPr marL="285750" indent="-285750">
              <a:buFont typeface="Arial"/>
              <a:buChar char="•"/>
            </a:pPr>
            <a:endParaRPr lang="en-US" smtClean="0">
              <a:latin typeface="Ladislav Light"/>
              <a:cs typeface="Ladislav Light"/>
            </a:endParaRPr>
          </a:p>
          <a:p>
            <a:endParaRPr lang="cs-CZ"/>
          </a:p>
        </p:txBody>
      </p:sp>
      <p:pic>
        <p:nvPicPr>
          <p:cNvPr id="10" name="Picture 6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875" r="5875"/>
          <a:stretch>
            <a:fillRect/>
          </a:stretch>
        </p:blipFill>
        <p:spPr>
          <a:xfrm>
            <a:off x="1889001" y="307730"/>
            <a:ext cx="5619629" cy="421472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defPPr>
              <a:defRPr kern="1200" smtId="4294967295"/>
            </a:defPPr>
          </a:lstStyle>
          <a:p>
            <a:br>
              <a:rPr lang="cs-CZ" altLang="cs-CZ" sz="1600" smtClean="0">
                <a:latin typeface="Ladislav SemiBold" pitchFamily="50" charset="-18"/>
                <a:cs typeface="Courier New" pitchFamily="49" charset="0"/>
              </a:rPr>
            </a:br>
            <a:br>
              <a:rPr lang="cs-CZ" altLang="cs-CZ" sz="1600" smtClean="0">
                <a:latin typeface="Ladislav SemiBold" pitchFamily="50" charset="-18"/>
                <a:cs typeface="Courier New" pitchFamily="49" charset="0"/>
              </a:rPr>
            </a:br>
            <a:br>
              <a:rPr lang="cs-CZ" altLang="cs-CZ" sz="1600" smtClean="0">
                <a:latin typeface="Ladislav SemiBold" pitchFamily="50" charset="-18"/>
                <a:cs typeface="Courier New" pitchFamily="49" charset="0"/>
              </a:rPr>
            </a:br>
            <a:br>
              <a:rPr lang="cs-CZ" altLang="cs-CZ" sz="1600" smtClean="0">
                <a:latin typeface="Ladislav SemiBold" pitchFamily="50" charset="-18"/>
                <a:cs typeface="Courier New" pitchFamily="49" charset="0"/>
              </a:rPr>
            </a:br>
            <a:r>
              <a:rPr lang="cs-CZ" altLang="cs-CZ" sz="1600" smtClean="0">
                <a:latin typeface="Ladislav SemiBold" pitchFamily="50" charset="-18"/>
                <a:cs typeface="Courier New" pitchFamily="49" charset="0"/>
              </a:rPr>
              <a:t>JATKA 78</a:t>
            </a:r>
            <a:br>
              <a:rPr lang="cs-CZ" altLang="cs-CZ" sz="1600" smtClean="0">
                <a:latin typeface="Ladislav SemiBold" pitchFamily="50" charset="-18"/>
                <a:cs typeface="Courier New" pitchFamily="49" charset="0"/>
              </a:rPr>
            </a:br>
            <a:br>
              <a:rPr lang="cs-CZ" altLang="cs-CZ" smtClean="0">
                <a:latin typeface="Ladislav SemiBold" pitchFamily="50" charset="-18"/>
                <a:cs typeface="Courier New" pitchFamily="49" charset="0"/>
              </a:rPr>
            </a:br>
            <a:r>
              <a:rPr lang="cs-CZ" altLang="cs-CZ" b="0" i="1" baseline="30000" smtClean="0">
                <a:latin typeface="Ladislav" pitchFamily="50" charset="-18"/>
                <a:cs typeface="Ladislav Light"/>
              </a:rPr>
              <a:t>Venue for new circus, perfoming </a:t>
            </a:r>
            <a:br>
              <a:rPr lang="cs-CZ" altLang="cs-CZ" b="0" i="1" baseline="30000" smtClean="0">
                <a:latin typeface="Ladislav" pitchFamily="50" charset="-18"/>
                <a:cs typeface="Ladislav Light"/>
              </a:rPr>
            </a:br>
            <a:r>
              <a:rPr lang="cs-CZ" altLang="cs-CZ" b="0" i="1" baseline="30000" smtClean="0">
                <a:latin typeface="Ladislav" pitchFamily="50" charset="-18"/>
                <a:cs typeface="Ladislav Light"/>
              </a:rPr>
              <a:t>arts and contemporary dance</a:t>
            </a:r>
            <a:endParaRPr lang="cs-CZ" b="0" i="1" baseline="30000" smtClean="0">
              <a:latin typeface="Ladislav" pitchFamily="50" charset="-18"/>
              <a:cs typeface="Ladislav Light"/>
            </a:endParaRPr>
          </a:p>
        </p:txBody>
      </p:sp>
      <p:pic>
        <p:nvPicPr>
          <p:cNvPr id="8" name="Zástupný symbol pro obsah 7" descr="Jatk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1494472"/>
            <a:ext cx="5111750" cy="3877628"/>
          </a:xfrm>
        </p:spPr>
      </p:pic>
      <p:sp>
        <p:nvSpPr>
          <p:cNvPr id="7" name="Zástupný symbol pro text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285750" indent="-285750"/>
            <a:endParaRPr lang="en-US" smtClean="0"/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Presenter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Producer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Residency for new circus, dance or drama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Education for new circus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Home of La Putyka comp.</a:t>
            </a:r>
          </a:p>
          <a:p>
            <a:endParaRPr lang="en-US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en-US" smtClean="0"/>
          </a:p>
          <a:p>
            <a:r>
              <a:rPr lang="en-US" b="1" smtClean="0"/>
              <a:t>www.jatka78.cz</a:t>
            </a:r>
          </a:p>
          <a:p>
            <a:endParaRPr lang="cs-CZ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2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Venues in regions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342900" lvl="1" indent="-342900">
              <a:lnSpc>
                <a:spcPct val="15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cs-CZ" sz="1900" smtClean="0">
                <a:solidFill>
                  <a:schemeClr val="tx1">
                    <a:tint val="75000"/>
                  </a:schemeClr>
                </a:solidFill>
              </a:rPr>
              <a:t>MOVING STATION </a:t>
            </a:r>
            <a:r>
              <a:rPr lang="en-US" sz="1900" smtClean="0">
                <a:solidFill>
                  <a:schemeClr val="tx1">
                    <a:tint val="75000"/>
                  </a:schemeClr>
                </a:solidFill>
              </a:rPr>
              <a:t>– Pilsen</a:t>
            </a:r>
          </a:p>
          <a:p>
            <a:pPr marL="342900" lvl="1" indent="-342900">
              <a:lnSpc>
                <a:spcPct val="15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en-US" sz="1900" smtClean="0">
                <a:solidFill>
                  <a:schemeClr val="tx1">
                    <a:tint val="75000"/>
                  </a:schemeClr>
                </a:solidFill>
              </a:rPr>
              <a:t>DEPO – Pilsen</a:t>
            </a:r>
          </a:p>
          <a:p>
            <a:pPr marL="342900" lvl="1" indent="-342900">
              <a:lnSpc>
                <a:spcPct val="15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en-US" sz="1900" smtClean="0">
                <a:solidFill>
                  <a:schemeClr val="tx1">
                    <a:tint val="75000"/>
                  </a:schemeClr>
                </a:solidFill>
              </a:rPr>
              <a:t>P</a:t>
            </a:r>
            <a:r>
              <a:rPr lang="cs-CZ" sz="1900" smtClean="0">
                <a:solidFill>
                  <a:schemeClr val="tx1">
                    <a:tint val="75000"/>
                  </a:schemeClr>
                </a:solidFill>
              </a:rPr>
              <a:t>APIRNA</a:t>
            </a:r>
            <a:r>
              <a:rPr lang="en-US" sz="1900" smtClean="0">
                <a:solidFill>
                  <a:schemeClr val="tx1">
                    <a:tint val="75000"/>
                  </a:schemeClr>
                </a:solidFill>
              </a:rPr>
              <a:t> – Pilsen</a:t>
            </a:r>
          </a:p>
          <a:p>
            <a:pPr marL="342900" lvl="1" indent="-342900">
              <a:lnSpc>
                <a:spcPct val="15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cs-CZ" sz="1900" smtClean="0">
                <a:solidFill>
                  <a:schemeClr val="tx1">
                    <a:tint val="75000"/>
                  </a:schemeClr>
                </a:solidFill>
              </a:rPr>
              <a:t>CASTEL ŽDÁR </a:t>
            </a:r>
            <a:r>
              <a:rPr lang="en-US" sz="1900" smtClean="0">
                <a:solidFill>
                  <a:schemeClr val="tx1">
                    <a:tint val="75000"/>
                  </a:schemeClr>
                </a:solidFill>
              </a:rPr>
              <a:t>– Cultural Center Ždár nad Sázavou              </a:t>
            </a:r>
          </a:p>
          <a:p>
            <a:pPr marL="342900" lvl="1" indent="-342900">
              <a:lnSpc>
                <a:spcPct val="15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en-US" sz="1900" smtClean="0">
                <a:solidFill>
                  <a:schemeClr val="tx1">
                    <a:tint val="75000"/>
                  </a:schemeClr>
                </a:solidFill>
              </a:rPr>
              <a:t>DIOD </a:t>
            </a:r>
            <a:r>
              <a:rPr lang="cs-CZ" sz="1900" smtClean="0">
                <a:solidFill>
                  <a:schemeClr val="tx1">
                    <a:tint val="75000"/>
                  </a:schemeClr>
                </a:solidFill>
              </a:rPr>
              <a:t>– </a:t>
            </a:r>
            <a:r>
              <a:rPr lang="en-US" sz="1900" smtClean="0">
                <a:solidFill>
                  <a:schemeClr val="tx1">
                    <a:tint val="75000"/>
                  </a:schemeClr>
                </a:solidFill>
              </a:rPr>
              <a:t>Jihlava, </a:t>
            </a:r>
          </a:p>
          <a:p>
            <a:pPr marL="342900" lvl="1" indent="-342900">
              <a:lnSpc>
                <a:spcPct val="15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cs-CZ" sz="1900" smtClean="0">
                <a:solidFill>
                  <a:schemeClr val="tx1">
                    <a:tint val="75000"/>
                  </a:schemeClr>
                </a:solidFill>
              </a:rPr>
              <a:t>COOL TOUR</a:t>
            </a:r>
            <a:r>
              <a:rPr lang="en-US" sz="1900" smtClean="0">
                <a:solidFill>
                  <a:schemeClr val="tx1">
                    <a:tint val="75000"/>
                  </a:schemeClr>
                </a:solidFill>
              </a:rPr>
              <a:t> – Ostrava</a:t>
            </a:r>
          </a:p>
          <a:p>
            <a:pPr marL="342900" lvl="1" indent="-342900">
              <a:lnSpc>
                <a:spcPct val="15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cs-CZ" sz="1900" smtClean="0">
                <a:solidFill>
                  <a:schemeClr val="tx1">
                    <a:tint val="75000"/>
                  </a:schemeClr>
                </a:solidFill>
              </a:rPr>
              <a:t>UFFO </a:t>
            </a:r>
            <a:r>
              <a:rPr lang="en-US" sz="1900" smtClean="0">
                <a:solidFill>
                  <a:schemeClr val="tx1">
                    <a:tint val="75000"/>
                  </a:schemeClr>
                </a:solidFill>
              </a:rPr>
              <a:t>– Trutnov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/>
              <a:t>Uffo Trutnov  - http://uffo.cz/</a:t>
            </a:r>
            <a:br>
              <a:rPr lang="cs-CZ" smtClean="0"/>
            </a:br>
            <a:r>
              <a:rPr lang="en-US" b="0" i="1" smtClean="0"/>
              <a:t>cultural center </a:t>
            </a:r>
            <a:endParaRPr lang="cs-CZ"/>
          </a:p>
        </p:txBody>
      </p:sp>
      <p:pic>
        <p:nvPicPr>
          <p:cNvPr id="7" name="Zástupný symbol pro obrázek 6" descr="Uffo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556" r="5556"/>
          <a:stretch>
            <a:fillRect/>
          </a:stretch>
        </p:blipFill>
        <p:spPr/>
      </p:pic>
      <p:sp>
        <p:nvSpPr>
          <p:cNvPr id="6" name="Zástupný symbol pro text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285750" indent="-285750">
              <a:buFont typeface="Wingdings" charset="2"/>
              <a:buChar char="§"/>
            </a:pPr>
            <a:r>
              <a:rPr lang="en-US" smtClean="0"/>
              <a:t>Social heart of the region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Residential place 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Organizer of Cirk-uff festival – new circus</a:t>
            </a:r>
            <a:endParaRPr lang="cs-CZ" smtClean="0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endParaRPr lang="cs-CZ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en-US" smtClean="0"/>
              <a:t>Moving Station</a:t>
            </a:r>
            <a:br>
              <a:rPr lang="en-US" smtClean="0"/>
            </a:br>
            <a:br>
              <a:rPr lang="en-US" smtClean="0"/>
            </a:br>
            <a:r>
              <a:rPr lang="en-US" b="0" i="1" smtClean="0"/>
              <a:t>centre for cultural and social projects in Pilsen</a:t>
            </a:r>
            <a:endParaRPr lang="cs-CZ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285750" indent="-285750">
              <a:buFont typeface="Wingdings" charset="2"/>
              <a:buChar char="§"/>
            </a:pPr>
            <a:r>
              <a:rPr lang="en-US" b="1" smtClean="0"/>
              <a:t>artistic projects </a:t>
            </a:r>
            <a:r>
              <a:rPr lang="en-US" smtClean="0"/>
              <a:t>(festivals, theatre and paratheatre projects, production, consulting)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smtClean="0"/>
              <a:t>social work</a:t>
            </a:r>
            <a:r>
              <a:rPr lang="en-US" smtClean="0"/>
              <a:t> (street work, contact and information centre for problematic youth, primary prevention of pathological phenomenon, resocialization projects and work with volunteers)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smtClean="0"/>
              <a:t>educational projects </a:t>
            </a:r>
            <a:r>
              <a:rPr lang="en-US" smtClean="0"/>
              <a:t>(concerned with methods based on educating by art, aesthetic education, drama education and personal and social development)</a:t>
            </a:r>
          </a:p>
          <a:p>
            <a:pPr marL="285750" indent="-285750">
              <a:buFont typeface="Wingdings" charset="2"/>
              <a:buChar char="§"/>
            </a:pPr>
            <a:endParaRPr lang="en-US" b="1" smtClean="0"/>
          </a:p>
          <a:p>
            <a:endParaRPr lang="en-US" b="1" smtClean="0"/>
          </a:p>
          <a:p>
            <a:endParaRPr lang="en-US" b="1" smtClean="0"/>
          </a:p>
          <a:p>
            <a:r>
              <a:rPr lang="en-US" b="1" smtClean="0"/>
              <a:t>www.johancentrum.cz</a:t>
            </a:r>
          </a:p>
          <a:p>
            <a:endParaRPr lang="cs-CZ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l="20889" r="20889"/>
          <a:stretch>
            <a:fillRect/>
          </a:stretch>
        </p:blipFill>
        <p:spPr>
          <a:xfrm>
            <a:off x="3912944" y="659924"/>
            <a:ext cx="4435962" cy="5079365"/>
          </a:xfrm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ctr">
              <a:buNone/>
            </a:pPr>
            <a:endParaRPr lang="en-US" sz="4400" smtClean="0"/>
          </a:p>
          <a:p>
            <a:pPr marL="0" indent="0" algn="ctr">
              <a:buNone/>
            </a:pPr>
            <a:endParaRPr lang="en-US" sz="4400"/>
          </a:p>
          <a:p>
            <a:pPr marL="0" indent="0" algn="ctr">
              <a:spcBef>
                <a:spcPct val="0"/>
              </a:spcBef>
              <a:buNone/>
            </a:pPr>
            <a:r>
              <a:rPr lang="en-US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FESTIVALS</a:t>
            </a:r>
            <a:endParaRPr lang="cs-CZ" b="1" smtClean="0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endParaRPr lang="cs-CZ" b="1" smtClean="0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cs-CZ" sz="14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WWW.PERFORMCZECH.CZ</a:t>
            </a:r>
            <a:endParaRPr lang="en-US" sz="1400" b="1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6092761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en-US" sz="32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Prague</a:t>
            </a:r>
            <a:endParaRPr lang="en-US" sz="3200" b="1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>
            <a:defPPr>
              <a:defRPr kern="1200" smtId="4294967295"/>
            </a:defPPr>
          </a:lstStyle>
          <a:p>
            <a:pPr marL="342900" lvl="1" indent="-342900">
              <a:lnSpc>
                <a:spcPct val="17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en-US" sz="270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The International Festival of Contemporary Dance and Movement Theatre TANEC </a:t>
            </a:r>
            <a:r>
              <a:rPr lang="en-US" sz="27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PRAHA</a:t>
            </a:r>
            <a:r>
              <a:rPr lang="cs-CZ" sz="27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   </a:t>
            </a:r>
            <a:r>
              <a:rPr lang="en-US" sz="27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(1989)</a:t>
            </a:r>
          </a:p>
          <a:p>
            <a:pPr marL="342900" lvl="1" indent="-342900">
              <a:lnSpc>
                <a:spcPct val="17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en-US" sz="270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4+4 Days in Motion – International Festival of Contemporary Art  </a:t>
            </a:r>
            <a:r>
              <a:rPr lang="en-US" sz="27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(1996)</a:t>
            </a:r>
          </a:p>
          <a:p>
            <a:pPr marL="342900" lvl="1" indent="-342900">
              <a:lnSpc>
                <a:spcPct val="17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en-US" sz="27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Czech Dance Platform (2000)</a:t>
            </a:r>
          </a:p>
          <a:p>
            <a:pPr marL="342900" lvl="1" indent="-342900">
              <a:lnSpc>
                <a:spcPct val="17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en-US" sz="27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Small Inventory – selection of the “new theatre” outstanding performances </a:t>
            </a:r>
          </a:p>
          <a:p>
            <a:pPr marL="342900" lvl="1" indent="-342900">
              <a:lnSpc>
                <a:spcPct val="17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en-US" sz="27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Letní </a:t>
            </a:r>
            <a:r>
              <a:rPr lang="en-US" sz="270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Letná – new cricus festival (2004)</a:t>
            </a:r>
          </a:p>
          <a:p>
            <a:pPr marL="342900" lvl="1" indent="-342900">
              <a:lnSpc>
                <a:spcPct val="17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en-US" sz="27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Zero </a:t>
            </a:r>
            <a:r>
              <a:rPr lang="en-US" sz="270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Point – new forms of physical and street theatre and modern clownery (2008</a:t>
            </a:r>
            <a:r>
              <a:rPr lang="en-US" sz="27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)</a:t>
            </a:r>
          </a:p>
          <a:p>
            <a:pPr marL="342900" lvl="1" indent="-342900">
              <a:lnSpc>
                <a:spcPct val="170000"/>
              </a:lnSpc>
              <a:buFont typeface="Wingdings" charset="2"/>
              <a:buChar char="§"/>
              <a:defRPr sz="2400">
                <a:latin typeface="Ladislav"/>
                <a:ea typeface="Ladislav"/>
                <a:cs typeface="Ladislav"/>
                <a:sym typeface="Ladislav"/>
              </a:defRPr>
            </a:pPr>
            <a:r>
              <a:rPr lang="en-US" sz="27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Dance </a:t>
            </a:r>
            <a:r>
              <a:rPr lang="en-US" sz="270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Film Festival (</a:t>
            </a:r>
            <a:r>
              <a:rPr lang="en-US" sz="27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2009)</a:t>
            </a:r>
          </a:p>
          <a:p>
            <a:pPr marL="0" indent="0">
              <a:buNone/>
            </a:pPr>
            <a:endParaRPr lang="en-US" b="1" i="1"/>
          </a:p>
        </p:txBody>
      </p:sp>
    </p:spTree>
    <p:extLst>
      <p:ext uri="{BB962C8B-B14F-4D97-AF65-F5344CB8AC3E}">
        <p14:creationId xmlns:p14="http://schemas.microsoft.com/office/powerpoint/2010/main" xmlns="" val="2316841614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en-US" sz="32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Festivals in the regions</a:t>
            </a:r>
            <a:endParaRPr lang="en-US" sz="3200" b="1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lnSpc>
                <a:spcPct val="200000"/>
              </a:lnSpc>
            </a:pPr>
            <a:r>
              <a:rPr lang="en-US" sz="160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Flora Theatre </a:t>
            </a:r>
            <a:r>
              <a:rPr lang="en-US" sz="16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Festival – Olomouc (1996)</a:t>
            </a:r>
          </a:p>
          <a:p>
            <a:pPr>
              <a:lnSpc>
                <a:spcPct val="200000"/>
              </a:lnSpc>
            </a:pPr>
            <a:r>
              <a:rPr lang="en-US" sz="160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ProART </a:t>
            </a:r>
            <a:r>
              <a:rPr lang="en-US" sz="16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Festival – (2004)</a:t>
            </a:r>
          </a:p>
          <a:p>
            <a:pPr>
              <a:lnSpc>
                <a:spcPct val="200000"/>
              </a:lnSpc>
            </a:pPr>
            <a:r>
              <a:rPr lang="en-US" sz="16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Tanec Valmez –  (2005)</a:t>
            </a:r>
          </a:p>
          <a:p>
            <a:pPr>
              <a:lnSpc>
                <a:spcPct val="200000"/>
              </a:lnSpc>
            </a:pPr>
            <a:r>
              <a:rPr lang="en-US" sz="16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Small and Big Inventory – new theatre ( 2002)</a:t>
            </a:r>
          </a:p>
          <a:p>
            <a:pPr>
              <a:lnSpc>
                <a:spcPct val="200000"/>
              </a:lnSpc>
            </a:pPr>
            <a:r>
              <a:rPr lang="en-US" sz="16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KoresponDance – Žďár nad Sázavou (2009)</a:t>
            </a:r>
          </a:p>
          <a:p>
            <a:pPr>
              <a:lnSpc>
                <a:spcPct val="200000"/>
              </a:lnSpc>
            </a:pPr>
            <a:r>
              <a:rPr lang="en-US" sz="16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Cirk-Uff – Trutnov (2011)</a:t>
            </a:r>
          </a:p>
          <a:p>
            <a:pPr>
              <a:lnSpc>
                <a:spcPct val="200000"/>
              </a:lnSpc>
            </a:pPr>
            <a:r>
              <a:rPr lang="en-US" sz="16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Festival Theatre – Pilsen (1993)</a:t>
            </a:r>
          </a:p>
          <a:p>
            <a:pPr>
              <a:lnSpc>
                <a:spcPct val="200000"/>
              </a:lnSpc>
            </a:pPr>
            <a:r>
              <a:rPr lang="en-US" sz="16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Theatre World Brno – Brno (2010)</a:t>
            </a:r>
          </a:p>
          <a:p>
            <a:pPr>
              <a:lnSpc>
                <a:spcPct val="200000"/>
              </a:lnSpc>
            </a:pPr>
            <a:endParaRPr lang="en-US" sz="1600" smtClean="0">
              <a:solidFill>
                <a:schemeClr val="tx1">
                  <a:tint val="75000"/>
                </a:schemeClr>
              </a:solidFill>
              <a:latin typeface="Ladislav"/>
              <a:ea typeface="Ladislav"/>
              <a:cs typeface="Ladislav"/>
              <a:sym typeface="Ladislav"/>
            </a:endParaRPr>
          </a:p>
          <a:p>
            <a:endParaRPr lang="en-US" b="1" i="1"/>
          </a:p>
          <a:p>
            <a:endParaRPr lang="en-US" b="1" i="1" smtClean="0"/>
          </a:p>
          <a:p>
            <a:endParaRPr lang="en-US" b="1" i="1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320940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en-US" smtClean="0"/>
              <a:t>Tanec Praha </a:t>
            </a:r>
            <a:br>
              <a:rPr lang="en-US" smtClean="0"/>
            </a:br>
            <a:r>
              <a:rPr lang="en-US" sz="1600" b="0" i="1"/>
              <a:t>The International Festival of Contemporary Dance and Movement Theatre </a:t>
            </a:r>
            <a:br>
              <a:rPr lang="cs-CZ" sz="1600" b="0" i="1" smtClean="0"/>
            </a:br>
            <a:endParaRPr lang="en-US" sz="1600" b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285750" indent="-285750">
              <a:buFont typeface="Wingdings" charset="2"/>
              <a:buChar char="§"/>
            </a:pPr>
            <a:r>
              <a:rPr lang="en-US" smtClean="0"/>
              <a:t>Held annual in May / June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Founded in 1989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Presentation of the international dance project and CZ creations 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Program for professionals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Discussion</a:t>
            </a:r>
            <a:endParaRPr lang="en-US"/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Tanec Praha in the regions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Tanec Praha for Children festival</a:t>
            </a:r>
          </a:p>
          <a:p>
            <a:pPr marL="285750" indent="-285750">
              <a:buFont typeface="Wingdings" charset="2"/>
              <a:buChar char="§"/>
            </a:pPr>
            <a:endParaRPr lang="en-US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pPr marL="285750" indent="-285750">
              <a:buFont typeface="Wingdings" charset="2"/>
              <a:buChar char="§"/>
            </a:pPr>
            <a:endParaRPr lang="en-US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pPr marL="285750" indent="-285750">
              <a:buFont typeface="Wingdings" charset="2"/>
              <a:buChar char="§"/>
            </a:pPr>
            <a:endParaRPr lang="en-US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www.tanecpraha.</a:t>
            </a:r>
            <a:r>
              <a:rPr lang="cs-CZ" smtClean="0"/>
              <a:t>org</a:t>
            </a:r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rcRect l="20892" r="208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762555991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en-US" smtClean="0"/>
              <a:t>Czech Dance Platform</a:t>
            </a:r>
            <a:br>
              <a:rPr lang="en-US" smtClean="0"/>
            </a:br>
            <a:r>
              <a:rPr lang="en-US" b="0" i="1" smtClean="0"/>
              <a:t>presentation and competition of the best CZ dance projects</a:t>
            </a:r>
            <a:endParaRPr lang="en-US" b="0" i="1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l="20947" r="20947"/>
          <a:stretch>
            <a:fillRect/>
          </a:stretch>
        </p:blipFill>
        <p:spPr>
          <a:xfrm>
            <a:off x="3505200" y="488950"/>
            <a:ext cx="5111750" cy="5853113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285750" indent="-285750">
              <a:buFont typeface="Wingdings" charset="2"/>
              <a:buChar char="§"/>
            </a:pPr>
            <a:r>
              <a:rPr lang="en-US" smtClean="0"/>
              <a:t>Held in April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Based in 2000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Preliminary jury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Festival international jury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Awards: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mtClean="0"/>
              <a:t>Best piece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mtClean="0"/>
              <a:t>Dancer of the year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mtClean="0"/>
              <a:t>Public award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mtClean="0"/>
              <a:t>Best lighting design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mtClean="0"/>
              <a:t>Best dance manager of the year</a:t>
            </a:r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endParaRPr lang="en-US" smtClean="0"/>
          </a:p>
          <a:p>
            <a:endParaRPr lang="en-US"/>
          </a:p>
          <a:p>
            <a:r>
              <a:rPr lang="en-US" smtClean="0"/>
              <a:t>www.tanecniplatforma.cz</a:t>
            </a:r>
          </a:p>
          <a:p>
            <a:pPr marL="285750" indent="-285750">
              <a:buFont typeface="Wingdings" charset="2"/>
              <a:buChar char="§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8987213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en-US"/>
              <a:t>4+4 Days in </a:t>
            </a:r>
            <a:r>
              <a:rPr lang="en-US" smtClean="0"/>
              <a:t>Motion</a:t>
            </a:r>
            <a:br>
              <a:rPr lang="en-US" smtClean="0"/>
            </a:br>
            <a:r>
              <a:rPr lang="en-US" sz="1600" b="0" i="1" smtClean="0"/>
              <a:t>International </a:t>
            </a:r>
            <a:r>
              <a:rPr lang="en-US" sz="1600" b="0" i="1"/>
              <a:t>Festival of Contemporary Art </a:t>
            </a:r>
            <a:endParaRPr lang="en-US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5050" y="1761927"/>
            <a:ext cx="5111750" cy="2875359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285750" indent="-285750">
              <a:buFont typeface="Wingdings" charset="2"/>
              <a:buChar char="§"/>
            </a:pPr>
            <a:r>
              <a:rPr lang="en-US" smtClean="0"/>
              <a:t>Held annual in October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Based in 1996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Presentation of dance </a:t>
            </a:r>
            <a:r>
              <a:rPr lang="en-US"/>
              <a:t>and movement theatre and the artist of visual and kinetic </a:t>
            </a:r>
            <a:r>
              <a:rPr lang="en-US" smtClean="0"/>
              <a:t>art</a:t>
            </a:r>
          </a:p>
          <a:p>
            <a:pPr marL="285750" indent="-285750">
              <a:buFont typeface="Wingdings" charset="2"/>
              <a:buChar char="§"/>
            </a:pPr>
            <a:r>
              <a:rPr lang="en-US"/>
              <a:t>Specific aspect: focus on un-traditional spaces </a:t>
            </a:r>
            <a:endParaRPr lang="en-US" smtClean="0"/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Organizer of number international </a:t>
            </a:r>
            <a:r>
              <a:rPr lang="en-US"/>
              <a:t>site specific projects, co-production projects with other European organisations, seminars, membership in international associations and organisations, and consultation activities in the field of cultural </a:t>
            </a:r>
            <a:r>
              <a:rPr lang="en-US" smtClean="0"/>
              <a:t>management</a:t>
            </a:r>
          </a:p>
          <a:p>
            <a:pPr marL="285750" indent="-285750">
              <a:buFont typeface="Wingdings" charset="2"/>
              <a:buChar char="§"/>
            </a:pPr>
            <a:endParaRPr lang="en-US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pPr marL="285750" indent="-285750">
              <a:buFont typeface="Wingdings" charset="2"/>
              <a:buChar char="§"/>
            </a:pPr>
            <a:endParaRPr lang="en-US"/>
          </a:p>
          <a:p>
            <a:r>
              <a:rPr lang="en-US" smtClean="0"/>
              <a:t>www.ctyridny.cz</a:t>
            </a:r>
            <a:endParaRPr lang="en-US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4223031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Letní Letná</a:t>
            </a:r>
            <a:br>
              <a:rPr lang="en-US" smtClean="0"/>
            </a:b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285750" indent="-285750">
              <a:buFont typeface="Wingdings" charset="2"/>
              <a:buChar char="§"/>
            </a:pPr>
            <a:r>
              <a:rPr lang="en-US" smtClean="0"/>
              <a:t>Held annual August / September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Founded in 2004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takes </a:t>
            </a:r>
            <a:r>
              <a:rPr lang="en-US"/>
              <a:t>place in the romantic area of Prague park </a:t>
            </a:r>
            <a:r>
              <a:rPr lang="en-US" smtClean="0"/>
              <a:t>Letná</a:t>
            </a:r>
            <a:r>
              <a:rPr lang="en-US"/>
              <a:t> </a:t>
            </a:r>
            <a:r>
              <a:rPr lang="en-US" smtClean="0"/>
              <a:t>– out and in the tents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Presentation of the </a:t>
            </a:r>
            <a:r>
              <a:rPr lang="en-US"/>
              <a:t>best of international contemporary </a:t>
            </a:r>
            <a:r>
              <a:rPr lang="en-US" smtClean="0"/>
              <a:t>circus</a:t>
            </a:r>
          </a:p>
          <a:p>
            <a:pPr marL="285750" indent="-285750">
              <a:buFont typeface="Wingdings" charset="2"/>
              <a:buChar char="§"/>
            </a:pPr>
            <a:r>
              <a:rPr lang="en-US"/>
              <a:t>cultural and leisure activities to children and their </a:t>
            </a:r>
            <a:r>
              <a:rPr lang="en-US" smtClean="0"/>
              <a:t>families</a:t>
            </a:r>
          </a:p>
          <a:p>
            <a:pPr marL="285750" indent="-285750">
              <a:buFont typeface="Wingdings" charset="2"/>
              <a:buChar char="§"/>
            </a:pPr>
            <a:r>
              <a:rPr lang="en-US"/>
              <a:t>solid platform presenting the work of Czech contemporary </a:t>
            </a:r>
            <a:r>
              <a:rPr lang="en-US" smtClean="0"/>
              <a:t>circus</a:t>
            </a:r>
          </a:p>
          <a:p>
            <a:pPr marL="285750" indent="-285750">
              <a:buFont typeface="Wingdings" charset="2"/>
              <a:buChar char="§"/>
            </a:pPr>
            <a:r>
              <a:rPr lang="en-US"/>
              <a:t>co-producer of European </a:t>
            </a:r>
            <a:r>
              <a:rPr lang="en-US" smtClean="0"/>
              <a:t>projects</a:t>
            </a:r>
          </a:p>
          <a:p>
            <a:pPr marL="285750" indent="-285750">
              <a:buFont typeface="Wingdings" charset="2"/>
              <a:buChar char="§"/>
            </a:pPr>
            <a:endParaRPr lang="en-US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pPr marL="285750" indent="-285750">
              <a:buFont typeface="Wingdings" charset="2"/>
              <a:buChar char="§"/>
            </a:pPr>
            <a:endParaRPr lang="en-US"/>
          </a:p>
          <a:p>
            <a:r>
              <a:rPr lang="en-US" smtClean="0"/>
              <a:t>www.letniletna.cz</a:t>
            </a:r>
            <a:endParaRPr lang="en-US"/>
          </a:p>
        </p:txBody>
      </p:sp>
      <p:pic>
        <p:nvPicPr>
          <p:cNvPr id="8" name="Zástupný symbol pro obsah 7" descr="Letní letná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1498771"/>
            <a:ext cx="5111750" cy="3401671"/>
          </a:xfrm>
        </p:spPr>
      </p:pic>
    </p:spTree>
    <p:extLst>
      <p:ext uri="{BB962C8B-B14F-4D97-AF65-F5344CB8AC3E}">
        <p14:creationId xmlns:p14="http://schemas.microsoft.com/office/powerpoint/2010/main" xmlns="" val="2186871096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en-US" smtClean="0"/>
              <a:t>KoresponDance</a:t>
            </a:r>
            <a:br>
              <a:rPr lang="en-US" smtClean="0"/>
            </a:br>
            <a:br>
              <a:rPr lang="en-US" smtClean="0"/>
            </a:br>
            <a:r>
              <a:rPr lang="en-US" sz="1600" b="0" i="1" smtClean="0"/>
              <a:t>International festival of modern dance and physical theatre</a:t>
            </a:r>
            <a:endParaRPr lang="en-US" sz="1600" b="0" i="1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285750" indent="-285750">
              <a:buFont typeface="Wingdings" charset="2"/>
              <a:buChar char="§"/>
            </a:pPr>
            <a:r>
              <a:rPr lang="en-US" smtClean="0"/>
              <a:t>Held in July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Founded in 2009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Castle Žďár nad Sázavou – romantic historical area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Interdisciplinary program – dance, music, visual arts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Open air projects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Program for professionals – workshops, discussions, presentations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Program getting together international  artists and local people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Walks and guided tour across historical building and new museum</a:t>
            </a:r>
            <a:endParaRPr lang="en-US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pPr marL="285750" indent="-285750">
              <a:buFont typeface="Wingdings" charset="2"/>
              <a:buChar char="§"/>
            </a:pPr>
            <a:endParaRPr lang="en-US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r>
              <a:rPr lang="en-US" smtClean="0">
                <a:hlinkClick r:id="rId2"/>
              </a:rPr>
              <a:t>www.korespondance.cz</a:t>
            </a:r>
            <a:endParaRPr lang="en-US" smtClean="0"/>
          </a:p>
          <a:p>
            <a:r>
              <a:rPr lang="en-US" smtClean="0"/>
              <a:t>www.se</a:t>
            </a:r>
            <a:r>
              <a:rPr lang="en-US"/>
              <a:t>-s-</a:t>
            </a:r>
            <a:r>
              <a:rPr lang="en-US" smtClean="0"/>
              <a:t>ta.cz</a:t>
            </a:r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pPr marL="285750" indent="-285750">
              <a:buFont typeface="Wingdings" charset="2"/>
              <a:buChar char="§"/>
            </a:pPr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rcRect l="20918" r="209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254125139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Dance Film Festival</a:t>
            </a:r>
            <a:br>
              <a:rPr lang="en-US" smtClean="0"/>
            </a:br>
            <a:br>
              <a:rPr lang="en-US"/>
            </a:b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285750" indent="-285750">
              <a:buFont typeface="Wingdings" charset="2"/>
              <a:buChar char="§"/>
            </a:pPr>
            <a:r>
              <a:rPr lang="en-US"/>
              <a:t>Biennial </a:t>
            </a:r>
          </a:p>
          <a:p>
            <a:pPr marL="285750" indent="-285750">
              <a:buFont typeface="Wingdings" charset="2"/>
              <a:buChar char="§"/>
            </a:pPr>
            <a:r>
              <a:rPr lang="en-US"/>
              <a:t>Founded in 2009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Presentation dance for camera films, documentaries and best stage recording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Workshop Dance and camera – develop CZ dance cinematography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Production of dance for camera films</a:t>
            </a:r>
          </a:p>
          <a:p>
            <a:pPr marL="285750" indent="-285750">
              <a:buFont typeface="Wingdings" charset="2"/>
              <a:buChar char="§"/>
            </a:pPr>
            <a:endParaRPr lang="en-US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pPr marL="285750" indent="-285750">
              <a:buFont typeface="Wingdings" charset="2"/>
              <a:buChar char="§"/>
            </a:pPr>
            <a:endParaRPr lang="en-US"/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www.tanecnifilmy.cz</a:t>
            </a: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/>
          <a:srcRect l="20889" r="20889"/>
          <a:stretch>
            <a:fillRect/>
          </a:stretch>
        </p:blipFill>
        <p:spPr>
          <a:xfrm>
            <a:off x="3575050" y="286560"/>
            <a:ext cx="5111750" cy="5853113"/>
          </a:xfrm>
        </p:spPr>
      </p:pic>
    </p:spTree>
    <p:extLst>
      <p:ext uri="{BB962C8B-B14F-4D97-AF65-F5344CB8AC3E}">
        <p14:creationId xmlns:p14="http://schemas.microsoft.com/office/powerpoint/2010/main" xmlns="" val="3161252038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en-US" sz="3200" b="1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 important subjects</a:t>
            </a:r>
            <a:endParaRPr lang="en-US" sz="3200" b="1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lnSpc>
                <a:spcPct val="200000"/>
              </a:lnSpc>
            </a:pPr>
            <a:r>
              <a:rPr lang="en-US" sz="15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Association of the Professional Theatres</a:t>
            </a:r>
            <a:r>
              <a:rPr lang="cs-CZ" sz="15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 - http://www.asociacedivadel.cz/</a:t>
            </a:r>
            <a:endParaRPr lang="en-US" sz="1500" smtClean="0">
              <a:solidFill>
                <a:schemeClr val="tx1">
                  <a:tint val="75000"/>
                </a:schemeClr>
              </a:solidFill>
              <a:latin typeface="Ladislav"/>
              <a:ea typeface="Ladislav"/>
              <a:cs typeface="Ladislav"/>
              <a:sym typeface="Ladislav"/>
            </a:endParaRPr>
          </a:p>
          <a:p>
            <a:pPr>
              <a:lnSpc>
                <a:spcPct val="200000"/>
              </a:lnSpc>
            </a:pPr>
            <a:r>
              <a:rPr lang="en-US" sz="15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Association of the Independent Theatres</a:t>
            </a:r>
            <a:r>
              <a:rPr lang="cs-CZ" sz="15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 - http://andcr.cz/</a:t>
            </a:r>
            <a:endParaRPr lang="en-US" sz="1500" smtClean="0">
              <a:solidFill>
                <a:schemeClr val="tx1">
                  <a:tint val="75000"/>
                </a:schemeClr>
              </a:solidFill>
              <a:latin typeface="Ladislav"/>
              <a:ea typeface="Ladislav"/>
              <a:cs typeface="Ladislav"/>
              <a:sym typeface="Ladislav"/>
            </a:endParaRPr>
          </a:p>
          <a:p>
            <a:pPr>
              <a:lnSpc>
                <a:spcPct val="200000"/>
              </a:lnSpc>
            </a:pPr>
            <a:r>
              <a:rPr lang="en-GB" sz="150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</a:rPr>
              <a:t>Theatre Faculty of the Academy of Performing Arts in </a:t>
            </a:r>
            <a:r>
              <a:rPr lang="en-GB" sz="15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</a:rPr>
              <a:t>Prague // www.damu.cz</a:t>
            </a:r>
            <a:endParaRPr lang="cs-CZ" sz="1500">
              <a:solidFill>
                <a:schemeClr val="tx1">
                  <a:tint val="75000"/>
                </a:schemeClr>
              </a:solidFill>
              <a:latin typeface="Ladislav"/>
              <a:ea typeface="Ladislav"/>
              <a:cs typeface="Ladislav"/>
            </a:endParaRPr>
          </a:p>
          <a:p>
            <a:pPr>
              <a:lnSpc>
                <a:spcPct val="200000"/>
              </a:lnSpc>
            </a:pPr>
            <a:r>
              <a:rPr lang="en-GB" sz="150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</a:rPr>
              <a:t>Theatre Faculty of the Janáček Academy in </a:t>
            </a:r>
            <a:r>
              <a:rPr lang="en-GB" sz="15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</a:rPr>
              <a:t>Brno // www.jamu.cz</a:t>
            </a:r>
            <a:endParaRPr lang="cs-CZ" sz="1500">
              <a:solidFill>
                <a:schemeClr val="tx1">
                  <a:tint val="75000"/>
                </a:schemeClr>
              </a:solidFill>
              <a:latin typeface="Ladislav"/>
              <a:ea typeface="Ladislav"/>
              <a:cs typeface="Ladislav"/>
            </a:endParaRPr>
          </a:p>
          <a:p>
            <a:pPr>
              <a:lnSpc>
                <a:spcPct val="200000"/>
              </a:lnSpc>
            </a:pPr>
            <a:r>
              <a:rPr lang="en-US" sz="15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Se.</a:t>
            </a:r>
            <a:r>
              <a:rPr lang="cs-CZ" sz="15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S</a:t>
            </a:r>
            <a:r>
              <a:rPr lang="en-US" sz="1500" smtClean="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.Ta – Centre of choreographic </a:t>
            </a:r>
            <a:r>
              <a:rPr lang="en-US" sz="150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development  // http://www.se-s-ta.cz/uvod.php</a:t>
            </a:r>
            <a:endParaRPr lang="en-US" sz="1500" smtClean="0">
              <a:solidFill>
                <a:schemeClr val="tx1">
                  <a:tint val="75000"/>
                </a:schemeClr>
              </a:solidFill>
              <a:latin typeface="Ladislav"/>
              <a:ea typeface="Ladislav"/>
              <a:cs typeface="Ladislav"/>
              <a:sym typeface="Ladislav"/>
            </a:endParaRPr>
          </a:p>
          <a:p>
            <a:pPr>
              <a:lnSpc>
                <a:spcPct val="200000"/>
              </a:lnSpc>
            </a:pPr>
            <a:r>
              <a:rPr lang="en-US" sz="150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Dance career endowment fund // </a:t>
            </a:r>
            <a:r>
              <a:rPr lang="en-US" sz="150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  <a:hlinkClick r:id="rId2"/>
              </a:rPr>
              <a:t>http://tanecnikariera.cz</a:t>
            </a:r>
            <a:endParaRPr lang="en-US" sz="1500">
              <a:solidFill>
                <a:schemeClr val="tx1">
                  <a:tint val="75000"/>
                </a:schemeClr>
              </a:solidFill>
              <a:latin typeface="Ladislav"/>
              <a:ea typeface="Ladislav"/>
              <a:cs typeface="Ladislav"/>
              <a:sym typeface="Ladislav"/>
            </a:endParaRPr>
          </a:p>
          <a:p>
            <a:pPr>
              <a:lnSpc>
                <a:spcPct val="200000"/>
              </a:lnSpc>
            </a:pPr>
            <a:r>
              <a:rPr lang="en-US" sz="1500">
                <a:solidFill>
                  <a:schemeClr val="tx1">
                    <a:tint val="75000"/>
                  </a:schemeClr>
                </a:solidFill>
                <a:latin typeface="Ladislav"/>
                <a:ea typeface="Ladislav"/>
                <a:cs typeface="Ladislav"/>
                <a:sym typeface="Ladislav"/>
              </a:rPr>
              <a:t>New web // http://www.novasit.cz</a:t>
            </a:r>
            <a:endParaRPr lang="en-US" sz="1500" smtClean="0">
              <a:solidFill>
                <a:schemeClr val="tx1">
                  <a:tint val="75000"/>
                </a:schemeClr>
              </a:solidFill>
              <a:latin typeface="Ladislav"/>
              <a:ea typeface="Ladislav"/>
              <a:cs typeface="Ladislav"/>
              <a:sym typeface="Ladislav"/>
            </a:endParaRPr>
          </a:p>
          <a:p>
            <a:pPr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4482221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en-US" smtClean="0"/>
              <a:t>SE.S.TA</a:t>
            </a:r>
            <a:br>
              <a:rPr lang="en-US" smtClean="0"/>
            </a:br>
            <a:br>
              <a:rPr lang="en-US" smtClean="0"/>
            </a:br>
            <a:r>
              <a:rPr lang="en-US" b="0" i="1"/>
              <a:t>centre of choreographic development</a:t>
            </a:r>
            <a:endParaRPr lang="en-US" b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l="25047" r="25047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>
            <a:defPPr>
              <a:defRPr kern="1200" smtId="4294967295"/>
            </a:defPPr>
          </a:lstStyle>
          <a:p>
            <a:pPr marL="285750" indent="-285750">
              <a:buFont typeface="Wingdings" charset="2"/>
              <a:buChar char="§"/>
            </a:pPr>
            <a:r>
              <a:rPr lang="en-US" smtClean="0"/>
              <a:t>Founded 1999</a:t>
            </a:r>
          </a:p>
          <a:p>
            <a:endParaRPr lang="en-US"/>
          </a:p>
          <a:p>
            <a:r>
              <a:rPr lang="en-US" smtClean="0"/>
              <a:t>The mission: </a:t>
            </a:r>
            <a:r>
              <a:rPr lang="en-US"/>
              <a:t>foster the development of professional contemporary dance in the Czech Republic in international context</a:t>
            </a:r>
            <a:r>
              <a:rPr lang="en-US" smtClean="0"/>
              <a:t>.</a:t>
            </a:r>
          </a:p>
          <a:p>
            <a:endParaRPr lang="en-US"/>
          </a:p>
          <a:p>
            <a:r>
              <a:rPr lang="en-US" b="1"/>
              <a:t>Further education</a:t>
            </a:r>
            <a:r>
              <a:rPr lang="en-US"/>
              <a:t> for dance professionals (choreographers, dancers, pedagogues, critics and theoreticians) in international context, in the form of creative workshops, seminars, residencies in the Czech Republic and abroad, research workshops, etc.</a:t>
            </a:r>
          </a:p>
          <a:p>
            <a:r>
              <a:rPr lang="en-US" b="1"/>
              <a:t>Production and coproduction</a:t>
            </a:r>
            <a:r>
              <a:rPr lang="en-US"/>
              <a:t> of new contemporary dance pieces in cooperation with Czech and foreign artists and institutions.</a:t>
            </a:r>
          </a:p>
          <a:p>
            <a:r>
              <a:rPr lang="en-US" b="1"/>
              <a:t>Distribution of production</a:t>
            </a:r>
            <a:r>
              <a:rPr lang="en-US"/>
              <a:t>s of contemporary dance in the Czech Republic and abroad</a:t>
            </a:r>
            <a:r>
              <a:rPr lang="en-US" smtClean="0"/>
              <a:t>.</a:t>
            </a:r>
            <a:endParaRPr lang="en-US"/>
          </a:p>
          <a:p>
            <a:r>
              <a:rPr lang="en-US" b="1"/>
              <a:t>Cultivating audiences</a:t>
            </a:r>
            <a:r>
              <a:rPr lang="en-US"/>
              <a:t> – activities that allow artists and audiences to interact more intimately (lectures, exhibitions, commented presentations, discussions with artists an many more)</a:t>
            </a:r>
            <a:r>
              <a:rPr lang="en-US" smtClean="0"/>
              <a:t>.</a:t>
            </a:r>
          </a:p>
          <a:p>
            <a:endParaRPr lang="en-US"/>
          </a:p>
          <a:p>
            <a:r>
              <a:rPr lang="en-US" smtClean="0"/>
              <a:t>www.se.s.ta.cz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60012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Dance career endowment </a:t>
            </a:r>
            <a:r>
              <a:rPr lang="en-US" smtClean="0"/>
              <a:t>fund</a:t>
            </a:r>
            <a:br>
              <a:rPr lang="en-US" smtClean="0"/>
            </a:b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285750" indent="-285750">
              <a:buFont typeface="Wingdings" charset="2"/>
              <a:buChar char="§"/>
            </a:pPr>
            <a:r>
              <a:rPr lang="en-US" smtClean="0"/>
              <a:t>Founded in 2015</a:t>
            </a:r>
          </a:p>
          <a:p>
            <a:endParaRPr lang="en-US" smtClean="0"/>
          </a:p>
          <a:p>
            <a:r>
              <a:rPr lang="en-US" b="1" smtClean="0"/>
              <a:t>Mission:</a:t>
            </a:r>
            <a:endParaRPr lang="en-US"/>
          </a:p>
          <a:p>
            <a:r>
              <a:rPr lang="en-US"/>
              <a:t>The Fund helps professional performing artists (dancers, mimes, performers, acrobats etc.) cope with personal and professional changes that follow the end of active career in the respective field</a:t>
            </a:r>
            <a:endParaRPr lang="en-US" smtClean="0"/>
          </a:p>
          <a:p>
            <a:endParaRPr lang="en-US" smtClean="0"/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up</a:t>
            </a:r>
            <a:r>
              <a:rPr lang="en-US"/>
              <a:t>-to-date information on the job market </a:t>
            </a:r>
            <a:r>
              <a:rPr lang="en-US" smtClean="0"/>
              <a:t>situation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individual coaching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career </a:t>
            </a:r>
            <a:r>
              <a:rPr lang="en-US"/>
              <a:t>and personnel </a:t>
            </a:r>
            <a:r>
              <a:rPr lang="en-US" smtClean="0"/>
              <a:t>consulting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individual </a:t>
            </a:r>
            <a:r>
              <a:rPr lang="en-US"/>
              <a:t>psychological </a:t>
            </a:r>
            <a:r>
              <a:rPr lang="en-US" smtClean="0"/>
              <a:t>consulting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legal counselling</a:t>
            </a:r>
            <a:endParaRPr lang="en-US"/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informative </a:t>
            </a:r>
            <a:r>
              <a:rPr lang="en-US"/>
              <a:t>thematic seminars and </a:t>
            </a:r>
            <a:r>
              <a:rPr lang="en-US" smtClean="0"/>
              <a:t>workshops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Lobbying</a:t>
            </a:r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r>
              <a:rPr lang="en-US" smtClean="0"/>
              <a:t>www.tanecnikariera.cz</a:t>
            </a:r>
          </a:p>
          <a:p>
            <a:pPr marL="285750" indent="-285750">
              <a:buFont typeface="Wingdings" charset="2"/>
              <a:buChar char="§"/>
            </a:pPr>
            <a:endParaRPr lang="en-US"/>
          </a:p>
          <a:p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rcRect l="17016" r="170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225818666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NEW WEB</a:t>
            </a:r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l="20685" r="20685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285750" indent="-285750">
              <a:buFont typeface="Wingdings" charset="2"/>
              <a:buChar char="§"/>
            </a:pPr>
            <a:r>
              <a:rPr lang="en-US" smtClean="0"/>
              <a:t>Founded 2004</a:t>
            </a:r>
          </a:p>
          <a:p>
            <a:pPr marL="285750" indent="-285750">
              <a:buFont typeface="Wingdings" charset="2"/>
              <a:buChar char="§"/>
            </a:pPr>
            <a:r>
              <a:rPr lang="en-US"/>
              <a:t>helping to develop contemporary art and civic society in the Czech republic and </a:t>
            </a:r>
            <a:r>
              <a:rPr lang="en-US" smtClean="0"/>
              <a:t>abroad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Orga</a:t>
            </a:r>
            <a:r>
              <a:rPr lang="cs-CZ" smtClean="0"/>
              <a:t>ni</a:t>
            </a:r>
            <a:r>
              <a:rPr lang="en-US" smtClean="0"/>
              <a:t>zer of Small and Big Inventory – new theatre, and dance</a:t>
            </a:r>
            <a:r>
              <a:rPr lang="cs-CZ" smtClean="0"/>
              <a:t> festival </a:t>
            </a:r>
            <a:endParaRPr lang="en-US" smtClean="0"/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Focus on circulation of the projects across the country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Production of theatre projects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smtClean="0"/>
              <a:t>Residences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Education</a:t>
            </a:r>
          </a:p>
          <a:p>
            <a:pPr marL="285750" indent="-285750">
              <a:buFont typeface="Wingdings" charset="2"/>
              <a:buChar char="§"/>
            </a:pPr>
            <a:r>
              <a:rPr lang="cs-CZ" smtClean="0"/>
              <a:t>A</a:t>
            </a:r>
            <a:r>
              <a:rPr lang="en-US" smtClean="0"/>
              <a:t>rts advocacy</a:t>
            </a:r>
          </a:p>
          <a:p>
            <a:pPr marL="285750" indent="-285750">
              <a:buFont typeface="Wingdings" charset="2"/>
              <a:buChar char="§"/>
            </a:pPr>
            <a:r>
              <a:rPr lang="en-US" smtClean="0"/>
              <a:t>Networking</a:t>
            </a:r>
          </a:p>
          <a:p>
            <a:pPr marL="285750" indent="-285750">
              <a:buFont typeface="Wingdings" charset="2"/>
              <a:buChar char="§"/>
            </a:pPr>
            <a:endParaRPr lang="en-US"/>
          </a:p>
          <a:p>
            <a:pPr marL="285750" indent="-285750">
              <a:buFont typeface="Wingdings" charset="2"/>
              <a:buChar char="§"/>
            </a:pPr>
            <a:endParaRPr lang="en-US" smtClean="0"/>
          </a:p>
          <a:p>
            <a:pPr marL="285750" indent="-285750">
              <a:buFont typeface="Wingdings" charset="2"/>
              <a:buChar char="§"/>
            </a:pPr>
            <a:endParaRPr lang="en-US"/>
          </a:p>
          <a:p>
            <a:endParaRPr lang="en-US" smtClean="0"/>
          </a:p>
          <a:p>
            <a:r>
              <a:rPr lang="en-US" smtClean="0"/>
              <a:t>www.novasit.cz</a:t>
            </a:r>
          </a:p>
          <a:p>
            <a:pPr marL="285750" indent="-285750">
              <a:buFont typeface="Wingdings" charset="2"/>
              <a:buChar char="§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5289129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ovéPole 4"/>
          <p:cNvSpPr txBox="1"/>
          <p:nvPr/>
        </p:nvSpPr>
        <p:spPr>
          <a:xfrm>
            <a:off x="2088929" y="6355039"/>
            <a:ext cx="6643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r"/>
            <a:r>
              <a:rPr lang="cs-CZ"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Celetná 17, 110 00 Praha 1  </a:t>
            </a:r>
            <a:r>
              <a:rPr lang="cs-CZ" sz="1000" b="1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</a:t>
            </a:r>
            <a:r>
              <a:rPr lang="cs-CZ"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T 224 809 134 </a:t>
            </a:r>
            <a:r>
              <a:rPr lang="cs-CZ" sz="1000" b="1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</a:t>
            </a:r>
            <a:r>
              <a:rPr lang="cs-CZ"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F 222 326 121 </a:t>
            </a:r>
            <a:r>
              <a:rPr lang="cs-CZ" sz="1000" b="1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</a:t>
            </a:r>
            <a:r>
              <a:rPr lang="cs-CZ"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cs-CZ" sz="1000" b="1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www.idu.cz 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733802" y="985050"/>
            <a:ext cx="4486268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1600"/>
              </a:lnSpc>
            </a:pPr>
            <a:r>
              <a:rPr lang="cs-CZ" sz="2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 for your attention </a:t>
            </a:r>
            <a:endParaRPr lang="cs-CZ" sz="24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600"/>
              </a:lnSpc>
            </a:pPr>
            <a:endParaRPr lang="cs-CZ" sz="1200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600"/>
              </a:lnSpc>
            </a:pPr>
            <a:r>
              <a:rPr lang="cs-CZ" sz="1200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Jana Návratová</a:t>
            </a:r>
            <a:endParaRPr lang="cs-CZ" sz="1200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600"/>
              </a:lnSpc>
            </a:pPr>
            <a:r>
              <a:rPr lang="cs-CZ" sz="120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 224 </a:t>
            </a:r>
            <a:r>
              <a:rPr lang="cs-CZ" sz="1200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809103</a:t>
            </a:r>
            <a:endParaRPr lang="cs-CZ" sz="1200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600"/>
              </a:lnSpc>
            </a:pPr>
            <a:r>
              <a:rPr lang="cs-CZ" sz="1200" smtClean="0">
                <a:solidFill>
                  <a:srgbClr val="94734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jana.navratova@idu.cz </a:t>
            </a:r>
            <a:endParaRPr lang="cs-CZ" sz="1200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600"/>
              </a:lnSpc>
            </a:pPr>
            <a:endParaRPr lang="cs-CZ" sz="1200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600"/>
              </a:lnSpc>
              <a:buFont typeface="Arial" pitchFamily="34" charset="0"/>
              <a:buChar char="•"/>
            </a:pPr>
            <a:endParaRPr lang="cs-CZ" sz="1200">
              <a:solidFill>
                <a:srgbClr val="94734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xmlns="" id="{8BDD9C63-70FD-4D1E-B7D3-9091298BCD31}"/>
              </a:ext>
            </a:extLst>
          </p:cNvPr>
          <p:cNvCxnSpPr/>
          <p:nvPr/>
        </p:nvCxnSpPr>
        <p:spPr>
          <a:xfrm>
            <a:off x="594804" y="6198095"/>
            <a:ext cx="8049162" cy="0"/>
          </a:xfrm>
          <a:prstGeom prst="line">
            <a:avLst/>
          </a:prstGeom>
          <a:ln>
            <a:solidFill>
              <a:srgbClr val="9473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3DC5E976-7E43-4E19-8D48-0D15B0E32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804" y="6315798"/>
            <a:ext cx="461639" cy="324704"/>
          </a:xfrm>
          <a:prstGeom prst="rect">
            <a:avLst/>
          </a:prstGeom>
          <a:solidFill>
            <a:srgbClr val="94734A"/>
          </a:solidFill>
        </p:spPr>
      </p:pic>
    </p:spTree>
  </p:cSld>
  <p:clrMapOvr>
    <a:masterClrMapping/>
  </p:clrMapOvr>
  <p:transition spd="slow"/>
  <p:timing/>
</p:sld>
</file>

<file path=ppt/tags/tag1.xml><?xml version="1.0" encoding="utf-8"?>
<p:tagLst xmlns:p="http://schemas.openxmlformats.org/presentationml/2006/main">
  <p:tag name="AS_NET" val="4.0.30319.3652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2019-05-15T11:25:50.761</cp:lastPrinted>
  <dcterms:created xsi:type="dcterms:W3CDTF">2019-05-15T11:25:50Z</dcterms:created>
  <dcterms:modified xsi:type="dcterms:W3CDTF">2019-05-15T11:25:50Z</dcterms:modified>
</cp:coreProperties>
</file>