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2"/>
  </p:sldMasterIdLst>
  <p:notesMasterIdLst>
    <p:notesMasterId r:id="rId3"/>
  </p:notesMasterIdLst>
  <p:sldIdLst>
    <p:sldId id="256" r:id="rId4"/>
    <p:sldId id="266" r:id="rId5"/>
    <p:sldId id="295" r:id="rId6"/>
    <p:sldId id="296" r:id="rId7"/>
    <p:sldId id="297" r:id="rId8"/>
    <p:sldId id="298" r:id="rId9"/>
    <p:sldId id="299" r:id="rId10"/>
  </p:sldIdLst>
  <p:sldSz cx="24380825" cy="13714412"/>
  <p:notesSz cx="6858000" cy="9144000"/>
  <p:custDataLst>
    <p:tags r:id="rId11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Tomšejová Eva Ing." initials="TEI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6" autoAdjust="0"/>
  </p:normalViewPr>
  <p:slideViewPr>
    <p:cSldViewPr snapToGrid="0">
      <p:cViewPr varScale="1">
        <p:scale>
          <a:sx n="22" d="100"/>
          <a:sy n="22" d="100"/>
        </p:scale>
        <p:origin x="112" y="388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25" Type="http://schemas.microsoft.com/office/2015/10/relationships/revisionInfo" Target="revisionInfo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02/03/2021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02.03.2021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02.03.2021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260157" y="6382328"/>
            <a:ext cx="21861932" cy="1231106"/>
          </a:xfrm>
        </p:spPr>
        <p:txBody>
          <a:bodyPr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Vedení účetnictví, veřejné zakázky</a:t>
            </a:r>
            <a:endParaRPr lang="en-GB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0"/>
          </p:nvPr>
        </p:nvSpPr>
        <p:spPr>
          <a:xfrm>
            <a:off x="19136392" y="12613656"/>
            <a:ext cx="3985698" cy="553998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Jan Fridrich</a:t>
            </a:r>
            <a:endParaRPr lang="en-GB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CFCU</a:t>
            </a:r>
            <a:endParaRPr lang="en-GB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934741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mtClean="0">
                <a:solidFill>
                  <a:srgbClr val="003A78"/>
                </a:solidFill>
              </a:rPr>
              <a:t>Rozhodnutí o poskytnutí dotace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mtClean="0">
                <a:solidFill>
                  <a:srgbClr val="003A78"/>
                </a:solidFill>
              </a:rPr>
              <a:t>Příručka pro příjemce grantů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mtClean="0">
                <a:solidFill>
                  <a:srgbClr val="003A78"/>
                </a:solidFill>
              </a:rPr>
              <a:t>Pokyn pro způsobilé výdaje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mtClean="0">
                <a:solidFill>
                  <a:srgbClr val="003A78"/>
                </a:solidFill>
              </a:rPr>
              <a:t>Pokyn pro Veřejné zakázky malého rozsahu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Základní povinnosti příjemce grantu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7518037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>
                <a:solidFill>
                  <a:srgbClr val="003A78"/>
                </a:solidFill>
              </a:rPr>
              <a:t>KP/partner je povinen pro projekty vést účetnictví nebo daňovou evidenci v souladu s předpisy země sídla KP/partnera, v případě IPO interními účetními předpisy</a:t>
            </a:r>
            <a:r>
              <a:rPr lang="cs-CZ" smtClean="0">
                <a:solidFill>
                  <a:srgbClr val="003A78"/>
                </a:solidFill>
              </a:rPr>
              <a:t>.</a:t>
            </a:r>
          </a:p>
          <a:p>
            <a:endParaRPr lang="cs-CZ">
              <a:solidFill>
                <a:srgbClr val="003A78"/>
              </a:solidFill>
            </a:endParaRPr>
          </a:p>
          <a:p>
            <a:endParaRPr lang="cs-CZ">
              <a:solidFill>
                <a:srgbClr val="003A78"/>
              </a:solidFill>
            </a:endParaRPr>
          </a:p>
          <a:p>
            <a:r>
              <a:rPr lang="cs-CZ">
                <a:solidFill>
                  <a:srgbClr val="003A78"/>
                </a:solidFill>
              </a:rPr>
              <a:t>KP/partner z ČR, který vede účetnictví podle zákona č. 563/1991 Sb., o účetnictví, ve znění pozdějších předpisů, je povinen ve svém účetním systému zajistit ke konkrétnímu projektu jednoznačné přiřazení veškerých transakcí, které se k projektu přímo vztahují.</a:t>
            </a:r>
          </a:p>
          <a:p>
            <a:endParaRPr lang="cs-CZ" smtClean="0">
              <a:solidFill>
                <a:srgbClr val="003A78"/>
              </a:solidFill>
            </a:endParaRPr>
          </a:p>
          <a:p>
            <a:endParaRPr lang="cs-CZ">
              <a:solidFill>
                <a:srgbClr val="003A78"/>
              </a:solidFill>
            </a:endParaRPr>
          </a:p>
          <a:p>
            <a:r>
              <a:rPr lang="cs-CZ">
                <a:solidFill>
                  <a:srgbClr val="003A78"/>
                </a:solidFill>
              </a:rPr>
              <a:t>KP/partner z ČR, který nevede účetnictví podle zákona č. 563/1991 Sb., o účetnictví, ve znění pozdějších předpisů, je povinen vést pro projekty daňovou evidenci podle zákona č. 586/1992 Sb., o daních z příjmů, ve znění pozdějších předpisů.</a:t>
            </a:r>
          </a:p>
          <a:p>
            <a:endParaRPr lang="cs-CZ"/>
          </a:p>
          <a:p>
            <a:endParaRPr lang="cs-CZ" smtClean="0"/>
          </a:p>
          <a:p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2191957" y="1360659"/>
            <a:ext cx="18909995" cy="103084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Vedení účetnictví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80894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9347412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r>
              <a:rPr lang="cs-CZ" sz="3200">
                <a:solidFill>
                  <a:srgbClr val="003A78"/>
                </a:solidFill>
              </a:rPr>
              <a:t>Obecně platí, že výdaje </a:t>
            </a:r>
            <a:r>
              <a:rPr lang="cs-CZ" sz="3200" smtClean="0">
                <a:solidFill>
                  <a:srgbClr val="003A78"/>
                </a:solidFill>
              </a:rPr>
              <a:t>projektu musí </a:t>
            </a:r>
            <a:r>
              <a:rPr lang="cs-CZ" sz="3200">
                <a:solidFill>
                  <a:srgbClr val="003A78"/>
                </a:solidFill>
              </a:rPr>
              <a:t>být v účetnictví </a:t>
            </a:r>
            <a:r>
              <a:rPr lang="cs-CZ" sz="3200" smtClean="0">
                <a:solidFill>
                  <a:srgbClr val="003A78"/>
                </a:solidFill>
              </a:rPr>
              <a:t>konečného příjemce i partnera / partnerů identifikovatelné</a:t>
            </a:r>
            <a:r>
              <a:rPr lang="cs-CZ" sz="3200">
                <a:solidFill>
                  <a:srgbClr val="003A78"/>
                </a:solidFill>
              </a:rPr>
              <a:t>, dohledatelné a průkazné – tedy že náleží k projektu</a:t>
            </a:r>
            <a:r>
              <a:rPr lang="cs-CZ" sz="3200" smtClean="0">
                <a:solidFill>
                  <a:srgbClr val="003A78"/>
                </a:solidFill>
              </a:rPr>
              <a:t>.</a:t>
            </a:r>
          </a:p>
          <a:p>
            <a:endParaRPr lang="cs-CZ" sz="3200">
              <a:solidFill>
                <a:srgbClr val="003A78"/>
              </a:solidFill>
            </a:endParaRPr>
          </a:p>
          <a:p>
            <a:r>
              <a:rPr lang="cs-CZ" sz="3200">
                <a:solidFill>
                  <a:srgbClr val="003A78"/>
                </a:solidFill>
              </a:rPr>
              <a:t>Zahrnuje případy vedení podvojného i jednoduchého účetnictví. Zaúčtování výdajů musí být doloženo výstupem z účetního systému (v PDF, popř. Microsoft Excel), z nějž musí být jasně identifikovatelné, z jakého účetního systému a kdy byl výstup vygenerován. V případě vedení jednoduchého účetnictví je možné předložit kopii účetních knih</a:t>
            </a:r>
            <a:r>
              <a:rPr lang="cs-CZ" sz="3200" smtClean="0">
                <a:solidFill>
                  <a:srgbClr val="003A78"/>
                </a:solidFill>
              </a:rPr>
              <a:t>.</a:t>
            </a:r>
          </a:p>
          <a:p>
            <a:endParaRPr lang="cs-CZ" sz="3200" smtClean="0">
              <a:solidFill>
                <a:srgbClr val="003A78"/>
              </a:solidFill>
            </a:endParaRPr>
          </a:p>
          <a:p>
            <a:endParaRPr lang="cs-CZ" sz="3200">
              <a:solidFill>
                <a:srgbClr val="003A78"/>
              </a:solidFill>
            </a:endParaRPr>
          </a:p>
          <a:p>
            <a:r>
              <a:rPr lang="cs-CZ" sz="3200" smtClean="0">
                <a:solidFill>
                  <a:srgbClr val="003A78"/>
                </a:solidFill>
              </a:rPr>
              <a:t>Výstupy z účetního systému budou předmětem kontroly na místě projektu.</a:t>
            </a:r>
          </a:p>
          <a:p>
            <a:endParaRPr lang="cs-CZ" sz="3200" smtClean="0">
              <a:solidFill>
                <a:srgbClr val="003A78"/>
              </a:solidFill>
            </a:endParaRPr>
          </a:p>
          <a:p>
            <a:endParaRPr lang="cs-CZ" sz="3200">
              <a:solidFill>
                <a:srgbClr val="003A78"/>
              </a:solidFill>
            </a:endParaRPr>
          </a:p>
          <a:p>
            <a:r>
              <a:rPr lang="cs-CZ" sz="3200" smtClean="0">
                <a:solidFill>
                  <a:srgbClr val="003A78"/>
                </a:solidFill>
              </a:rPr>
              <a:t>Nepřímé výdaje budou dokládány výstupem z účetního systému (kopií účetních knih) – pokud se jedná o metody b)c)d).</a:t>
            </a:r>
          </a:p>
          <a:p>
            <a:endParaRPr lang="cs-CZ" sz="3200">
              <a:solidFill>
                <a:srgbClr val="003A78"/>
              </a:solidFill>
            </a:endParaRPr>
          </a:p>
          <a:p>
            <a:endParaRPr lang="cs-CZ" sz="3200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/>
              <a:t>Vedení účetnictví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74907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1700404"/>
            <a:ext cx="20773137" cy="10613516"/>
          </a:xfrm>
        </p:spPr>
        <p:txBody>
          <a:bodyPr>
            <a:normAutofit fontScale="92500" lnSpcReduction="20000"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r>
              <a:rPr lang="cs-CZ" sz="3200">
                <a:solidFill>
                  <a:srgbClr val="003A78"/>
                </a:solidFill>
              </a:rPr>
              <a:t>musí být jasně patrné, že se vztahují k Fondům EHP/Norska 2014 – 2021 (např. uvedením informace v textu účetního dokladu nebo označením tištěného dokumentu razítkem nebo textem „Financováno z Fondů EHP/Norska 2014 – 2021“ nebo uvedením označení účetního střediska či jiného jasně identifikovatelného kódu Fondů EHP/Norska na účetním dokladu apod.).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mtClean="0">
              <a:solidFill>
                <a:srgbClr val="003A78"/>
              </a:solidFill>
            </a:endParaRPr>
          </a:p>
          <a:p>
            <a:pPr>
              <a:spcAft>
                <a:spcPts val="600"/>
              </a:spcAft>
            </a:pPr>
            <a:r>
              <a:rPr lang="cs-CZ" sz="3200">
                <a:solidFill>
                  <a:srgbClr val="003A78"/>
                </a:solidFill>
              </a:rPr>
              <a:t>Doklad musí splňovat předepsané náležitosti účetního dokladu ve smyslu zákona o účetnictví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mtClean="0">
              <a:solidFill>
                <a:srgbClr val="003A78"/>
              </a:solidFill>
            </a:endParaRPr>
          </a:p>
          <a:p>
            <a:pPr>
              <a:spcAft>
                <a:spcPts val="600"/>
              </a:spcAft>
            </a:pPr>
            <a:r>
              <a:rPr lang="cs-CZ" sz="3200" smtClean="0">
                <a:solidFill>
                  <a:srgbClr val="003A78"/>
                </a:solidFill>
              </a:rPr>
              <a:t>Doklady </a:t>
            </a:r>
            <a:r>
              <a:rPr lang="cs-CZ" sz="3200">
                <a:solidFill>
                  <a:srgbClr val="003A78"/>
                </a:solidFill>
              </a:rPr>
              <a:t>a jejich přílohy musí obsahovat </a:t>
            </a:r>
            <a:r>
              <a:rPr lang="cs-CZ" sz="3200" b="1">
                <a:solidFill>
                  <a:srgbClr val="003A78"/>
                </a:solidFill>
              </a:rPr>
              <a:t>specifikaci</a:t>
            </a:r>
            <a:r>
              <a:rPr lang="cs-CZ" sz="3200">
                <a:solidFill>
                  <a:srgbClr val="003A78"/>
                </a:solidFill>
              </a:rPr>
              <a:t> zboží, služeb nebo prací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  <a:p>
            <a:r>
              <a:rPr lang="cs-CZ" sz="3200" smtClean="0">
                <a:solidFill>
                  <a:srgbClr val="003A78"/>
                </a:solidFill>
              </a:rPr>
              <a:t>Povinnost </a:t>
            </a:r>
            <a:r>
              <a:rPr lang="cs-CZ" sz="3200">
                <a:solidFill>
                  <a:srgbClr val="003A78"/>
                </a:solidFill>
              </a:rPr>
              <a:t>archivace: Příjemci prostředků (včetně partnerů) mají povinnost archivovat originály účetních dokladů minimálně po dobu 10 </a:t>
            </a:r>
            <a:r>
              <a:rPr lang="cs-CZ" sz="3200" smtClean="0">
                <a:solidFill>
                  <a:srgbClr val="003A78"/>
                </a:solidFill>
              </a:rPr>
              <a:t>let </a:t>
            </a:r>
            <a:r>
              <a:rPr lang="cs-CZ" sz="3200">
                <a:solidFill>
                  <a:srgbClr val="003A78"/>
                </a:solidFill>
              </a:rPr>
              <a:t>od 1. ledna následujícího po roce, kdy byla schválena závěrečná zpráva o programu/projektu/iniciativě, minimálně však do 31. 12. 2030</a:t>
            </a:r>
            <a:r>
              <a:rPr lang="cs-CZ" sz="3200" smtClean="0">
                <a:solidFill>
                  <a:srgbClr val="003A78"/>
                </a:solidFill>
              </a:rPr>
              <a:t>.</a:t>
            </a:r>
          </a:p>
          <a:p>
            <a:endParaRPr lang="cs-CZ" sz="3200">
              <a:solidFill>
                <a:srgbClr val="003A78"/>
              </a:solidFill>
            </a:endParaRPr>
          </a:p>
          <a:p>
            <a:r>
              <a:rPr lang="cs-CZ" sz="3200" smtClean="0">
                <a:solidFill>
                  <a:srgbClr val="003A78"/>
                </a:solidFill>
              </a:rPr>
              <a:t>Faktury musí být vystavené na konečného příjemce / partnery. Musí být podloženy </a:t>
            </a:r>
            <a:r>
              <a:rPr lang="cs-CZ" sz="3200">
                <a:solidFill>
                  <a:srgbClr val="003A78"/>
                </a:solidFill>
              </a:rPr>
              <a:t>nebo smlouvou o dodávce služeb, zboží nebo stavebních </a:t>
            </a:r>
            <a:r>
              <a:rPr lang="cs-CZ" sz="3200" smtClean="0">
                <a:solidFill>
                  <a:srgbClr val="003A78"/>
                </a:solidFill>
              </a:rPr>
              <a:t>prací. </a:t>
            </a:r>
            <a:r>
              <a:rPr lang="cs-CZ" sz="3200">
                <a:solidFill>
                  <a:srgbClr val="003A78"/>
                </a:solidFill>
              </a:rPr>
              <a:t>U dodávek služeb založených na práci externích expertů musí být součástí faktury formuláře měsíční evidence práce </a:t>
            </a:r>
            <a:r>
              <a:rPr lang="cs-CZ" sz="3200" smtClean="0">
                <a:solidFill>
                  <a:srgbClr val="003A78"/>
                </a:solidFill>
              </a:rPr>
              <a:t>expertů.</a:t>
            </a:r>
          </a:p>
          <a:p>
            <a:endParaRPr lang="cs-CZ" sz="3200">
              <a:solidFill>
                <a:srgbClr val="003A78"/>
              </a:solidFill>
            </a:endParaRPr>
          </a:p>
          <a:p>
            <a:r>
              <a:rPr lang="cs-CZ" sz="3200" smtClean="0">
                <a:solidFill>
                  <a:srgbClr val="003A78"/>
                </a:solidFill>
              </a:rPr>
              <a:t>Evidence práce - KP </a:t>
            </a:r>
            <a:r>
              <a:rPr lang="cs-CZ" sz="3200">
                <a:solidFill>
                  <a:srgbClr val="003A78"/>
                </a:solidFill>
              </a:rPr>
              <a:t>je povinen vést evidenci práce (viz Příloha č. 15 této Příručky) jednotlivých zaměstnanců KP/partnera projektu související s osobními výdaji požadovanými k financování z projektu pouze v případě, že zaměstnanec se podílí na realizaci projektu pouze částí svého pracovního úvazku nebo formou DPP/DPČ.</a:t>
            </a:r>
          </a:p>
          <a:p>
            <a:endParaRPr lang="cs-CZ" sz="320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Účetní doklady - obecně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7652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6"/>
            <a:ext cx="22026335" cy="9983373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r>
              <a:rPr lang="cs-CZ" sz="3200" smtClean="0">
                <a:solidFill>
                  <a:srgbClr val="003A78"/>
                </a:solidFill>
              </a:rPr>
              <a:t>Veřejnou zakázkou v projektu se rozumí uzavření smlouvy mezi zadavatelem a dodavatelem, z níž vyplývá povinnost dodavatele poskytnout dodávky, služby nebo stavební práce a zároveň se nejedná o smlouvu, kterou se zakládá pracovněprávní nebo jiný obdobný vztah.</a:t>
            </a:r>
            <a:endParaRPr lang="cs-CZ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>
                <a:solidFill>
                  <a:srgbClr val="003A78"/>
                </a:solidFill>
              </a:rPr>
              <a:t>Zadávání veřejných zakázek se vždy důsledně a bez výjimky řídí Zákonem </a:t>
            </a:r>
            <a:r>
              <a:rPr lang="cs-CZ" sz="3200" smtClean="0">
                <a:solidFill>
                  <a:srgbClr val="003A78"/>
                </a:solidFill>
              </a:rPr>
              <a:t>č.134/2016 o zadávání veřejných zakázek v </a:t>
            </a:r>
            <a:r>
              <a:rPr lang="cs-CZ" sz="3200">
                <a:solidFill>
                  <a:srgbClr val="003A78"/>
                </a:solidFill>
              </a:rPr>
              <a:t>platném </a:t>
            </a:r>
            <a:r>
              <a:rPr lang="cs-CZ" sz="3200" smtClean="0">
                <a:solidFill>
                  <a:srgbClr val="003A78"/>
                </a:solidFill>
              </a:rPr>
              <a:t>znění.  </a:t>
            </a:r>
            <a:endParaRPr lang="cs-CZ" sz="320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mtClean="0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mtClean="0">
                <a:solidFill>
                  <a:srgbClr val="003A78"/>
                </a:solidFill>
              </a:rPr>
              <a:t>Pokud je předpokládaná hodnota veřejné zakázky rovna nebo nižší limitu stanoveném v § 27, je nutné postupovat dle Pokynu </a:t>
            </a:r>
            <a:r>
              <a:rPr lang="cs-CZ">
                <a:solidFill>
                  <a:srgbClr val="003A78"/>
                </a:solidFill>
              </a:rPr>
              <a:t>pro Veřejné zakázky malého </a:t>
            </a:r>
            <a:r>
              <a:rPr lang="cs-CZ" smtClean="0">
                <a:solidFill>
                  <a:srgbClr val="003A78"/>
                </a:solidFill>
              </a:rPr>
              <a:t>rozsahu (VZMR) a zároveň ctít základní zásady zadávání veřejných zakázek vyplývající z § 6 výše zmíněného zákona.</a:t>
            </a:r>
            <a:endParaRPr lang="cs-CZ">
              <a:solidFill>
                <a:srgbClr val="003A78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>
              <a:solidFill>
                <a:srgbClr val="003A78"/>
              </a:solidFill>
            </a:endParaRPr>
          </a:p>
          <a:p>
            <a:pPr marL="0" indent="0">
              <a:buNone/>
            </a:pPr>
            <a:r>
              <a:rPr lang="cs-CZ" sz="3200">
                <a:solidFill>
                  <a:srgbClr val="003A78"/>
                </a:solidFill>
              </a:rPr>
              <a:t>Za dodržování zákona a průběh zadávacího řízení je zodpovědný příslušný </a:t>
            </a:r>
            <a:r>
              <a:rPr lang="cs-CZ" sz="3200" smtClean="0">
                <a:solidFill>
                  <a:srgbClr val="003A78"/>
                </a:solidFill>
              </a:rPr>
              <a:t>KP/zadavatel.</a:t>
            </a:r>
          </a:p>
          <a:p>
            <a:pPr marL="0" indent="0">
              <a:buNone/>
            </a:pPr>
            <a:endParaRPr lang="cs-CZ" sz="3200" smtClean="0">
              <a:solidFill>
                <a:srgbClr val="003A78"/>
              </a:solidFill>
            </a:endParaRPr>
          </a:p>
          <a:p>
            <a:pPr marL="0" indent="0">
              <a:buNone/>
            </a:pPr>
            <a:r>
              <a:rPr lang="cs-CZ" sz="3200" smtClean="0">
                <a:solidFill>
                  <a:srgbClr val="003A78"/>
                </a:solidFill>
              </a:rPr>
              <a:t>Plán </a:t>
            </a:r>
            <a:r>
              <a:rPr lang="cs-CZ" sz="3200">
                <a:solidFill>
                  <a:srgbClr val="003A78"/>
                </a:solidFill>
              </a:rPr>
              <a:t>veřejných zakázek v IS CEDR - Po vydání právního aktu KP do 5 pracovních dnů od obdržení výzvy k aktualizaci přes „nástěnku“ projektu v IS CEDR aktualizuje plán VZ v IS CEDR a následně v případě jakékoliv změny během implementace projektu. Týká se pouze zakázek v předpokládané hodnotě 500 tisíc Kč bez DPH a vyšší.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Veřejné zakázky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73862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2"/>
          </p:nvPr>
        </p:nvSpPr>
        <p:spPr>
          <a:xfrm>
            <a:off x="1260386" y="2391507"/>
            <a:ext cx="20773137" cy="10240760"/>
          </a:xfrm>
        </p:spPr>
        <p:txBody>
          <a:bodyPr>
            <a:normAutofit/>
          </a:bodyPr>
          <a:lstStyle>
            <a:defPPr>
              <a:defRPr kern="1200" smtId="4294967295"/>
            </a:defPPr>
          </a:lstStyle>
          <a:p>
            <a:pPr marL="0" indent="0" algn="just">
              <a:buNone/>
              <a:defRPr/>
            </a:pPr>
            <a:endParaRPr lang="cs-CZ" sz="3200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mtClean="0">
                <a:solidFill>
                  <a:srgbClr val="003A78"/>
                </a:solidFill>
              </a:rPr>
              <a:t>Dělení zakázek </a:t>
            </a:r>
            <a:r>
              <a:rPr lang="cs-CZ">
                <a:solidFill>
                  <a:srgbClr val="003A78"/>
                </a:solidFill>
              </a:rPr>
              <a:t>- Zadavatel je povinen postupovat tak, aby nedocházelo k dělení předmětu VZMR na menší VZMR s cílem snížit předpokládanou hodnotu VZMR pod stanovené limity dle ZZVZ a/nebo dle tohoto Pokynu. Pokud si zadavatel není stoprocentně jistý, že nedochází k dělení zakázek, měl by raději zakázky sloučit</a:t>
            </a:r>
            <a:r>
              <a:rPr lang="cs-CZ" smtClean="0">
                <a:solidFill>
                  <a:srgbClr val="003A78"/>
                </a:solidFill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mtClean="0">
              <a:solidFill>
                <a:srgbClr val="003A78"/>
              </a:solidFill>
            </a:endParaRPr>
          </a:p>
          <a:p>
            <a:r>
              <a:rPr lang="cs-CZ" smtClean="0">
                <a:solidFill>
                  <a:srgbClr val="003A78"/>
                </a:solidFill>
              </a:rPr>
              <a:t>Výjimkou </a:t>
            </a:r>
            <a:r>
              <a:rPr lang="cs-CZ">
                <a:solidFill>
                  <a:srgbClr val="003A78"/>
                </a:solidFill>
              </a:rPr>
              <a:t>jsou dodávky nebo služby, jejichž jednotková cena je proměnlivá v čase a zadavatel tyto dodávky nebo služby pořizuje opakovaně podle svých aktuálních potřeb (např. výdaje za letenky/jízdenky a ubytování</a:t>
            </a:r>
            <a:r>
              <a:rPr lang="cs-CZ" smtClean="0">
                <a:solidFill>
                  <a:srgbClr val="003A78"/>
                </a:solidFill>
              </a:rPr>
              <a:t>)</a:t>
            </a:r>
          </a:p>
          <a:p>
            <a:endParaRPr lang="cs-CZ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mtClean="0">
              <a:solidFill>
                <a:srgbClr val="003A78"/>
              </a:solidFill>
            </a:endParaRPr>
          </a:p>
          <a:p>
            <a:r>
              <a:rPr lang="cs-CZ">
                <a:solidFill>
                  <a:srgbClr val="003A78"/>
                </a:solidFill>
              </a:rPr>
              <a:t>Navýšení ceny oproti ceně zadané v rámci VZMR je způsobilým výdajem pouze v odůvodněných případech. Celkový cenový nárůst původní hodnoty závazku (cena ve smlouvě / objednávce uzavřené v rámci VZMR) nesmí přesáhnout limity stanovené v § 222 ZZVZ (změna závazku ze smlouvy</a:t>
            </a:r>
            <a:r>
              <a:rPr lang="cs-CZ" smtClean="0">
                <a:solidFill>
                  <a:srgbClr val="003A78"/>
                </a:solidFill>
              </a:rPr>
              <a:t>).</a:t>
            </a:r>
          </a:p>
          <a:p>
            <a:endParaRPr lang="cs-CZ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mtClean="0">
                <a:solidFill>
                  <a:srgbClr val="003A78"/>
                </a:solidFill>
              </a:rPr>
              <a:t>Zadávací dokumentaci zakázek v hodnotě 500 tisíc bez DPH a vyšší je možné konzultovat se Zprostředkovatelem.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mtClean="0">
                <a:solidFill>
                  <a:srgbClr val="003A78"/>
                </a:solidFill>
              </a:rPr>
              <a:t>Pokud jsou interní předpisy zadavatele přísnější než Pokyn NKM, je nezbytné řídit se interním předpisem.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mtClean="0">
              <a:solidFill>
                <a:srgbClr val="003A7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>
              <a:solidFill>
                <a:srgbClr val="003A78"/>
              </a:soli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60386" y="1238739"/>
            <a:ext cx="18909995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Nejčastější dotazy k zadávání VZMR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72507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2021-03-11T10:41:42.305</cp:lastPrinted>
  <dcterms:created xsi:type="dcterms:W3CDTF">2021-03-11T10:41:42Z</dcterms:created>
  <dcterms:modified xsi:type="dcterms:W3CDTF">2021-03-11T10:41:42Z</dcterms:modified>
</cp:coreProperties>
</file>