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sldIdLst>
    <p:sldId id="285" r:id="rId3"/>
    <p:sldId id="286" r:id="rId4"/>
    <p:sldId id="265" r:id="rId5"/>
    <p:sldId id="267" r:id="rId6"/>
    <p:sldId id="273" r:id="rId7"/>
    <p:sldId id="266" r:id="rId8"/>
    <p:sldId id="274" r:id="rId9"/>
    <p:sldId id="276" r:id="rId10"/>
    <p:sldId id="287" r:id="rId11"/>
  </p:sldIdLst>
  <p:sldSz cx="24380825" cy="13714412"/>
  <p:notesSz cx="6858000" cy="9144000"/>
  <p:custDataLst>
    <p:tags r:id="rId12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79904" autoAdjust="0"/>
  </p:normalViewPr>
  <p:slideViewPr>
    <p:cSldViewPr snapToGrid="0">
      <p:cViewPr varScale="1">
        <p:scale>
          <a:sx n="46" d="100"/>
          <a:sy n="46" d="100"/>
        </p:scale>
        <p:origin x="1302" y="84"/>
      </p:cViewPr>
      <p:guideLst>
        <p:guide orient="horz" pos="4319"/>
        <p:guide pos="7679"/>
      </p:guideLst>
    </p:cSldViewPr>
  </p:slideViewPr>
  <p:outlineViewPr>
    <p:cViewPr>
      <p:scale>
        <a:sx n="33" d="100"/>
        <a:sy n="33" d="100"/>
      </p:scale>
      <p:origin x="0" y="122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25" Type="http://schemas.microsoft.com/office/2015/10/relationships/revisionInfo" Target="revisionInfo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Žadatel uvede, zda je plátcem DPH a má nárok na odpočet DPH </a:t>
            </a:r>
            <a:r>
              <a:rPr lang="cs-CZ" sz="2400" b="1" kern="1200" baseline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ve vztahu k aktivitám projektu. </a:t>
            </a:r>
            <a:r>
              <a:rPr lang="cs-CZ" sz="2400" b="0" kern="1200" baseline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V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ybere odpovídající možnost: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DPH je zahrnuto do způsobilých výdajů v plné výši; - není plátce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DPH není zahrnuto do způsobilých výdajů; - je plátce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DPH je částečně zahrnuto do způsobilých výdajů. – uvede zálohový koeficient stanovený FÚ</a:t>
            </a:r>
          </a:p>
          <a:p>
            <a:r>
              <a:rPr lang="cs-CZ" sz="2400" b="1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Je-li žadatel obecně plátcem DPH, ale pro činnost realizovanou v projektu není plátcem DPH, uvede náklady jednotlivých </a:t>
            </a:r>
            <a:r>
              <a:rPr lang="cs-CZ" sz="240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položek v rozpočtu včetně DPH a v záložce „Rozpočet“, v poli ,,Zajištění financování projektu ‘‘situaci vysvětlí.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mtClean="0"/>
              <a:t>Zeleným</a:t>
            </a:r>
            <a:r>
              <a:rPr lang="cs-CZ" baseline="0" smtClean="0"/>
              <a:t> plus přidávám jednotlivé položky rozpočtu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mtClean="0"/>
              <a:t>Vybrat </a:t>
            </a:r>
            <a:r>
              <a:rPr lang="cs-CZ" u="sng" smtClean="0"/>
              <a:t>kapitolu</a:t>
            </a:r>
            <a:r>
              <a:rPr lang="cs-CZ" smtClean="0"/>
              <a:t> z 5 pevně daných možností: </a:t>
            </a:r>
            <a:r>
              <a:rPr lang="cs-CZ" b="1" smtClean="0"/>
              <a:t>Management</a:t>
            </a:r>
            <a:r>
              <a:rPr lang="cs-CZ" smtClean="0"/>
              <a:t> (omezení max</a:t>
            </a:r>
            <a:r>
              <a:rPr lang="cs-CZ" b="1" smtClean="0"/>
              <a:t>. 15 % </a:t>
            </a:r>
            <a:r>
              <a:rPr lang="cs-CZ" smtClean="0"/>
              <a:t>nebo </a:t>
            </a:r>
            <a:r>
              <a:rPr lang="cs-CZ" b="1" smtClean="0"/>
              <a:t>10 % </a:t>
            </a:r>
            <a:r>
              <a:rPr lang="cs-CZ" smtClean="0"/>
              <a:t>do 24 měsíců, </a:t>
            </a:r>
            <a:r>
              <a:rPr lang="cs-CZ" i="1" smtClean="0"/>
              <a:t>do kpt. Management </a:t>
            </a:r>
            <a:r>
              <a:rPr lang="cs-CZ" i="1" smtClean="0">
                <a:solidFill>
                  <a:srgbClr val="FF0000"/>
                </a:solidFill>
              </a:rPr>
              <a:t>mzdy</a:t>
            </a:r>
            <a:r>
              <a:rPr lang="cs-CZ" i="1" baseline="0" smtClean="0">
                <a:solidFill>
                  <a:srgbClr val="FF0000"/>
                </a:solidFill>
              </a:rPr>
              <a:t> pro pracovníky administrativy a koordinace projektu, mzdy odborných pracovníků podílejících se na realizaci projektu do kpt. Služby</a:t>
            </a:r>
            <a:r>
              <a:rPr lang="cs-CZ" smtClean="0"/>
              <a:t>),</a:t>
            </a:r>
            <a:r>
              <a:rPr lang="cs-CZ" b="1" smtClean="0"/>
              <a:t> Publicita</a:t>
            </a:r>
            <a:r>
              <a:rPr lang="cs-CZ" smtClean="0"/>
              <a:t>, </a:t>
            </a:r>
            <a:r>
              <a:rPr lang="cs-CZ" b="1" smtClean="0"/>
              <a:t>Cestovné</a:t>
            </a:r>
            <a:r>
              <a:rPr lang="cs-CZ" smtClean="0"/>
              <a:t>,</a:t>
            </a:r>
            <a:r>
              <a:rPr lang="cs-CZ" baseline="0" smtClean="0"/>
              <a:t> </a:t>
            </a:r>
            <a:r>
              <a:rPr lang="cs-CZ" b="1" smtClean="0"/>
              <a:t>Stavební práce a dodávky </a:t>
            </a:r>
            <a:r>
              <a:rPr lang="cs-CZ" smtClean="0"/>
              <a:t>(omezení max. </a:t>
            </a:r>
            <a:r>
              <a:rPr lang="cs-CZ" b="1" smtClean="0"/>
              <a:t>40 % </a:t>
            </a:r>
            <a:r>
              <a:rPr lang="cs-CZ" smtClean="0"/>
              <a:t>celk. způs. výd.). </a:t>
            </a:r>
          </a:p>
          <a:p>
            <a:pPr>
              <a:buFont typeface="Arial" pitchFamily="34" charset="0"/>
              <a:buChar char="•"/>
            </a:pPr>
            <a:r>
              <a:rPr lang="cs-CZ" smtClean="0"/>
              <a:t>Zadat </a:t>
            </a:r>
            <a:r>
              <a:rPr lang="cs-CZ" u="sng" smtClean="0"/>
              <a:t>název položky</a:t>
            </a:r>
            <a:r>
              <a:rPr lang="cs-CZ" smtClean="0"/>
              <a:t>, u kapitol Management a Cestovné jsou položky pevně dané (nelze přidávat) a každá lze vybrat jen jednou, </a:t>
            </a:r>
            <a:r>
              <a:rPr lang="cs-CZ" i="1" smtClean="0"/>
              <a:t>u Cestovného, pokud bude např. cesta na Island i do Norska, kde je rozdílná sazba Per diems, vypočítat jednotkovou cenu průměrem a rozpad vysvětlit do Poznámky</a:t>
            </a:r>
            <a:r>
              <a:rPr lang="cs-CZ" smtClean="0"/>
              <a:t>. U ostatních kapitol buď vybere z navrhovaného seznamu nebo zadá vlastní název položky (žádné dvě položky nesmí mít stejný název). Zahraniční cesty – vždy per diems (může žádat i nižší částku, než je sazba), tuzemské dle položek (ubytování, diety, místní doprava,…), lze využít i položku Nutné vedlejší výdaje.  Položky vytvářet jako souhrnné logické celky s jasnou provázaností s textem aktivit (V textu aktivity uvést, co se bude pořizovat z rozpočtu). Nesmí obsahovat nezpůsobilé výdaje dle </a:t>
            </a:r>
            <a:r>
              <a:rPr lang="cs-CZ" sz="2400" smtClean="0"/>
              <a:t>Pokynu pro ZV.</a:t>
            </a:r>
          </a:p>
          <a:p>
            <a:pPr>
              <a:buFont typeface="Arial" pitchFamily="34" charset="0"/>
              <a:buChar char="•"/>
            </a:pPr>
            <a:r>
              <a:rPr lang="cs-CZ" smtClean="0"/>
              <a:t>Zadat </a:t>
            </a:r>
            <a:r>
              <a:rPr lang="cs-CZ" u="sng" smtClean="0"/>
              <a:t>jednotku</a:t>
            </a:r>
            <a:r>
              <a:rPr lang="cs-CZ" smtClean="0"/>
              <a:t>, individuálně, max. 2 des. čísla, </a:t>
            </a:r>
            <a:r>
              <a:rPr lang="cs-CZ" i="1" smtClean="0"/>
              <a:t>u o</a:t>
            </a:r>
            <a:r>
              <a:rPr lang="cs-CZ" sz="2400" i="1" smtClean="0"/>
              <a:t>sobních výdajů doporučujeme používat jednotky osobo/den, osobo/hodina, osobo/měsíc.</a:t>
            </a:r>
          </a:p>
          <a:p>
            <a:pPr>
              <a:buFont typeface="Arial" pitchFamily="34" charset="0"/>
              <a:buChar char="•"/>
            </a:pPr>
            <a:r>
              <a:rPr lang="cs-CZ" sz="2400" smtClean="0"/>
              <a:t>Zadat </a:t>
            </a:r>
            <a:r>
              <a:rPr lang="cs-CZ" sz="2400" u="sng" smtClean="0"/>
              <a:t>počet jednotek </a:t>
            </a:r>
            <a:r>
              <a:rPr lang="cs-CZ" sz="2400" smtClean="0"/>
              <a:t>a </a:t>
            </a:r>
            <a:r>
              <a:rPr lang="cs-CZ" sz="2400" u="sng" smtClean="0"/>
              <a:t>jednotkovou cenu, </a:t>
            </a:r>
            <a:r>
              <a:rPr lang="cs-CZ" sz="2400" smtClean="0"/>
              <a:t>na celá čísla, s DPH nebo bez (</a:t>
            </a:r>
            <a:r>
              <a:rPr lang="cs-CZ" sz="2400" i="1" smtClean="0"/>
              <a:t>u osobních výdajů pozor na zadání správné částky -  </a:t>
            </a:r>
            <a:r>
              <a:rPr lang="cs-CZ" sz="2400" i="1" smtClean="0">
                <a:solidFill>
                  <a:schemeClr val="tx1"/>
                </a:solidFill>
              </a:rPr>
              <a:t>Výdaje jsou způsobilé ve výši nominálních mezd včetně příplatků a odměn, zákonných odvodů na zdravotní pojištění a sociální zabezpečení hrazených zaměstnavatelem, případně včetně dalších odvodů, které je zaměstnavatel povinen hradit na základě platných právních předpisů (např. příděl do FKSP).</a:t>
            </a:r>
          </a:p>
          <a:p>
            <a:pPr>
              <a:buFont typeface="Arial" pitchFamily="34" charset="0"/>
              <a:buChar char="•"/>
            </a:pPr>
            <a:r>
              <a:rPr lang="cs-CZ" sz="2400" smtClean="0">
                <a:solidFill>
                  <a:schemeClr val="tx1"/>
                </a:solidFill>
              </a:rPr>
              <a:t>Zadat </a:t>
            </a:r>
            <a:r>
              <a:rPr lang="cs-CZ" sz="2400" u="sng" smtClean="0">
                <a:solidFill>
                  <a:schemeClr val="tx1"/>
                </a:solidFill>
              </a:rPr>
              <a:t>typ výdaje </a:t>
            </a:r>
            <a:r>
              <a:rPr lang="cs-CZ" sz="2400" smtClean="0">
                <a:solidFill>
                  <a:schemeClr val="tx1"/>
                </a:solidFill>
              </a:rPr>
              <a:t>-  NIV nebo IV, omezení max. </a:t>
            </a:r>
            <a:r>
              <a:rPr lang="cs-CZ" sz="2400" b="1" smtClean="0">
                <a:solidFill>
                  <a:schemeClr val="tx1"/>
                </a:solidFill>
              </a:rPr>
              <a:t>20 % IV </a:t>
            </a:r>
            <a:r>
              <a:rPr lang="cs-CZ" sz="2400" smtClean="0">
                <a:solidFill>
                  <a:schemeClr val="tx1"/>
                </a:solidFill>
              </a:rPr>
              <a:t>z celkových způsobilých výdajů projektu, v jedné položce nemůžou</a:t>
            </a:r>
            <a:r>
              <a:rPr lang="cs-CZ" sz="2400" baseline="0" smtClean="0">
                <a:solidFill>
                  <a:schemeClr val="tx1"/>
                </a:solidFill>
              </a:rPr>
              <a:t> být zároveň NIV a IV, v kompetenci žadatele správně označit typ výdaje, Pokyn pro ZV</a:t>
            </a:r>
            <a:endParaRPr lang="cs-CZ" sz="240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sz="2400" smtClean="0">
                <a:solidFill>
                  <a:schemeClr val="tx1"/>
                </a:solidFill>
              </a:rPr>
              <a:t>Celkovou částku vypočte CEDR</a:t>
            </a:r>
          </a:p>
          <a:p>
            <a:pPr>
              <a:buFont typeface="Arial" pitchFamily="34" charset="0"/>
              <a:buChar char="•"/>
            </a:pPr>
            <a:r>
              <a:rPr lang="cs-CZ" sz="2400" smtClean="0">
                <a:solidFill>
                  <a:schemeClr val="tx1"/>
                </a:solidFill>
              </a:rPr>
              <a:t>Vybrat </a:t>
            </a:r>
            <a:r>
              <a:rPr lang="cs-CZ" sz="2400" u="sng" smtClean="0">
                <a:solidFill>
                  <a:schemeClr val="tx1"/>
                </a:solidFill>
              </a:rPr>
              <a:t>související aktivitu</a:t>
            </a:r>
            <a:r>
              <a:rPr lang="cs-CZ" sz="2400" smtClean="0">
                <a:solidFill>
                  <a:schemeClr val="tx1"/>
                </a:solidFill>
              </a:rPr>
              <a:t>, může být i více aktivit k jedné položce</a:t>
            </a:r>
          </a:p>
          <a:p>
            <a:pPr>
              <a:buFont typeface="Arial" pitchFamily="34" charset="0"/>
              <a:buChar char="•"/>
            </a:pPr>
            <a:r>
              <a:rPr lang="cs-CZ" sz="2400" u="sng" smtClean="0">
                <a:solidFill>
                  <a:schemeClr val="tx1"/>
                </a:solidFill>
              </a:rPr>
              <a:t>Poznámka - </a:t>
            </a:r>
            <a:r>
              <a:rPr lang="cs-CZ" sz="2400" smtClean="0">
                <a:solidFill>
                  <a:schemeClr val="tx1"/>
                </a:solidFill>
              </a:rPr>
              <a:t>uvede podrobnější popis a vysvětlení položky, kde to není jasné. Kumulativní položky tak, aby bylo možné její jednotlivé složky rozklíčovat.</a:t>
            </a:r>
            <a:endParaRPr lang="cs-CZ" b="0" u="sng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mtClean="0"/>
              <a:t>Automaticky se sečte</a:t>
            </a:r>
            <a:r>
              <a:rPr lang="cs-CZ" baseline="0" smtClean="0"/>
              <a:t> dle kapitol</a:t>
            </a:r>
          </a:p>
          <a:p>
            <a:pPr>
              <a:buFont typeface="Arial" pitchFamily="34" charset="0"/>
              <a:buChar char="•"/>
            </a:pPr>
            <a:r>
              <a:rPr lang="cs-CZ" sz="240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Způsobilé výdaje partnerů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pokud v předchozí záložce zaškrtl, že má partnera, 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uvede celkovou částku připadající na partnera projektu (ať už výdaje přímo hradí partner projektu či mu je hradí konečný příjemce), které budou hrazeny z rozpočtu projektu </a:t>
            </a:r>
          </a:p>
          <a:p>
            <a:pPr>
              <a:buFont typeface="Arial" pitchFamily="34" charset="0"/>
              <a:buChar char="•"/>
            </a:pPr>
            <a:r>
              <a:rPr lang="cs-CZ" b="0" u="sng" baseline="0" smtClean="0"/>
              <a:t>Investiční majetek (max</a:t>
            </a:r>
            <a:r>
              <a:rPr lang="cs-CZ" b="1" u="sng" baseline="0" smtClean="0"/>
              <a:t>. 20 % </a:t>
            </a:r>
            <a:r>
              <a:rPr lang="cs-CZ" b="0" u="sng" baseline="0" smtClean="0"/>
              <a:t>celk. zp. Výd.) </a:t>
            </a:r>
            <a:r>
              <a:rPr lang="cs-CZ" b="0" baseline="0" smtClean="0"/>
              <a:t>– pokud ano, uvede, </a:t>
            </a:r>
            <a:r>
              <a:rPr lang="pl-PL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proč je to nezbytné pro realizaci projektu, jaký je jeho přínos pro projekt a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potvrdí, že si je vědom podmínek spojených s pořízením investičního majetku, uchování vlastnictví po dobu 5 let po ukončení projektu, pojištění a údržba (Pokyn pro žadatele).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>
            <a:defPPr>
              <a:defRPr kern="1200" smtId="4294967295"/>
            </a:defPPr>
          </a:lstStyle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u="sng" smtClean="0"/>
              <a:t>Režijní náklady </a:t>
            </a:r>
            <a:r>
              <a:rPr lang="cs-CZ" smtClean="0"/>
              <a:t>– uvede, zda chce uplatnit režijní náklady (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nelze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určit přímou přiřaditelnost k projektu, ale lze je v účetním systému identifikovat a odůvodnit jako výdaje vzniklé v přímé spojitosti s realizací projektu). Jedná se o výdaje na zajištění chodu organizace KP. Jedná se o relevantní podíl veškerých celk. režijních nákladů (např. relevantní podíl na nájmu kanceláře pro projektového manažera, který pracuje na více projektech, neprokazuje se účetními doklady)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u="sng" smtClean="0"/>
              <a:t>Metoda kalkulace - na výběr jedna z 5 možností</a:t>
            </a:r>
            <a:r>
              <a:rPr lang="cs-CZ" smtClean="0"/>
              <a:t>,</a:t>
            </a:r>
            <a:r>
              <a:rPr lang="cs-CZ" baseline="0" smtClean="0"/>
              <a:t> blíže popsáno v Pokynu ZV, vybrat možnost, která nejvíce vyhovuje. Použití paušálu (nedokládá se účetními doklady). Nejjednodušší je 15 % z výdajů na zaměstnance, může být v kapitole Služby i Management. Další možnost: 25 % celkových (čistých) přímých způsobilých výdajů, 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cs-CZ" baseline="0" smtClean="0"/>
              <a:t>tj. s vyloučením přímých způsobilých výdajů na subdodávky, v kapitole Služby.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Pokyn pro ZV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Jedná se o výdaje na zajištění chodu organizace příjemce prostředků jako např. nájem kanceláře, nákup vody, paliv, energie, úklid, údržba, pojištění, kancelářské potřeby, připojení na internet, poplatky za telefon, poštovné, provoz služebního vozidla a výdaje na průřezové aktivity jako např. řízení lidských zdrojů, vedení účetnictví a administrativy, školení, právní poradenství apod.</a:t>
            </a:r>
            <a:endParaRPr lang="cs-CZ" sz="24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Rozdíl mezi přímými a nepřímými výdaji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</a:t>
            </a:r>
            <a:r>
              <a:rPr lang="cs-CZ" sz="240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Např. pokud je vedení účetnictví průřezová aktivita, u které nelze určit přímou přiřaditelnost k projektu, pak může být zahnuto v rámci režijních výdajů. Pokud je účetní zaměstnanec nebo externí subjekt, který vykonává specifickou činnost pro projekt (jasně definovanou ve smlouvě, včetně jasně dané části pracovního úvazku, pokud není 100 %), pak je veden v kapitole Management jako přímý výdaj.</a:t>
            </a:r>
          </a:p>
          <a:p>
            <a:pPr>
              <a:buFont typeface="Arial" pitchFamily="34" charset="0"/>
              <a:buChar char="•"/>
            </a:pP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Zajištění financování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popsat finanční situaci, jak zajistí předfinancování a spolufinancování (dle typu žadatele, míra spolufinancování,možnost  zálohy), popř. situace s DPH.</a:t>
            </a:r>
          </a:p>
          <a:p>
            <a:pPr>
              <a:buFont typeface="Arial" pitchFamily="34" charset="0"/>
              <a:buChar char="•"/>
            </a:pP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Příjmy generované projektem – </a:t>
            </a:r>
            <a:r>
              <a:rPr lang="cs-CZ" sz="2400" u="none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projekty ve veřejném zájmu,které negenerují zisk. Žadatel uvede, zda bude projekt vytvářet nějaké příjmy</a:t>
            </a:r>
            <a:r>
              <a:rPr lang="cs-CZ" sz="2400" u="non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(např.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vstupné, účastnické poplatky za seminář, příjmy z prodeje publikací, atd.), z jakých činností a v jaké výši za rok, včetně předpokládaného způsobu využití těchto příjmů v souladu s účelem projektu. Žadatel dále uvede odhad ročních provozních nákladů souvisejících s výstupy projektu (např. mzdy zaměstnanců, výdaje za energie, nákup zboží), které nebyly zahrnuty do rozpočtu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projektu a nebyly uhrazeny poskytovatelem dotace. Rozdíl tvoří tzv. </a:t>
            </a:r>
            <a:r>
              <a:rPr lang="cs-CZ" sz="2400" b="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čisté příjmy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cs-CZ" sz="2400" kern="1200" baseline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 průběhu realizace jsou příjmy řešeny následujícím způsobem: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jako dodatečný zdroj na financování dalších aktivit souvisejících s projektem a přispívajících k dosažení účelu projektu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schválených na základě změnového řízení;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b) jako zdroj spolufinancování vkládaného do projektu příjemcem 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c) vráceny poskytovateli dotace.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Všechny pole se vyplní automaticky, kromě pole </a:t>
            </a:r>
            <a:r>
              <a:rPr lang="cs-CZ" sz="2400" b="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Požadovaný grant </a:t>
            </a:r>
            <a:r>
              <a:rPr lang="cs-CZ" sz="2400" b="0" u="non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(většinou odpovídá výši maximálního grantu,pokud žadatel nechce mít vyšší spolufinancování než je minimálně požadováno)</a:t>
            </a:r>
          </a:p>
          <a:p>
            <a:pPr>
              <a:buFont typeface="Arial" pitchFamily="34" charset="0"/>
              <a:buChar char="•"/>
            </a:pPr>
            <a:r>
              <a:rPr lang="cs-CZ" sz="2400" b="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Míra dotace (%): 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grant může být poskytnut do výše </a:t>
            </a:r>
            <a:r>
              <a:rPr lang="cs-CZ" sz="2400" b="1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100 % 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nebo </a:t>
            </a:r>
            <a:r>
              <a:rPr lang="cs-CZ" sz="2400" b="1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60 % 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celkových způsobilých výdajů projektu (dle typu organizace žadatele, jak je uvedeno v příslušné výzvě);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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Je-li žadatelem o grant a.s. nebo s.r.o., jejímž většinovým akcionářem příp. podílníkem je územní samosprávný celek a/nebo Česká republika,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může žadatel požadovat grant ve výši až </a:t>
            </a:r>
            <a:r>
              <a:rPr lang="cs-CZ" sz="2400" b="1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100 %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celkových způsobilých výdajů projektu, jinak </a:t>
            </a:r>
            <a:r>
              <a:rPr lang="cs-CZ" sz="2400" b="1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60 %.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Jedná-li se o jakéhokoliv dalšího žadatele z veřejného sektoru, který splňuje pravidla oprávněnosti stanovená v dané výzvě, může žadatel požadovat grant ve výši až 100 % celkových způsobilých výdajů projektu.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12.07.2021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with photo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12.07.2021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Large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Large text gree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Large text blu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Backs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2140170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ROZPOČET A FINANCOVÁNÍ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0593271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extovéPole 8"/>
          <p:cNvSpPr txBox="1"/>
          <p:nvPr/>
        </p:nvSpPr>
        <p:spPr>
          <a:xfrm>
            <a:off x="1184564" y="2930237"/>
            <a:ext cx="22028727" cy="6924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 algn="just">
              <a:buFontTx/>
              <a:buChar char="-"/>
            </a:pPr>
            <a:r>
              <a:rPr lang="cs-CZ" sz="6000" smtClean="0">
                <a:solidFill>
                  <a:schemeClr val="bg1"/>
                </a:solidFill>
              </a:rPr>
              <a:t>Grant je poskytnut v Kč a jeho </a:t>
            </a:r>
            <a:r>
              <a:rPr lang="cs-CZ" sz="6000">
                <a:solidFill>
                  <a:schemeClr val="bg1"/>
                </a:solidFill>
              </a:rPr>
              <a:t>výše </a:t>
            </a:r>
            <a:r>
              <a:rPr lang="cs-CZ" sz="6000" smtClean="0">
                <a:solidFill>
                  <a:schemeClr val="bg1"/>
                </a:solidFill>
              </a:rPr>
              <a:t>může činit až </a:t>
            </a:r>
            <a:r>
              <a:rPr lang="cs-CZ" sz="6000" b="1" smtClean="0">
                <a:solidFill>
                  <a:schemeClr val="bg1"/>
                </a:solidFill>
              </a:rPr>
              <a:t>100 </a:t>
            </a:r>
            <a:r>
              <a:rPr lang="cs-CZ" sz="6000" b="1">
                <a:solidFill>
                  <a:schemeClr val="bg1"/>
                </a:solidFill>
              </a:rPr>
              <a:t>% </a:t>
            </a:r>
            <a:r>
              <a:rPr lang="cs-CZ" sz="6000">
                <a:solidFill>
                  <a:schemeClr val="bg1"/>
                </a:solidFill>
              </a:rPr>
              <a:t>celkových způsobilých výdajů </a:t>
            </a:r>
            <a:r>
              <a:rPr lang="cs-CZ" sz="6000" smtClean="0">
                <a:solidFill>
                  <a:schemeClr val="bg1"/>
                </a:solidFill>
              </a:rPr>
              <a:t>projektu</a:t>
            </a:r>
          </a:p>
          <a:p>
            <a:pPr marL="571500" indent="-571500">
              <a:buFontTx/>
              <a:buChar char="-"/>
            </a:pPr>
            <a:r>
              <a:rPr lang="cs-CZ" sz="6000" smtClean="0">
                <a:solidFill>
                  <a:schemeClr val="bg1"/>
                </a:solidFill>
              </a:rPr>
              <a:t>Možnost </a:t>
            </a:r>
            <a:r>
              <a:rPr lang="cs-CZ" sz="6000">
                <a:solidFill>
                  <a:schemeClr val="bg1"/>
                </a:solidFill>
              </a:rPr>
              <a:t>zálohy až </a:t>
            </a:r>
            <a:r>
              <a:rPr lang="cs-CZ" sz="6000" b="1">
                <a:solidFill>
                  <a:schemeClr val="bg1"/>
                </a:solidFill>
              </a:rPr>
              <a:t>60 % </a:t>
            </a:r>
            <a:r>
              <a:rPr lang="cs-CZ" sz="6000">
                <a:solidFill>
                  <a:schemeClr val="bg1"/>
                </a:solidFill>
              </a:rPr>
              <a:t>uděleného </a:t>
            </a:r>
            <a:r>
              <a:rPr lang="cs-CZ" sz="6000" smtClean="0">
                <a:solidFill>
                  <a:schemeClr val="bg1"/>
                </a:solidFill>
              </a:rPr>
              <a:t>grantu</a:t>
            </a:r>
          </a:p>
          <a:p>
            <a:pPr marL="571500" indent="-571500">
              <a:buFontTx/>
              <a:buChar char="-"/>
            </a:pPr>
            <a:r>
              <a:rPr lang="cs-CZ" sz="6000" smtClean="0">
                <a:solidFill>
                  <a:schemeClr val="bg1"/>
                </a:solidFill>
              </a:rPr>
              <a:t>Způsobilé výdaje – Pokyn pro způsobilé výdaje</a:t>
            </a:r>
          </a:p>
          <a:p>
            <a:pPr marL="571500" indent="-571500">
              <a:buFontTx/>
              <a:buChar char="-"/>
            </a:pPr>
            <a:r>
              <a:rPr lang="cs-CZ" sz="6000" smtClean="0">
                <a:solidFill>
                  <a:schemeClr val="bg1"/>
                </a:solidFill>
              </a:rPr>
              <a:t>Investiční výdaje nejsou způsobilými výdaji</a:t>
            </a:r>
            <a:endParaRPr lang="cs-CZ" sz="6000">
              <a:solidFill>
                <a:schemeClr val="bg1"/>
              </a:solidFill>
            </a:endParaRPr>
          </a:p>
          <a:p>
            <a:pPr marL="571500" indent="-571500">
              <a:buFontTx/>
              <a:buChar char="-"/>
            </a:pPr>
            <a:endParaRPr lang="cs-CZ"/>
          </a:p>
          <a:p>
            <a:pPr marL="571500" indent="-571500">
              <a:buFontTx/>
              <a:buChar char="-"/>
            </a:pPr>
            <a:endParaRPr lang="cs-CZ" smtClean="0">
              <a:solidFill>
                <a:schemeClr val="bg1"/>
              </a:solidFill>
            </a:endParaRPr>
          </a:p>
          <a:p>
            <a:pPr marL="571500" indent="-571500">
              <a:buFontTx/>
              <a:buChar char="-"/>
            </a:pPr>
            <a:endParaRPr lang="cs-CZ">
              <a:solidFill>
                <a:schemeClr val="bg1"/>
              </a:solidFill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824336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 bwMode="auto">
          <a:xfrm>
            <a:off x="1649579" y="942979"/>
            <a:ext cx="20891943" cy="11567123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Šipka doprava 4"/>
          <p:cNvSpPr/>
          <p:nvPr/>
        </p:nvSpPr>
        <p:spPr>
          <a:xfrm>
            <a:off x="14419269" y="4523137"/>
            <a:ext cx="2445026" cy="1371601"/>
          </a:xfrm>
          <a:prstGeom prst="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569102" y="19649"/>
            <a:ext cx="23052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 smtClean="0">
                <a:solidFill>
                  <a:schemeClr val="bg1"/>
                </a:solidFill>
              </a:rPr>
              <a:t>DPH</a:t>
            </a:r>
            <a:endParaRPr lang="cs-CZ" sz="5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26865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 bwMode="auto">
          <a:xfrm>
            <a:off x="1932708" y="1059598"/>
            <a:ext cx="20509747" cy="11536733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Šipka doprava 4"/>
          <p:cNvSpPr/>
          <p:nvPr/>
        </p:nvSpPr>
        <p:spPr>
          <a:xfrm>
            <a:off x="15755282" y="5344126"/>
            <a:ext cx="2110154" cy="1242645"/>
          </a:xfrm>
          <a:prstGeom prst="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/>
          </a:p>
        </p:txBody>
      </p:sp>
      <p:sp>
        <p:nvSpPr>
          <p:cNvPr id="3" name="Šrafovaná šipka doprava 2"/>
          <p:cNvSpPr/>
          <p:nvPr/>
        </p:nvSpPr>
        <p:spPr>
          <a:xfrm>
            <a:off x="19741243" y="6940062"/>
            <a:ext cx="1741715" cy="1371600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isometricLeftDown"/>
            <a:lightRig rig="threePt" dir="t"/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3"/>
          </p:nvPr>
        </p:nvSpPr>
        <p:spPr>
          <a:xfrm>
            <a:off x="818380" y="228601"/>
            <a:ext cx="22598917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PODROBNÝ ROZPOČET 1</a:t>
            </a:r>
            <a:endParaRPr lang="cs-CZ" sz="5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52664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 bwMode="auto">
          <a:xfrm>
            <a:off x="1790500" y="1039127"/>
            <a:ext cx="20930355" cy="1145693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" name="TextovéPole 1"/>
          <p:cNvSpPr txBox="1"/>
          <p:nvPr/>
        </p:nvSpPr>
        <p:spPr>
          <a:xfrm>
            <a:off x="633047" y="115797"/>
            <a:ext cx="23245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 smtClean="0">
                <a:solidFill>
                  <a:schemeClr val="bg1"/>
                </a:solidFill>
              </a:rPr>
              <a:t>PODROBNÝ ROZPOČET 2 – Zadávání jednotlivých položek</a:t>
            </a:r>
            <a:endParaRPr lang="cs-CZ" sz="5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9604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 bwMode="auto">
          <a:xfrm>
            <a:off x="2132396" y="966832"/>
            <a:ext cx="20415876" cy="11483931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Šipka doprava 4"/>
          <p:cNvSpPr/>
          <p:nvPr/>
        </p:nvSpPr>
        <p:spPr>
          <a:xfrm>
            <a:off x="17264895" y="2191682"/>
            <a:ext cx="3001108" cy="1477108"/>
          </a:xfrm>
          <a:prstGeom prst="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/>
          </a:p>
        </p:txBody>
      </p:sp>
      <p:sp>
        <p:nvSpPr>
          <p:cNvPr id="2" name="Obdélník 1"/>
          <p:cNvSpPr/>
          <p:nvPr/>
        </p:nvSpPr>
        <p:spPr>
          <a:xfrm>
            <a:off x="6402841" y="5527963"/>
            <a:ext cx="6003904" cy="1808019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>
          <a:xfrm>
            <a:off x="2132396" y="141105"/>
            <a:ext cx="20415876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ROZPOČET 1</a:t>
            </a:r>
            <a:endParaRPr lang="cs-CZ" sz="5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type="chart" sz="quarter" idx="11"/>
          </p:nvPr>
        </p:nvPicPr>
        <p:blipFill>
          <a:blip r:embed="rId3"/>
          <a:stretch>
            <a:fillRect/>
          </a:stretch>
        </p:blipFill>
        <p:spPr bwMode="auto">
          <a:xfrm>
            <a:off x="1833224" y="925893"/>
            <a:ext cx="20871814" cy="1174039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457200" y="94896"/>
            <a:ext cx="2362386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ROZPOČET 2</a:t>
            </a:r>
            <a:endParaRPr lang="cs-CZ" sz="5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type="chart" sz="quarter" idx="11"/>
          </p:nvPr>
        </p:nvPicPr>
        <p:blipFill>
          <a:blip r:embed="rId3"/>
          <a:stretch>
            <a:fillRect/>
          </a:stretch>
        </p:blipFill>
        <p:spPr bwMode="auto">
          <a:xfrm>
            <a:off x="2135085" y="1373597"/>
            <a:ext cx="19950545" cy="11222181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" name="Šipka doleva 6"/>
          <p:cNvSpPr/>
          <p:nvPr/>
        </p:nvSpPr>
        <p:spPr>
          <a:xfrm>
            <a:off x="8243849" y="4340432"/>
            <a:ext cx="2460172" cy="1415143"/>
          </a:xfrm>
          <a:prstGeom prst="lef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1132117" y="542600"/>
            <a:ext cx="2195648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FINANCOVÁNÍ</a:t>
            </a:r>
            <a:endParaRPr lang="cs-CZ" sz="5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60157" y="5351278"/>
            <a:ext cx="21703753" cy="3293209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/>
              <a:t>DĚKUJI ZA POZORNOST</a:t>
            </a:r>
            <a:br>
              <a:rPr lang="cs-CZ" sz="9600"/>
            </a:br>
            <a:br>
              <a:rPr lang="cs-CZ"/>
            </a:br>
          </a:p>
        </p:txBody>
      </p:sp>
    </p:spTree>
    <p:extLst>
      <p:ext uri="{BB962C8B-B14F-4D97-AF65-F5344CB8AC3E}">
        <p14:creationId xmlns:p14="http://schemas.microsoft.com/office/powerpoint/2010/main" val="83128320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2021-07-16T08:09:24.654</cp:lastPrinted>
  <dcterms:created xsi:type="dcterms:W3CDTF">2021-07-16T08:09:24Z</dcterms:created>
  <dcterms:modified xsi:type="dcterms:W3CDTF">2021-07-16T08:09:24Z</dcterms:modified>
</cp:coreProperties>
</file>