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4"/>
    <p:sldId id="258" r:id="rId5"/>
    <p:sldId id="273" r:id="rId6"/>
    <p:sldId id="275" r:id="rId7"/>
    <p:sldId id="274" r:id="rId8"/>
    <p:sldId id="277" r:id="rId9"/>
    <p:sldId id="279" r:id="rId10"/>
    <p:sldId id="281" r:id="rId11"/>
    <p:sldId id="282" r:id="rId12"/>
    <p:sldId id="280" r:id="rId13"/>
    <p:sldId id="287" r:id="rId14"/>
    <p:sldId id="286" r:id="rId15"/>
    <p:sldId id="272" r:id="rId16"/>
  </p:sldIdLst>
  <p:sldSz cx="24380825" cy="13714412"/>
  <p:notesSz cx="6858000" cy="9144000"/>
  <p:custDataLst>
    <p:tags r:id="rId17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3EAF79"/>
    <a:srgbClr val="D8222C"/>
    <a:srgbClr val="FF0016"/>
    <a:srgbClr val="00309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6" autoAdjust="0"/>
    <p:restoredTop sz="94661" autoAdjust="0"/>
  </p:normalViewPr>
  <p:slideViewPr>
    <p:cSldViewPr snapToGrid="0">
      <p:cViewPr varScale="1">
        <p:scale>
          <a:sx n="53" d="100"/>
          <a:sy n="53" d="100"/>
        </p:scale>
        <p:origin x="4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notesMaster" Target="notesMasters/notesMaster1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ED00968E-9102-45E2-9C24-D2DDA0C8F53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39CFEED-12C9-49BF-987D-D530DA25216C}" type="parTrans" cxnId="{4B1A74FA-B3C4-4CF1-8471-C5CE9887C24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CEE195F-11A3-4054-82CC-67BC0BCFE9E4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2800" smtClean="0"/>
            <a:t>10/21-11/21</a:t>
          </a:r>
          <a:endParaRPr lang="cs-CZ" sz="2800"/>
        </a:p>
      </dgm:t>
    </dgm:pt>
    <dgm:pt modelId="{750A1AA7-5506-461D-A50F-A4DFBE8E9886}" type="parTrans" cxnId="{E203AA54-8E47-44FD-9F26-60CB1A1A08D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1D18936-BABA-422C-955B-BDAC786D8F90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 Posouzení formálních náležitostí a oprávněnosti</a:t>
          </a:r>
          <a:endParaRPr lang="cs-CZ"/>
        </a:p>
      </dgm:t>
    </dgm:pt>
    <dgm:pt modelId="{72C2BA02-D636-4BA4-B7F8-5B964A01CD91}" type="sibTrans" cxnId="{E203AA54-8E47-44FD-9F26-60CB1A1A08D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ADA5486-6ED6-4CCB-BE16-B02859EF41CB}" type="sibTrans" cxnId="{4B1A74FA-B3C4-4CF1-8471-C5CE9887C24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9244D3C-C8AF-401D-8219-A8F90549F0B4}" type="parTrans" cxnId="{9C4C40ED-2715-400A-AE8B-9C9A8AC95A4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A2A569F-616A-4572-ADD5-2F5573D7EBBE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2400" smtClean="0"/>
            <a:t>12/21-</a:t>
          </a:r>
        </a:p>
        <a:p>
          <a:r>
            <a:rPr lang="cs-CZ" sz="2400" smtClean="0"/>
            <a:t>2/22</a:t>
          </a:r>
          <a:endParaRPr lang="cs-CZ" sz="2400"/>
        </a:p>
      </dgm:t>
    </dgm:pt>
    <dgm:pt modelId="{EE89B44C-8F57-4B75-8594-EDCB144049C1}" type="parTrans" cxnId="{C1736C68-CBA9-489B-BF7C-0F22F5F9932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35BC4CC-151E-4900-9123-2AC896678E86}">
      <dgm:prSet phldrT="[Text]"/>
      <dgm:spPr/>
      <dgm:t>
        <a:bodyPr/>
        <a:lstStyle>
          <a:defPPr>
            <a:defRPr kern="1200" smtId="4294967295"/>
          </a:defPPr>
        </a:lstStyle>
        <a:p>
          <a:pPr marL="0" marR="0" indent="0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cs-CZ" smtClean="0"/>
            <a:t> Hodnocení kvality</a:t>
          </a:r>
        </a:p>
      </dgm:t>
    </dgm:pt>
    <dgm:pt modelId="{AE4F5CDD-17D6-419A-86D6-B5A193556227}" type="sibTrans" cxnId="{C1736C68-CBA9-489B-BF7C-0F22F5F9932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6ED514A-B904-4F3B-8021-182EDB89C1BD}" type="sibTrans" cxnId="{9C4C40ED-2715-400A-AE8B-9C9A8AC95A4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77A2D3C-97BC-46D5-8619-B941173E6362}" type="parTrans" cxnId="{DB8816C0-75E5-4E55-95D6-D379F52A3BA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98F24B7-46BC-45E5-892A-799B4DB6E422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2/22</a:t>
          </a:r>
          <a:endParaRPr lang="cs-CZ"/>
        </a:p>
      </dgm:t>
    </dgm:pt>
    <dgm:pt modelId="{680DEB51-4966-4132-8141-45ECAE8DB4A7}" type="parTrans" cxnId="{8A0A06F8-A907-4596-9534-CD0850FEB97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7F69B4D-E7E9-42BC-A5F4-0D2857ADED92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 Hodnotící komise</a:t>
          </a:r>
          <a:endParaRPr lang="cs-CZ"/>
        </a:p>
      </dgm:t>
    </dgm:pt>
    <dgm:pt modelId="{29F50DE4-7E2E-4807-917E-108FF9ED11F7}" type="sibTrans" cxnId="{8A0A06F8-A907-4596-9534-CD0850FEB97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7F24638-4AD6-46B9-AFAF-9B179AC14D75}" type="sibTrans" cxnId="{DB8816C0-75E5-4E55-95D6-D379F52A3BA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8CFFD6E-191F-4D4C-93CA-568EDD6D88EF}" type="parTrans" cxnId="{94C9567D-9B03-43AD-AD9E-5F0A42463D1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BC330A0-AF9D-41A5-AF3A-4A46B6F952DA}">
      <dgm:prSet phldrT="[Text]"/>
      <dgm:spPr/>
      <dgm:t>
        <a:bodyPr/>
        <a:lstStyle>
          <a:defPPr>
            <a:defRPr kern="1200" smtId="4294967295"/>
          </a:defPPr>
        </a:lstStyle>
        <a:p>
          <a:pPr algn="ctr"/>
          <a:r>
            <a:rPr lang="cs-CZ" smtClean="0"/>
            <a:t>2-3/22</a:t>
          </a:r>
          <a:endParaRPr lang="cs-CZ"/>
        </a:p>
      </dgm:t>
    </dgm:pt>
    <dgm:pt modelId="{0A8C2DC1-04B7-4C42-8228-9780AB95A72C}" type="parTrans" cxnId="{9E5F8229-0F2C-4576-88E3-7A6F1A2F38F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E5786CF-4642-42E1-8C38-CB81D7FCF7B9}">
      <dgm:prSet/>
      <dgm:spPr/>
      <dgm:t>
        <a:bodyPr/>
        <a:lstStyle>
          <a:defPPr>
            <a:defRPr kern="1200" smtId="4294967295"/>
          </a:defPPr>
        </a:lstStyle>
        <a:p>
          <a:pPr marL="0" marR="0" indent="0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cs-CZ" smtClean="0"/>
            <a:t> Verifikace</a:t>
          </a:r>
        </a:p>
      </dgm:t>
    </dgm:pt>
    <dgm:pt modelId="{DD38BB92-AFC8-47C6-BE77-28A76CA177BC}" type="sibTrans" cxnId="{9E5F8229-0F2C-4576-88E3-7A6F1A2F38F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B87BE84-DD1E-4C87-855C-60FD20120799}" type="sibTrans" cxnId="{94C9567D-9B03-43AD-AD9E-5F0A42463D1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D504F4A-8BC3-43E0-BE9B-856CE54F812B}" type="parTrans" cxnId="{3CA08027-1C3D-482C-AACB-6226581A1F7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7C1F8F0-7CBF-44DC-B6DF-A2B65929F7C9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4/22</a:t>
          </a:r>
          <a:endParaRPr lang="cs-CZ"/>
        </a:p>
      </dgm:t>
    </dgm:pt>
    <dgm:pt modelId="{723F0F02-FE21-451B-B572-6965E6216F8F}" type="parTrans" cxnId="{14730A80-AC3B-438C-AEB6-F5BE4C00C5F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941CE64-3990-4432-81BE-42FF81D9B02D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 Schválení / neschválení grantu </a:t>
          </a:r>
          <a:endParaRPr lang="cs-CZ"/>
        </a:p>
      </dgm:t>
    </dgm:pt>
    <dgm:pt modelId="{7169EBEE-E6A2-417E-8F88-3D6838CA83C1}" type="sibTrans" cxnId="{14730A80-AC3B-438C-AEB6-F5BE4C00C5F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2BCC0BA-5FDC-4552-AAF3-770176E82703}" type="sibTrans" cxnId="{3CA08027-1C3D-482C-AACB-6226581A1F7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2D2B3BC-AE6B-4E05-A0FD-7D03995CE5ED}" type="pres">
      <dgm:prSet presAssocID="{ED00968E-9102-45E2-9C24-D2DDA0C8F530}" presName="linearFlow">
        <dgm:presLayoutVars>
          <dgm:dir/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07B9FB-E4C3-474E-AB3B-168DD649B2A3}" type="pres">
      <dgm:prSet presAssocID="{3CEE195F-11A3-4054-82CC-67BC0BCFE9E4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858C394-1A9D-4155-BD39-1E55D6AC5AF0}" type="pres">
      <dgm:prSet presAssocID="{3CEE195F-11A3-4054-82CC-67BC0BCFE9E4}" presName="parentText" presStyleLbl="alignNode1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D503DCD-36E5-4FA4-B022-741D60DC079F}" type="pres">
      <dgm:prSet presAssocID="{3CEE195F-11A3-4054-82CC-67BC0BCFE9E4}" presName="descendantText" presStyleLbl="alignAcc1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2957C83-604E-4584-8388-3129824C4024}" type="pres">
      <dgm:prSet presAssocID="{EADA5486-6ED6-4CCB-BE16-B02859EF41CB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7428478-B9EE-4E20-AB2C-6C8D6B060605}" type="pres">
      <dgm:prSet presAssocID="{2A2A569F-616A-4572-ADD5-2F5573D7EBBE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5CE3802-A06D-4596-8A56-1DBD92A75EDE}" type="pres">
      <dgm:prSet presAssocID="{2A2A569F-616A-4572-ADD5-2F5573D7EBBE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E897CEB-5F43-4C12-B0E0-EDA00FED8A77}" type="pres">
      <dgm:prSet presAssocID="{2A2A569F-616A-4572-ADD5-2F5573D7EBBE}" presName="descendantText" presStyleLbl="alignAcc1" presStyleIdx="1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710197C-1FAC-4D82-B391-ECFA5D7991B5}" type="pres">
      <dgm:prSet presAssocID="{E6ED514A-B904-4F3B-8021-182EDB89C1BD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CF97FC5-F33A-4FD9-BE21-F692B3C9BD95}" type="pres">
      <dgm:prSet presAssocID="{498F24B7-46BC-45E5-892A-799B4DB6E422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542AB5F-18E5-4778-840D-49C8488E2B3F}" type="pres">
      <dgm:prSet presAssocID="{498F24B7-46BC-45E5-892A-799B4DB6E422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CAF5CC5-D641-4009-811B-AE48CF9C7F04}" type="pres">
      <dgm:prSet presAssocID="{498F24B7-46BC-45E5-892A-799B4DB6E422}" presName="descendantText" presStyleLbl="alignAcc1" presStyleIdx="2" presStyleCnt="5" custScaleY="10546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3F7C425-56C3-43A2-903E-49A3D05F4ACF}" type="pres">
      <dgm:prSet presAssocID="{87F24638-4AD6-46B9-AFAF-9B179AC14D75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E1D9A18-7E0B-4E9C-8F4D-0B7CC549144E}" type="pres">
      <dgm:prSet presAssocID="{0BC330A0-AF9D-41A5-AF3A-4A46B6F952DA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18B10AD-63BF-4214-A581-1FD9D261F90C}" type="pres">
      <dgm:prSet presAssocID="{0BC330A0-AF9D-41A5-AF3A-4A46B6F952DA}" presName="parentText" presStyleLbl="alignNode1" presStyleIdx="3" presStyleCnt="5" custLinFactNeighborX="-1526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C5336DC-A7BE-4A31-BA98-5C015DED03EF}" type="pres">
      <dgm:prSet presAssocID="{0BC330A0-AF9D-41A5-AF3A-4A46B6F952DA}" presName="descendantText" presStyleLbl="alignAcc1" presStyleIdx="3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DB1C5DC-4DB5-4AE7-B82F-E48616FF07C1}" type="pres">
      <dgm:prSet presAssocID="{2B87BE84-DD1E-4C87-855C-60FD20120799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1B9E144-A85F-4CB6-B7AB-AD3A19AC1EFD}" type="pres">
      <dgm:prSet presAssocID="{D7C1F8F0-7CBF-44DC-B6DF-A2B65929F7C9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BD19B93-1427-4864-B232-50F760FE1B04}" type="pres">
      <dgm:prSet presAssocID="{D7C1F8F0-7CBF-44DC-B6DF-A2B65929F7C9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2CB2D45-2A3E-43F5-925F-78F95C6E780C}" type="pres">
      <dgm:prSet presAssocID="{D7C1F8F0-7CBF-44DC-B6DF-A2B65929F7C9}" presName="descendantText" presStyleLbl="alignAcc1" presStyleIdx="4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</dgm:ptLst>
  <dgm:cxnLst>
    <dgm:cxn modelId="{4B1A74FA-B3C4-4CF1-8471-C5CE9887C249}" srcId="{ED00968E-9102-45E2-9C24-D2DDA0C8F530}" destId="{3CEE195F-11A3-4054-82CC-67BC0BCFE9E4}" srcOrd="0" destOrd="0" parTransId="{A39CFEED-12C9-49BF-987D-D530DA25216C}" sibTransId="{EADA5486-6ED6-4CCB-BE16-B02859EF41CB}"/>
    <dgm:cxn modelId="{E203AA54-8E47-44FD-9F26-60CB1A1A08D7}" srcId="{3CEE195F-11A3-4054-82CC-67BC0BCFE9E4}" destId="{C1D18936-BABA-422C-955B-BDAC786D8F90}" srcOrd="0" destOrd="0" parTransId="{750A1AA7-5506-461D-A50F-A4DFBE8E9886}" sibTransId="{72C2BA02-D636-4BA4-B7F8-5B964A01CD91}"/>
    <dgm:cxn modelId="{9C4C40ED-2715-400A-AE8B-9C9A8AC95A46}" srcId="{ED00968E-9102-45E2-9C24-D2DDA0C8F530}" destId="{2A2A569F-616A-4572-ADD5-2F5573D7EBBE}" srcOrd="1" destOrd="0" parTransId="{59244D3C-C8AF-401D-8219-A8F90549F0B4}" sibTransId="{E6ED514A-B904-4F3B-8021-182EDB89C1BD}"/>
    <dgm:cxn modelId="{C1736C68-CBA9-489B-BF7C-0F22F5F99324}" srcId="{2A2A569F-616A-4572-ADD5-2F5573D7EBBE}" destId="{F35BC4CC-151E-4900-9123-2AC896678E86}" srcOrd="0" destOrd="0" parTransId="{EE89B44C-8F57-4B75-8594-EDCB144049C1}" sibTransId="{AE4F5CDD-17D6-419A-86D6-B5A193556227}"/>
    <dgm:cxn modelId="{DB8816C0-75E5-4E55-95D6-D379F52A3BAE}" srcId="{ED00968E-9102-45E2-9C24-D2DDA0C8F530}" destId="{498F24B7-46BC-45E5-892A-799B4DB6E422}" srcOrd="2" destOrd="0" parTransId="{977A2D3C-97BC-46D5-8619-B941173E6362}" sibTransId="{87F24638-4AD6-46B9-AFAF-9B179AC14D75}"/>
    <dgm:cxn modelId="{8A0A06F8-A907-4596-9534-CD0850FEB97D}" srcId="{498F24B7-46BC-45E5-892A-799B4DB6E422}" destId="{B7F69B4D-E7E9-42BC-A5F4-0D2857ADED92}" srcOrd="0" destOrd="0" parTransId="{680DEB51-4966-4132-8141-45ECAE8DB4A7}" sibTransId="{29F50DE4-7E2E-4807-917E-108FF9ED11F7}"/>
    <dgm:cxn modelId="{94C9567D-9B03-43AD-AD9E-5F0A42463D1D}" srcId="{ED00968E-9102-45E2-9C24-D2DDA0C8F530}" destId="{0BC330A0-AF9D-41A5-AF3A-4A46B6F952DA}" srcOrd="3" destOrd="0" parTransId="{48CFFD6E-191F-4D4C-93CA-568EDD6D88EF}" sibTransId="{2B87BE84-DD1E-4C87-855C-60FD20120799}"/>
    <dgm:cxn modelId="{9E5F8229-0F2C-4576-88E3-7A6F1A2F38F9}" srcId="{0BC330A0-AF9D-41A5-AF3A-4A46B6F952DA}" destId="{EE5786CF-4642-42E1-8C38-CB81D7FCF7B9}" srcOrd="0" destOrd="0" parTransId="{0A8C2DC1-04B7-4C42-8228-9780AB95A72C}" sibTransId="{DD38BB92-AFC8-47C6-BE77-28A76CA177BC}"/>
    <dgm:cxn modelId="{3CA08027-1C3D-482C-AACB-6226581A1F77}" srcId="{ED00968E-9102-45E2-9C24-D2DDA0C8F530}" destId="{D7C1F8F0-7CBF-44DC-B6DF-A2B65929F7C9}" srcOrd="4" destOrd="0" parTransId="{AD504F4A-8BC3-43E0-BE9B-856CE54F812B}" sibTransId="{12BCC0BA-5FDC-4552-AAF3-770176E82703}"/>
    <dgm:cxn modelId="{14730A80-AC3B-438C-AEB6-F5BE4C00C5F9}" srcId="{D7C1F8F0-7CBF-44DC-B6DF-A2B65929F7C9}" destId="{F941CE64-3990-4432-81BE-42FF81D9B02D}" srcOrd="0" destOrd="0" parTransId="{723F0F02-FE21-451B-B572-6965E6216F8F}" sibTransId="{7169EBEE-E6A2-417E-8F88-3D6838CA83C1}"/>
    <dgm:cxn modelId="{5E42D990-B42A-456C-86C4-6E341EE7508C}" type="presOf" srcId="{ED00968E-9102-45E2-9C24-D2DDA0C8F530}" destId="{42D2B3BC-AE6B-4E05-A0FD-7D03995CE5ED}" srcOrd="0" destOrd="0" presId="urn:microsoft.com/office/officeart/2005/8/layout/chevron2"/>
    <dgm:cxn modelId="{5F14AE00-F1B0-4E0D-A2FE-C6554CA6005C}" type="presParOf" srcId="{42D2B3BC-AE6B-4E05-A0FD-7D03995CE5ED}" destId="{8C07B9FB-E4C3-474E-AB3B-168DD649B2A3}" srcOrd="0" destOrd="0" presId="urn:microsoft.com/office/officeart/2005/8/layout/chevron2"/>
    <dgm:cxn modelId="{09FF782B-F1C4-4C40-A068-9CE177F9728E}" type="presParOf" srcId="{8C07B9FB-E4C3-474E-AB3B-168DD649B2A3}" destId="{5858C394-1A9D-4155-BD39-1E55D6AC5AF0}" srcOrd="0" destOrd="0" presId="urn:microsoft.com/office/officeart/2005/8/layout/chevron2"/>
    <dgm:cxn modelId="{A5C18DB3-F034-4E06-983B-17F7BDF921BE}" type="presOf" srcId="{3CEE195F-11A3-4054-82CC-67BC0BCFE9E4}" destId="{5858C394-1A9D-4155-BD39-1E55D6AC5AF0}" srcOrd="0" destOrd="0" presId="urn:microsoft.com/office/officeart/2005/8/layout/chevron2"/>
    <dgm:cxn modelId="{9EABCDEE-5EDB-4B33-AF6D-088810040293}" type="presParOf" srcId="{8C07B9FB-E4C3-474E-AB3B-168DD649B2A3}" destId="{1D503DCD-36E5-4FA4-B022-741D60DC079F}" srcOrd="1" destOrd="0" presId="urn:microsoft.com/office/officeart/2005/8/layout/chevron2"/>
    <dgm:cxn modelId="{424D4D49-CB3A-4462-86CB-EAEFC7930824}" type="presOf" srcId="{C1D18936-BABA-422C-955B-BDAC786D8F90}" destId="{1D503DCD-36E5-4FA4-B022-741D60DC079F}" srcOrd="0" destOrd="0" presId="urn:microsoft.com/office/officeart/2005/8/layout/chevron2"/>
    <dgm:cxn modelId="{7CBDB83D-246A-43EE-A4E4-7B662A1002B4}" type="presParOf" srcId="{42D2B3BC-AE6B-4E05-A0FD-7D03995CE5ED}" destId="{B2957C83-604E-4584-8388-3129824C4024}" srcOrd="1" destOrd="0" presId="urn:microsoft.com/office/officeart/2005/8/layout/chevron2"/>
    <dgm:cxn modelId="{81A5041E-B452-4795-9DD4-4B0BC7952FE5}" type="presParOf" srcId="{42D2B3BC-AE6B-4E05-A0FD-7D03995CE5ED}" destId="{F7428478-B9EE-4E20-AB2C-6C8D6B060605}" srcOrd="2" destOrd="0" presId="urn:microsoft.com/office/officeart/2005/8/layout/chevron2"/>
    <dgm:cxn modelId="{3C554FC9-F29C-4D42-8CEB-BC4B0C930A78}" type="presParOf" srcId="{F7428478-B9EE-4E20-AB2C-6C8D6B060605}" destId="{F5CE3802-A06D-4596-8A56-1DBD92A75EDE}" srcOrd="0" destOrd="0" presId="urn:microsoft.com/office/officeart/2005/8/layout/chevron2"/>
    <dgm:cxn modelId="{B9778D99-5A65-400F-8738-16B9A34E08A7}" type="presOf" srcId="{2A2A569F-616A-4572-ADD5-2F5573D7EBBE}" destId="{F5CE3802-A06D-4596-8A56-1DBD92A75EDE}" srcOrd="0" destOrd="0" presId="urn:microsoft.com/office/officeart/2005/8/layout/chevron2"/>
    <dgm:cxn modelId="{1D9EB730-3313-4519-A8D7-2B8CF0B60D70}" type="presParOf" srcId="{F7428478-B9EE-4E20-AB2C-6C8D6B060605}" destId="{3E897CEB-5F43-4C12-B0E0-EDA00FED8A77}" srcOrd="1" destOrd="0" presId="urn:microsoft.com/office/officeart/2005/8/layout/chevron2"/>
    <dgm:cxn modelId="{55E0B3D3-5454-4A5D-AB7A-1354A8763B0D}" type="presOf" srcId="{F35BC4CC-151E-4900-9123-2AC896678E86}" destId="{3E897CEB-5F43-4C12-B0E0-EDA00FED8A77}" srcOrd="0" destOrd="0" presId="urn:microsoft.com/office/officeart/2005/8/layout/chevron2"/>
    <dgm:cxn modelId="{6D26819F-A131-435F-9408-545F3C87DA17}" type="presParOf" srcId="{42D2B3BC-AE6B-4E05-A0FD-7D03995CE5ED}" destId="{3710197C-1FAC-4D82-B391-ECFA5D7991B5}" srcOrd="3" destOrd="0" presId="urn:microsoft.com/office/officeart/2005/8/layout/chevron2"/>
    <dgm:cxn modelId="{E28FE3D5-60D1-4C35-9764-32F21D8D5604}" type="presParOf" srcId="{42D2B3BC-AE6B-4E05-A0FD-7D03995CE5ED}" destId="{FCF97FC5-F33A-4FD9-BE21-F692B3C9BD95}" srcOrd="4" destOrd="0" presId="urn:microsoft.com/office/officeart/2005/8/layout/chevron2"/>
    <dgm:cxn modelId="{9AEC48FF-FC8F-48DA-AB7F-DBB7C3EBDAFF}" type="presParOf" srcId="{FCF97FC5-F33A-4FD9-BE21-F692B3C9BD95}" destId="{B542AB5F-18E5-4778-840D-49C8488E2B3F}" srcOrd="0" destOrd="0" presId="urn:microsoft.com/office/officeart/2005/8/layout/chevron2"/>
    <dgm:cxn modelId="{D08840FF-AEE8-4773-B215-E5697E219145}" type="presOf" srcId="{498F24B7-46BC-45E5-892A-799B4DB6E422}" destId="{B542AB5F-18E5-4778-840D-49C8488E2B3F}" srcOrd="0" destOrd="0" presId="urn:microsoft.com/office/officeart/2005/8/layout/chevron2"/>
    <dgm:cxn modelId="{E21A7D94-4E8A-4A2E-8280-D51D061C9172}" type="presParOf" srcId="{FCF97FC5-F33A-4FD9-BE21-F692B3C9BD95}" destId="{CCAF5CC5-D641-4009-811B-AE48CF9C7F04}" srcOrd="1" destOrd="0" presId="urn:microsoft.com/office/officeart/2005/8/layout/chevron2"/>
    <dgm:cxn modelId="{7B611C11-6D24-4777-9E96-CA6D9D634124}" type="presOf" srcId="{B7F69B4D-E7E9-42BC-A5F4-0D2857ADED92}" destId="{CCAF5CC5-D641-4009-811B-AE48CF9C7F04}" srcOrd="0" destOrd="0" presId="urn:microsoft.com/office/officeart/2005/8/layout/chevron2"/>
    <dgm:cxn modelId="{7CA542D1-E72C-418C-B966-69A9B7F64EDC}" type="presParOf" srcId="{42D2B3BC-AE6B-4E05-A0FD-7D03995CE5ED}" destId="{93F7C425-56C3-43A2-903E-49A3D05F4ACF}" srcOrd="5" destOrd="0" presId="urn:microsoft.com/office/officeart/2005/8/layout/chevron2"/>
    <dgm:cxn modelId="{C2C4ED99-1927-4856-A485-84E0FA720234}" type="presParOf" srcId="{42D2B3BC-AE6B-4E05-A0FD-7D03995CE5ED}" destId="{BE1D9A18-7E0B-4E9C-8F4D-0B7CC549144E}" srcOrd="6" destOrd="0" presId="urn:microsoft.com/office/officeart/2005/8/layout/chevron2"/>
    <dgm:cxn modelId="{3D5EE597-6E30-4CD2-8E31-71F9497719CB}" type="presParOf" srcId="{BE1D9A18-7E0B-4E9C-8F4D-0B7CC549144E}" destId="{818B10AD-63BF-4214-A581-1FD9D261F90C}" srcOrd="0" destOrd="0" presId="urn:microsoft.com/office/officeart/2005/8/layout/chevron2"/>
    <dgm:cxn modelId="{E014F752-67E2-44CE-A979-8F5A10191D60}" type="presOf" srcId="{0BC330A0-AF9D-41A5-AF3A-4A46B6F952DA}" destId="{818B10AD-63BF-4214-A581-1FD9D261F90C}" srcOrd="0" destOrd="0" presId="urn:microsoft.com/office/officeart/2005/8/layout/chevron2"/>
    <dgm:cxn modelId="{089F7101-5192-4D3D-95A5-BEFDEA5F5600}" type="presParOf" srcId="{BE1D9A18-7E0B-4E9C-8F4D-0B7CC549144E}" destId="{BC5336DC-A7BE-4A31-BA98-5C015DED03EF}" srcOrd="1" destOrd="0" presId="urn:microsoft.com/office/officeart/2005/8/layout/chevron2"/>
    <dgm:cxn modelId="{A6D59158-D56C-419C-9E41-85EA2B0262B4}" type="presOf" srcId="{EE5786CF-4642-42E1-8C38-CB81D7FCF7B9}" destId="{BC5336DC-A7BE-4A31-BA98-5C015DED03EF}" srcOrd="0" destOrd="0" presId="urn:microsoft.com/office/officeart/2005/8/layout/chevron2"/>
    <dgm:cxn modelId="{2F82B8C5-E07C-4568-AC74-9FC184925074}" type="presParOf" srcId="{42D2B3BC-AE6B-4E05-A0FD-7D03995CE5ED}" destId="{BDB1C5DC-4DB5-4AE7-B82F-E48616FF07C1}" srcOrd="7" destOrd="0" presId="urn:microsoft.com/office/officeart/2005/8/layout/chevron2"/>
    <dgm:cxn modelId="{1951187D-3BE5-4E7C-B2FE-842DAFF855D7}" type="presParOf" srcId="{42D2B3BC-AE6B-4E05-A0FD-7D03995CE5ED}" destId="{91B9E144-A85F-4CB6-B7AB-AD3A19AC1EFD}" srcOrd="8" destOrd="0" presId="urn:microsoft.com/office/officeart/2005/8/layout/chevron2"/>
    <dgm:cxn modelId="{76C0BE48-17B6-4ECD-AA5C-1C1D5E0CE3EB}" type="presParOf" srcId="{91B9E144-A85F-4CB6-B7AB-AD3A19AC1EFD}" destId="{2BD19B93-1427-4864-B232-50F760FE1B04}" srcOrd="0" destOrd="0" presId="urn:microsoft.com/office/officeart/2005/8/layout/chevron2"/>
    <dgm:cxn modelId="{DA504A1D-AC31-4196-95F7-9035260D9E19}" type="presOf" srcId="{D7C1F8F0-7CBF-44DC-B6DF-A2B65929F7C9}" destId="{2BD19B93-1427-4864-B232-50F760FE1B04}" srcOrd="0" destOrd="0" presId="urn:microsoft.com/office/officeart/2005/8/layout/chevron2"/>
    <dgm:cxn modelId="{2D78D597-929B-49FC-AA82-656D92B91D1B}" type="presParOf" srcId="{91B9E144-A85F-4CB6-B7AB-AD3A19AC1EFD}" destId="{E2CB2D45-2A3E-43F5-925F-78F95C6E780C}" srcOrd="1" destOrd="0" presId="urn:microsoft.com/office/officeart/2005/8/layout/chevron2"/>
    <dgm:cxn modelId="{CFA1246E-9621-47D8-8686-84772D3967A6}" type="presOf" srcId="{F941CE64-3990-4432-81BE-42FF81D9B02D}" destId="{E2CB2D45-2A3E-43F5-925F-78F95C6E780C}" srcOrd="0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568064B0-5BB0-49FD-851C-4163576DB9D3}" type="doc">
      <dgm:prSet loTypeId="urn:microsoft.com/office/officeart/2005/8/layout/architecture+Icon" loCatId="officeonline" qsTypeId="urn:microsoft.com/office/officeart/2005/8/quickstyle/simple1" qsCatId="simple" csTypeId="urn:microsoft.com/office/officeart/2005/8/colors/colorful4" csCatId="colorful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88B0A23-3576-4D40-ABD1-D7DD2AEDF5C7}" type="parTrans" cxnId="{0593F4C7-62A2-40DE-B3BB-C4D802FBA4D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849CBC9-FF2C-4535-A83E-300F0DDC327E}">
      <dgm:prSet phldrT="[Text]" custT="1"/>
      <dgm:spPr/>
      <dgm:t>
        <a:bodyPr/>
        <a:lstStyle>
          <a:defPPr>
            <a:defRPr kern="1200" smtId="4294967295"/>
          </a:defPPr>
        </a:lstStyle>
        <a:p>
          <a:pPr algn="ctr"/>
          <a:r>
            <a:rPr lang="cs-CZ" sz="6500" smtClean="0"/>
            <a:t>Verifikace procesu hodnocení</a:t>
          </a:r>
        </a:p>
        <a:p>
          <a:pPr algn="ctr"/>
          <a:r>
            <a:rPr lang="cs-CZ" sz="4800" smtClean="0"/>
            <a:t>(soulad s Nařízením, Dohodou o programu, podmínkami výzvy)</a:t>
          </a:r>
          <a:endParaRPr lang="cs-CZ" sz="4800"/>
        </a:p>
      </dgm:t>
    </dgm:pt>
    <dgm:pt modelId="{135BB8DB-78B0-4EF4-B79C-3E19C5230FC5}" type="parTrans" cxnId="{F3374B22-A1AB-47A4-8D4F-19E49BC829B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B099434-0A51-4F9E-8678-5297104A5E19}">
      <dgm:prSet phldrT="[Text]" custT="1"/>
      <dgm:spPr>
        <a:solidFill>
          <a:srgbClr val="00B050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z="5400" smtClean="0"/>
            <a:t>Verifikace projektů doporučených k udělení grantu</a:t>
          </a:r>
          <a:endParaRPr lang="cs-CZ" sz="5400"/>
        </a:p>
      </dgm:t>
    </dgm:pt>
    <dgm:pt modelId="{52C7E73A-BACF-409A-9F06-0068CC6C0695}" type="parTrans" cxnId="{502E3806-1658-4836-A744-72ECDF42D52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87021A8-4F81-4812-8046-0AD8E3026E8B}">
      <dgm:prSet phldrT="[Text]"/>
      <dgm:spPr>
        <a:solidFill>
          <a:srgbClr val="3EAF79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Úprava žádosti (doporučení HK)</a:t>
          </a:r>
          <a:endParaRPr lang="cs-CZ"/>
        </a:p>
      </dgm:t>
    </dgm:pt>
    <dgm:pt modelId="{CB56C40C-B5A3-4FC1-B628-FCA8F3642362}" type="sibTrans" cxnId="{502E3806-1658-4836-A744-72ECDF42D52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682EDC3-EE39-4F6A-8289-C55D71FF6F69}" type="parTrans" cxnId="{56EC80B5-CB59-4E00-ADD9-659DB6A82F0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912A4-D5D5-4064-8F31-C7E597BAB5BC}">
      <dgm:prSet/>
      <dgm:spPr>
        <a:solidFill>
          <a:srgbClr val="3EAF79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Akceptace podmínek pro schválení grantu</a:t>
          </a:r>
          <a:endParaRPr lang="cs-CZ"/>
        </a:p>
      </dgm:t>
    </dgm:pt>
    <dgm:pt modelId="{15029A1B-AA4B-45F5-AEC3-4CD99CF0A42B}" type="sibTrans" cxnId="{56EC80B5-CB59-4E00-ADD9-659DB6A82F0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8B63AB5-3E90-4EF7-B665-215D9357708B}" type="parTrans" cxnId="{1095E59A-C651-40A8-AF09-F7E43E79D42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051E99-112A-47DD-A0A4-558687343124}">
      <dgm:prSet phldrT="[Text]"/>
      <dgm:spPr>
        <a:solidFill>
          <a:srgbClr val="3EAF79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Doložení podkladů (seznam plánovaných zakázek, identifikace bankovního účtu…) </a:t>
          </a:r>
          <a:endParaRPr lang="cs-CZ"/>
        </a:p>
      </dgm:t>
    </dgm:pt>
    <dgm:pt modelId="{25FD50F0-B228-4867-BB8C-2EEA781F2DCF}" type="sibTrans" cxnId="{1095E59A-C651-40A8-AF09-F7E43E79D42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5B979AD-51EB-4CD1-BB47-89C9CF4DCA1E}" type="sibTrans" cxnId="{F3374B22-A1AB-47A4-8D4F-19E49BC829B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A009F21-AE95-4838-A9A3-E92C297EF323}" type="parTrans" cxnId="{BC76A539-C81F-485F-BF97-E2C79C09DF6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84B2860-813D-43E0-8140-7600F21D3620}">
      <dgm:prSet phldrT="[Text]"/>
      <dgm:spPr>
        <a:solidFill>
          <a:srgbClr val="FFC000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Žádosti, které nebyly doporučeny k podpoře</a:t>
          </a:r>
          <a:endParaRPr lang="cs-CZ"/>
        </a:p>
      </dgm:t>
    </dgm:pt>
    <dgm:pt modelId="{3D6EDEFC-10BF-4713-8A87-B746D527CEED}" type="sibTrans" cxnId="{BC76A539-C81F-485F-BF97-E2C79C09DF6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69741DA-B956-4F93-9718-2FC7D9699149}" type="sibTrans" cxnId="{0593F4C7-62A2-40DE-B3BB-C4D802FBA4D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4739AE-FC2C-40EC-B5C6-73F87E4FBCDD}" type="pres">
      <dgm:prSet presAssocID="{568064B0-5BB0-49FD-851C-4163576DB9D3}" presName="Name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2EDBA61-E95C-4EC6-83DB-751F7C23666D}" type="pres">
      <dgm:prSet presAssocID="{0849CBC9-FF2C-4535-A83E-300F0DDC327E}" presName="vertOne"/>
      <dgm:spPr/>
      <dgm:t>
        <a:bodyPr/>
        <a:lstStyle>
          <a:defPPr>
            <a:defRPr kern="1200" smtId="4294967295"/>
          </a:defPPr>
        </a:lstStyle>
        <a:p/>
      </dgm:t>
    </dgm:pt>
    <dgm:pt modelId="{4ECE180C-0874-4C87-A223-E6FF6F8F1ACA}" type="pres">
      <dgm:prSet presAssocID="{0849CBC9-FF2C-4535-A83E-300F0DDC327E}" presName="txOne" presStyleLbl="node0" presStyleCnt="1" custLinFactY="-200000" custLinFactNeighborX="-423" custLinFactNeighborY="-201741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2021193-6754-49C8-9341-78D4D84456A3}" type="pres">
      <dgm:prSet presAssocID="{0849CBC9-FF2C-4535-A83E-300F0DDC327E}" presName="parTransOne"/>
      <dgm:spPr/>
      <dgm:t>
        <a:bodyPr/>
        <a:lstStyle>
          <a:defPPr>
            <a:defRPr kern="1200" smtId="4294967295"/>
          </a:defPPr>
        </a:lstStyle>
        <a:p/>
      </dgm:t>
    </dgm:pt>
    <dgm:pt modelId="{FB7CDA83-CF59-4ACE-9444-E244C4998AB5}" type="pres">
      <dgm:prSet presAssocID="{0849CBC9-FF2C-4535-A83E-300F0DDC327E}" presName="horzOne"/>
      <dgm:spPr/>
      <dgm:t>
        <a:bodyPr/>
        <a:lstStyle>
          <a:defPPr>
            <a:defRPr kern="1200" smtId="4294967295"/>
          </a:defPPr>
        </a:lstStyle>
        <a:p/>
      </dgm:t>
    </dgm:pt>
    <dgm:pt modelId="{88BBA5AC-494C-4617-B864-04A831FA4D5C}" type="pres">
      <dgm:prSet presAssocID="{0B099434-0A51-4F9E-8678-5297104A5E19}" presName="vertTwo"/>
      <dgm:spPr/>
      <dgm:t>
        <a:bodyPr/>
        <a:lstStyle>
          <a:defPPr>
            <a:defRPr kern="1200" smtId="4294967295"/>
          </a:defPPr>
        </a:lstStyle>
        <a:p/>
      </dgm:t>
    </dgm:pt>
    <dgm:pt modelId="{9EB271F5-4A2A-4FD9-9951-EA0EDBD13A87}" type="pres">
      <dgm:prSet presAssocID="{0B099434-0A51-4F9E-8678-5297104A5E19}" presName="txTwo" presStyleLbl="node2" presStyleCnt="2" custLinFactNeighborX="-360" custLinFactNeighborY="4879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C4708C0-C72D-472D-8CD6-F1F23FC4EBC8}" type="pres">
      <dgm:prSet presAssocID="{0B099434-0A51-4F9E-8678-5297104A5E19}" presName="parTransTwo"/>
      <dgm:spPr/>
      <dgm:t>
        <a:bodyPr/>
        <a:lstStyle>
          <a:defPPr>
            <a:defRPr kern="1200" smtId="4294967295"/>
          </a:defPPr>
        </a:lstStyle>
        <a:p/>
      </dgm:t>
    </dgm:pt>
    <dgm:pt modelId="{85C23B3F-35E8-46D1-A83E-EFE9C00E1549}" type="pres">
      <dgm:prSet presAssocID="{0B099434-0A51-4F9E-8678-5297104A5E19}" presName="horzTwo"/>
      <dgm:spPr/>
      <dgm:t>
        <a:bodyPr/>
        <a:lstStyle>
          <a:defPPr>
            <a:defRPr kern="1200" smtId="4294967295"/>
          </a:defPPr>
        </a:lstStyle>
        <a:p/>
      </dgm:t>
    </dgm:pt>
    <dgm:pt modelId="{5C34FF42-24B6-48F8-B642-C75573D0A7BA}" type="pres">
      <dgm:prSet presAssocID="{987021A8-4F81-4812-8046-0AD8E3026E8B}" presName="vertThree"/>
      <dgm:spPr/>
      <dgm:t>
        <a:bodyPr/>
        <a:lstStyle>
          <a:defPPr>
            <a:defRPr kern="1200" smtId="4294967295"/>
          </a:defPPr>
        </a:lstStyle>
        <a:p/>
      </dgm:t>
    </dgm:pt>
    <dgm:pt modelId="{52CCFD73-D265-4177-9137-44F5BDDB041A}" type="pres">
      <dgm:prSet presAssocID="{987021A8-4F81-4812-8046-0AD8E3026E8B}" presName="txThree" presStyleLbl="node3" presStyleCnt="3" custLinFactY="100000" custLinFactNeighborX="-1034" custLinFactNeighborY="120952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583CC9D-349C-49F8-8498-714D3E34FE22}" type="pres">
      <dgm:prSet presAssocID="{987021A8-4F81-4812-8046-0AD8E3026E8B}" presName="horzThree"/>
      <dgm:spPr/>
      <dgm:t>
        <a:bodyPr/>
        <a:lstStyle>
          <a:defPPr>
            <a:defRPr kern="1200" smtId="4294967295"/>
          </a:defPPr>
        </a:lstStyle>
        <a:p/>
      </dgm:t>
    </dgm:pt>
    <dgm:pt modelId="{121C0807-06FA-489F-B046-12C573593CF4}" type="pres">
      <dgm:prSet presAssocID="{CB56C40C-B5A3-4FC1-B628-FCA8F3642362}" presName="sibSpaceThree"/>
      <dgm:spPr/>
      <dgm:t>
        <a:bodyPr/>
        <a:lstStyle>
          <a:defPPr>
            <a:defRPr kern="1200" smtId="4294967295"/>
          </a:defPPr>
        </a:lstStyle>
        <a:p/>
      </dgm:t>
    </dgm:pt>
    <dgm:pt modelId="{43F796A1-DA97-4DDF-BFC4-761CCD878F55}" type="pres">
      <dgm:prSet presAssocID="{CAA912A4-D5D5-4064-8F31-C7E597BAB5BC}" presName="vertThree"/>
      <dgm:spPr/>
      <dgm:t>
        <a:bodyPr/>
        <a:lstStyle>
          <a:defPPr>
            <a:defRPr kern="1200" smtId="4294967295"/>
          </a:defPPr>
        </a:lstStyle>
        <a:p/>
      </dgm:t>
    </dgm:pt>
    <dgm:pt modelId="{AC089983-2236-47FB-8F8B-7320D24D67EB}" type="pres">
      <dgm:prSet presAssocID="{CAA912A4-D5D5-4064-8F31-C7E597BAB5BC}" presName="txThree" presStyleLbl="node3" presStyleIdx="1" presStyleCnt="3" custLinFactY="100000" custLinFactNeighborX="-304" custLinFactNeighborY="119700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F613381-BE70-49A6-A6E1-BE3E04C72863}" type="pres">
      <dgm:prSet presAssocID="{CAA912A4-D5D5-4064-8F31-C7E597BAB5BC}" presName="horzThree"/>
      <dgm:spPr/>
      <dgm:t>
        <a:bodyPr/>
        <a:lstStyle>
          <a:defPPr>
            <a:defRPr kern="1200" smtId="4294967295"/>
          </a:defPPr>
        </a:lstStyle>
        <a:p/>
      </dgm:t>
    </dgm:pt>
    <dgm:pt modelId="{CF7CA19A-E646-4DB9-B222-CDED013FD78B}" type="pres">
      <dgm:prSet presAssocID="{15029A1B-AA4B-45F5-AEC3-4CD99CF0A42B}" presName="sibSpaceThree"/>
      <dgm:spPr/>
      <dgm:t>
        <a:bodyPr/>
        <a:lstStyle>
          <a:defPPr>
            <a:defRPr kern="1200" smtId="4294967295"/>
          </a:defPPr>
        </a:lstStyle>
        <a:p/>
      </dgm:t>
    </dgm:pt>
    <dgm:pt modelId="{23A91F55-AFA3-4543-B93B-D8F32681813D}" type="pres">
      <dgm:prSet presAssocID="{F6051E99-112A-47DD-A0A4-558687343124}" presName="vertThree"/>
      <dgm:spPr/>
      <dgm:t>
        <a:bodyPr/>
        <a:lstStyle>
          <a:defPPr>
            <a:defRPr kern="1200" smtId="4294967295"/>
          </a:defPPr>
        </a:lstStyle>
        <a:p/>
      </dgm:t>
    </dgm:pt>
    <dgm:pt modelId="{8B870241-F984-410A-972D-9BD2953BE7F9}" type="pres">
      <dgm:prSet presAssocID="{F6051E99-112A-47DD-A0A4-558687343124}" presName="txThree" presStyleLbl="node3" presStyleIdx="2" presStyleCnt="3" custLinFactY="100000" custLinFactNeighborX="-1338" custLinFactNeighborY="119700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85023E3-CA3C-47F1-A91E-C967E1FCD87D}" type="pres">
      <dgm:prSet presAssocID="{F6051E99-112A-47DD-A0A4-558687343124}" presName="horzThree"/>
      <dgm:spPr/>
      <dgm:t>
        <a:bodyPr/>
        <a:lstStyle>
          <a:defPPr>
            <a:defRPr kern="1200" smtId="4294967295"/>
          </a:defPPr>
        </a:lstStyle>
        <a:p/>
      </dgm:t>
    </dgm:pt>
    <dgm:pt modelId="{2813CFA4-A8B8-4A70-B168-907800AD30F4}" type="pres">
      <dgm:prSet presAssocID="{25B979AD-51EB-4CD1-BB47-89C9CF4DCA1E}" presName="sibSpaceTwo"/>
      <dgm:spPr/>
      <dgm:t>
        <a:bodyPr/>
        <a:lstStyle>
          <a:defPPr>
            <a:defRPr kern="1200" smtId="4294967295"/>
          </a:defPPr>
        </a:lstStyle>
        <a:p/>
      </dgm:t>
    </dgm:pt>
    <dgm:pt modelId="{F93CC46D-3EBF-4FD4-BED6-3522D1A4D9D6}" type="pres">
      <dgm:prSet presAssocID="{984B2860-813D-43E0-8140-7600F21D3620}" presName="vertTwo"/>
      <dgm:spPr/>
      <dgm:t>
        <a:bodyPr/>
        <a:lstStyle>
          <a:defPPr>
            <a:defRPr kern="1200" smtId="4294967295"/>
          </a:defPPr>
        </a:lstStyle>
        <a:p/>
      </dgm:t>
    </dgm:pt>
    <dgm:pt modelId="{CC5B8DE3-1927-464E-8943-99CBB4D8435C}" type="pres">
      <dgm:prSet presAssocID="{984B2860-813D-43E0-8140-7600F21D3620}" presName="txTwo" presStyleLbl="node2" presStyleIdx="1" presStyleCnt="2" custScaleX="50853" custScaleY="211558" custLinFactY="7455" custLinFactNeighborX="-2013" custLinFactNeighborY="100000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EC9121A-92C6-4658-8FA3-F26958E9EC71}" type="pres">
      <dgm:prSet presAssocID="{984B2860-813D-43E0-8140-7600F21D3620}" presName="horzTwo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0593F4C7-62A2-40DE-B3BB-C4D802FBA4DD}" srcId="{568064B0-5BB0-49FD-851C-4163576DB9D3}" destId="{0849CBC9-FF2C-4535-A83E-300F0DDC327E}" srcOrd="0" destOrd="0" parTransId="{388B0A23-3576-4D40-ABD1-D7DD2AEDF5C7}" sibTransId="{C69741DA-B956-4F93-9718-2FC7D9699149}"/>
    <dgm:cxn modelId="{F3374B22-A1AB-47A4-8D4F-19E49BC829B1}" srcId="{0849CBC9-FF2C-4535-A83E-300F0DDC327E}" destId="{0B099434-0A51-4F9E-8678-5297104A5E19}" srcOrd="0" destOrd="0" parTransId="{135BB8DB-78B0-4EF4-B79C-3E19C5230FC5}" sibTransId="{25B979AD-51EB-4CD1-BB47-89C9CF4DCA1E}"/>
    <dgm:cxn modelId="{502E3806-1658-4836-A744-72ECDF42D522}" srcId="{0B099434-0A51-4F9E-8678-5297104A5E19}" destId="{987021A8-4F81-4812-8046-0AD8E3026E8B}" srcOrd="0" destOrd="0" parTransId="{52C7E73A-BACF-409A-9F06-0068CC6C0695}" sibTransId="{CB56C40C-B5A3-4FC1-B628-FCA8F3642362}"/>
    <dgm:cxn modelId="{56EC80B5-CB59-4E00-ADD9-659DB6A82F06}" srcId="{0B099434-0A51-4F9E-8678-5297104A5E19}" destId="{CAA912A4-D5D5-4064-8F31-C7E597BAB5BC}" srcOrd="1" destOrd="0" parTransId="{7682EDC3-EE39-4F6A-8289-C55D71FF6F69}" sibTransId="{15029A1B-AA4B-45F5-AEC3-4CD99CF0A42B}"/>
    <dgm:cxn modelId="{1095E59A-C651-40A8-AF09-F7E43E79D42A}" srcId="{0B099434-0A51-4F9E-8678-5297104A5E19}" destId="{F6051E99-112A-47DD-A0A4-558687343124}" srcOrd="2" destOrd="0" parTransId="{88B63AB5-3E90-4EF7-B665-215D9357708B}" sibTransId="{25FD50F0-B228-4867-BB8C-2EEA781F2DCF}"/>
    <dgm:cxn modelId="{BC76A539-C81F-485F-BF97-E2C79C09DF6C}" srcId="{0849CBC9-FF2C-4535-A83E-300F0DDC327E}" destId="{984B2860-813D-43E0-8140-7600F21D3620}" srcOrd="1" destOrd="0" parTransId="{4A009F21-AE95-4838-A9A3-E92C297EF323}" sibTransId="{3D6EDEFC-10BF-4713-8A87-B746D527CEED}"/>
    <dgm:cxn modelId="{955B0B0A-4B40-406D-B29D-DC33386FAE9D}" type="presOf" srcId="{568064B0-5BB0-49FD-851C-4163576DB9D3}" destId="{AC4739AE-FC2C-40EC-B5C6-73F87E4FBCDD}" srcOrd="0" destOrd="0" presId="urn:microsoft.com/office/officeart/2005/8/layout/architecture+Icon"/>
    <dgm:cxn modelId="{9A7D9B8A-F4B2-4A1D-95B0-D2912F9146CD}" type="presParOf" srcId="{AC4739AE-FC2C-40EC-B5C6-73F87E4FBCDD}" destId="{82EDBA61-E95C-4EC6-83DB-751F7C23666D}" srcOrd="0" destOrd="0" presId="urn:microsoft.com/office/officeart/2005/8/layout/architecture+Icon"/>
    <dgm:cxn modelId="{E20A501F-C833-4CA2-AFED-BB839EB42478}" type="presParOf" srcId="{82EDBA61-E95C-4EC6-83DB-751F7C23666D}" destId="{4ECE180C-0874-4C87-A223-E6FF6F8F1ACA}" srcOrd="0" destOrd="0" presId="urn:microsoft.com/office/officeart/2005/8/layout/architecture+Icon"/>
    <dgm:cxn modelId="{DDD42FFC-F1FB-42BF-893F-5755D97E82EA}" type="presOf" srcId="{0849CBC9-FF2C-4535-A83E-300F0DDC327E}" destId="{4ECE180C-0874-4C87-A223-E6FF6F8F1ACA}" srcOrd="0" destOrd="0" presId="urn:microsoft.com/office/officeart/2005/8/layout/architecture+Icon"/>
    <dgm:cxn modelId="{657016BF-D491-4856-95AA-2B6DF17580F6}" type="presParOf" srcId="{82EDBA61-E95C-4EC6-83DB-751F7C23666D}" destId="{22021193-6754-49C8-9341-78D4D84456A3}" srcOrd="1" destOrd="0" presId="urn:microsoft.com/office/officeart/2005/8/layout/architecture+Icon"/>
    <dgm:cxn modelId="{4AFE3590-23B1-4756-A4F0-D68F832B8BFF}" type="presParOf" srcId="{82EDBA61-E95C-4EC6-83DB-751F7C23666D}" destId="{FB7CDA83-CF59-4ACE-9444-E244C4998AB5}" srcOrd="2" destOrd="0" presId="urn:microsoft.com/office/officeart/2005/8/layout/architecture+Icon"/>
    <dgm:cxn modelId="{A3993F0B-29F9-4DC8-9C2F-D7566743C5A6}" type="presParOf" srcId="{FB7CDA83-CF59-4ACE-9444-E244C4998AB5}" destId="{88BBA5AC-494C-4617-B864-04A831FA4D5C}" srcOrd="0" destOrd="0" presId="urn:microsoft.com/office/officeart/2005/8/layout/architecture+Icon"/>
    <dgm:cxn modelId="{99BAA868-7E4C-481B-8A7C-3F9240714D91}" type="presParOf" srcId="{88BBA5AC-494C-4617-B864-04A831FA4D5C}" destId="{9EB271F5-4A2A-4FD9-9951-EA0EDBD13A87}" srcOrd="0" destOrd="0" presId="urn:microsoft.com/office/officeart/2005/8/layout/architecture+Icon"/>
    <dgm:cxn modelId="{15F4482C-EA56-4AE1-9C06-3FD2DCB34FFC}" type="presOf" srcId="{0B099434-0A51-4F9E-8678-5297104A5E19}" destId="{9EB271F5-4A2A-4FD9-9951-EA0EDBD13A87}" srcOrd="0" destOrd="0" presId="urn:microsoft.com/office/officeart/2005/8/layout/architecture+Icon"/>
    <dgm:cxn modelId="{E22B2CF1-84A0-4F53-BE24-03F443CCCBE7}" type="presParOf" srcId="{88BBA5AC-494C-4617-B864-04A831FA4D5C}" destId="{7C4708C0-C72D-472D-8CD6-F1F23FC4EBC8}" srcOrd="1" destOrd="0" presId="urn:microsoft.com/office/officeart/2005/8/layout/architecture+Icon"/>
    <dgm:cxn modelId="{8D21A052-92CD-41AA-9F81-D95E5027EE39}" type="presParOf" srcId="{88BBA5AC-494C-4617-B864-04A831FA4D5C}" destId="{85C23B3F-35E8-46D1-A83E-EFE9C00E1549}" srcOrd="2" destOrd="0" presId="urn:microsoft.com/office/officeart/2005/8/layout/architecture+Icon"/>
    <dgm:cxn modelId="{037AF4F1-A32F-4513-868F-0045985631FD}" type="presParOf" srcId="{85C23B3F-35E8-46D1-A83E-EFE9C00E1549}" destId="{5C34FF42-24B6-48F8-B642-C75573D0A7BA}" srcOrd="0" destOrd="0" presId="urn:microsoft.com/office/officeart/2005/8/layout/architecture+Icon"/>
    <dgm:cxn modelId="{87D8E09B-0604-453F-A2AC-CAE26A2B545C}" type="presParOf" srcId="{5C34FF42-24B6-48F8-B642-C75573D0A7BA}" destId="{52CCFD73-D265-4177-9137-44F5BDDB041A}" srcOrd="0" destOrd="0" presId="urn:microsoft.com/office/officeart/2005/8/layout/architecture+Icon"/>
    <dgm:cxn modelId="{143D2C3F-DD67-45E1-8938-D972C35B8F65}" type="presOf" srcId="{987021A8-4F81-4812-8046-0AD8E3026E8B}" destId="{52CCFD73-D265-4177-9137-44F5BDDB041A}" srcOrd="0" destOrd="0" presId="urn:microsoft.com/office/officeart/2005/8/layout/architecture+Icon"/>
    <dgm:cxn modelId="{AC8E6292-FFC8-4B41-955D-554A459C0F2F}" type="presParOf" srcId="{5C34FF42-24B6-48F8-B642-C75573D0A7BA}" destId="{7583CC9D-349C-49F8-8498-714D3E34FE22}" srcOrd="1" destOrd="0" presId="urn:microsoft.com/office/officeart/2005/8/layout/architecture+Icon"/>
    <dgm:cxn modelId="{3DE43BB4-1409-442A-A10A-3378A3412970}" type="presParOf" srcId="{85C23B3F-35E8-46D1-A83E-EFE9C00E1549}" destId="{121C0807-06FA-489F-B046-12C573593CF4}" srcOrd="1" destOrd="0" presId="urn:microsoft.com/office/officeart/2005/8/layout/architecture+Icon"/>
    <dgm:cxn modelId="{15E95668-13B0-44B5-95DB-ED289E8BEB46}" type="presParOf" srcId="{85C23B3F-35E8-46D1-A83E-EFE9C00E1549}" destId="{43F796A1-DA97-4DDF-BFC4-761CCD878F55}" srcOrd="2" destOrd="0" presId="urn:microsoft.com/office/officeart/2005/8/layout/architecture+Icon"/>
    <dgm:cxn modelId="{D4D29D91-126A-443B-98FF-A226DA2729CC}" type="presParOf" srcId="{43F796A1-DA97-4DDF-BFC4-761CCD878F55}" destId="{AC089983-2236-47FB-8F8B-7320D24D67EB}" srcOrd="0" destOrd="0" presId="urn:microsoft.com/office/officeart/2005/8/layout/architecture+Icon"/>
    <dgm:cxn modelId="{88C9068D-0D18-4406-AAB1-9AA83F75ECCC}" type="presOf" srcId="{CAA912A4-D5D5-4064-8F31-C7E597BAB5BC}" destId="{AC089983-2236-47FB-8F8B-7320D24D67EB}" srcOrd="0" destOrd="0" presId="urn:microsoft.com/office/officeart/2005/8/layout/architecture+Icon"/>
    <dgm:cxn modelId="{9D2F885C-A3D0-4202-B764-A09BEF4927A4}" type="presParOf" srcId="{43F796A1-DA97-4DDF-BFC4-761CCD878F55}" destId="{CF613381-BE70-49A6-A6E1-BE3E04C72863}" srcOrd="1" destOrd="0" presId="urn:microsoft.com/office/officeart/2005/8/layout/architecture+Icon"/>
    <dgm:cxn modelId="{C9FF3B70-7250-4FC3-AF9B-AA1335242438}" type="presParOf" srcId="{85C23B3F-35E8-46D1-A83E-EFE9C00E1549}" destId="{CF7CA19A-E646-4DB9-B222-CDED013FD78B}" srcOrd="3" destOrd="0" presId="urn:microsoft.com/office/officeart/2005/8/layout/architecture+Icon"/>
    <dgm:cxn modelId="{53803148-C326-4CA7-A4E6-69719B8F286E}" type="presParOf" srcId="{85C23B3F-35E8-46D1-A83E-EFE9C00E1549}" destId="{23A91F55-AFA3-4543-B93B-D8F32681813D}" srcOrd="4" destOrd="0" presId="urn:microsoft.com/office/officeart/2005/8/layout/architecture+Icon"/>
    <dgm:cxn modelId="{11ACCA71-6728-4124-93F3-5B22B6D4AAAA}" type="presParOf" srcId="{23A91F55-AFA3-4543-B93B-D8F32681813D}" destId="{8B870241-F984-410A-972D-9BD2953BE7F9}" srcOrd="0" destOrd="0" presId="urn:microsoft.com/office/officeart/2005/8/layout/architecture+Icon"/>
    <dgm:cxn modelId="{88D585AF-61A7-45D0-B32C-58B46BF41B72}" type="presOf" srcId="{F6051E99-112A-47DD-A0A4-558687343124}" destId="{8B870241-F984-410A-972D-9BD2953BE7F9}" srcOrd="0" destOrd="0" presId="urn:microsoft.com/office/officeart/2005/8/layout/architecture+Icon"/>
    <dgm:cxn modelId="{F3DF36D7-ABD5-4DA7-8CD9-001F62977A22}" type="presParOf" srcId="{23A91F55-AFA3-4543-B93B-D8F32681813D}" destId="{B85023E3-CA3C-47F1-A91E-C967E1FCD87D}" srcOrd="1" destOrd="0" presId="urn:microsoft.com/office/officeart/2005/8/layout/architecture+Icon"/>
    <dgm:cxn modelId="{A604AA2E-6311-4E95-A1F9-F67CC6D33B60}" type="presParOf" srcId="{FB7CDA83-CF59-4ACE-9444-E244C4998AB5}" destId="{2813CFA4-A8B8-4A70-B168-907800AD30F4}" srcOrd="1" destOrd="0" presId="urn:microsoft.com/office/officeart/2005/8/layout/architecture+Icon"/>
    <dgm:cxn modelId="{9C3277E5-8121-470F-AA5A-30F5B866A022}" type="presParOf" srcId="{FB7CDA83-CF59-4ACE-9444-E244C4998AB5}" destId="{F93CC46D-3EBF-4FD4-BED6-3522D1A4D9D6}" srcOrd="2" destOrd="0" presId="urn:microsoft.com/office/officeart/2005/8/layout/architecture+Icon"/>
    <dgm:cxn modelId="{DACAAD58-3DC9-45AC-AB09-B53FFF1F02FE}" type="presParOf" srcId="{F93CC46D-3EBF-4FD4-BED6-3522D1A4D9D6}" destId="{CC5B8DE3-1927-464E-8943-99CBB4D8435C}" srcOrd="0" destOrd="0" presId="urn:microsoft.com/office/officeart/2005/8/layout/architecture+Icon"/>
    <dgm:cxn modelId="{F4A679F3-FE0F-424A-8D40-E2DF84A51555}" type="presOf" srcId="{984B2860-813D-43E0-8140-7600F21D3620}" destId="{CC5B8DE3-1927-464E-8943-99CBB4D8435C}" srcOrd="0" destOrd="0" presId="urn:microsoft.com/office/officeart/2005/8/layout/architecture+Icon"/>
    <dgm:cxn modelId="{730D6C20-A3E2-42E2-AF5A-D5A1C5A8F9F9}" type="presParOf" srcId="{F93CC46D-3EBF-4FD4-BED6-3522D1A4D9D6}" destId="{DEC9121A-92C6-4658-8FA3-F26958E9EC71}" srcOrd="1" destOrd="0" presId="urn:microsoft.com/office/officeart/2005/8/layout/architecture+Icon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7" name=""/>
      <dsp:cNvGrpSpPr/>
    </dsp:nvGrpSpPr>
    <dsp:grpSpPr/>
    <dsp:sp modelId="{5858C394-1A9D-4155-BD39-1E55D6AC5AF0}">
      <dsp:nvSpPr>
        <dsp:cNvPr id="8" name=""/>
        <dsp:cNvSpPr/>
      </dsp:nvSpPr>
      <dsp:spPr>
        <a:xfrm rot="5400000">
          <a:off x="-287755" y="292701"/>
          <a:ext cx="1918367" cy="13428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anchor="ctr" anchorCtr="0">
          <a:noAutofit/>
        </a:bodyPr>
        <a:lstStyle>
          <a:defPPr>
            <a:defRPr kern="1200" smtId="4294967295"/>
          </a:defPPr>
        </a:lstStyle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kern="1200" smtClean="0"/>
            <a:t>10/21-11/21</a:t>
          </a:r>
          <a:endParaRPr lang="cs-CZ" sz="2800" kern="1200"/>
        </a:p>
      </dsp:txBody>
      <dsp:txXfrm rot="16200000">
        <a:off x="0" y="676375"/>
        <a:ext cx="1342857" cy="575510"/>
      </dsp:txXfrm>
    </dsp:sp>
    <dsp:sp modelId="{1D503DCD-36E5-4FA4-B022-741D60DC079F}">
      <dsp:nvSpPr>
        <dsp:cNvPr id="9" name=""/>
        <dsp:cNvSpPr/>
      </dsp:nvSpPr>
      <dsp:spPr>
        <a:xfrm rot="5400000">
          <a:off x="10978362" y="-9630559"/>
          <a:ext cx="1247594" cy="205186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500" kern="1200" smtClean="0"/>
            <a:t> Posouzení formálních náležitostí a oprávněnosti</a:t>
          </a:r>
          <a:endParaRPr lang="cs-CZ" sz="6500" kern="1200"/>
        </a:p>
      </dsp:txBody>
      <dsp:txXfrm rot="16200000">
        <a:off x="1342859" y="65849"/>
        <a:ext cx="20457700" cy="1125789"/>
      </dsp:txXfrm>
    </dsp:sp>
    <dsp:sp modelId="{F5CE3802-A06D-4596-8A56-1DBD92A75EDE}">
      <dsp:nvSpPr>
        <dsp:cNvPr id="10" name=""/>
        <dsp:cNvSpPr/>
      </dsp:nvSpPr>
      <dsp:spPr>
        <a:xfrm rot="5400000">
          <a:off x="-287755" y="2099229"/>
          <a:ext cx="1918367" cy="13428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anchor="ctr" anchorCtr="0">
          <a:noAutofit/>
        </a:bodyPr>
        <a:lstStyle>
          <a:defPPr>
            <a:defRPr kern="1200" smtId="4294967295"/>
          </a:defPPr>
        </a:lstStyle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smtClean="0"/>
            <a:t>12/21-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smtClean="0"/>
            <a:t>2/22</a:t>
          </a:r>
          <a:endParaRPr lang="cs-CZ" sz="2400" kern="1200"/>
        </a:p>
      </dsp:txBody>
      <dsp:txXfrm rot="16200000">
        <a:off x="0" y="2482902"/>
        <a:ext cx="1342857" cy="575510"/>
      </dsp:txXfrm>
    </dsp:sp>
    <dsp:sp modelId="{3E897CEB-5F43-4C12-B0E0-EDA00FED8A77}">
      <dsp:nvSpPr>
        <dsp:cNvPr id="11" name=""/>
        <dsp:cNvSpPr/>
      </dsp:nvSpPr>
      <dsp:spPr>
        <a:xfrm rot="5400000">
          <a:off x="10978690" y="-7824359"/>
          <a:ext cx="1246938" cy="205186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defRPr/>
          </a:pPr>
          <a:r>
            <a:rPr lang="cs-CZ" sz="6500" kern="1200" smtClean="0"/>
            <a:t> Hodnocení kvality</a:t>
          </a:r>
        </a:p>
      </dsp:txBody>
      <dsp:txXfrm rot="16200000">
        <a:off x="1342858" y="1872345"/>
        <a:ext cx="20457733" cy="1125197"/>
      </dsp:txXfrm>
    </dsp:sp>
    <dsp:sp modelId="{B542AB5F-18E5-4778-840D-49C8488E2B3F}">
      <dsp:nvSpPr>
        <dsp:cNvPr id="12" name=""/>
        <dsp:cNvSpPr/>
      </dsp:nvSpPr>
      <dsp:spPr>
        <a:xfrm rot="5400000">
          <a:off x="-287755" y="3939835"/>
          <a:ext cx="1918367" cy="13428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anchor="ctr" anchorCtr="0">
          <a:noAutofit/>
        </a:bodyPr>
        <a:lstStyle>
          <a:defPPr>
            <a:defRPr kern="1200" smtId="4294967295"/>
          </a:defPPr>
        </a:lstStyle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600" kern="1200" smtClean="0"/>
            <a:t>2/22</a:t>
          </a:r>
          <a:endParaRPr lang="cs-CZ" sz="3600" kern="1200"/>
        </a:p>
      </dsp:txBody>
      <dsp:txXfrm rot="16200000">
        <a:off x="0" y="4323508"/>
        <a:ext cx="1342857" cy="575510"/>
      </dsp:txXfrm>
    </dsp:sp>
    <dsp:sp modelId="{CCAF5CC5-D641-4009-811B-AE48CF9C7F04}">
      <dsp:nvSpPr>
        <dsp:cNvPr id="13" name=""/>
        <dsp:cNvSpPr/>
      </dsp:nvSpPr>
      <dsp:spPr>
        <a:xfrm rot="5400000">
          <a:off x="10944611" y="-5983752"/>
          <a:ext cx="1315096" cy="205186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500" kern="1200" smtClean="0"/>
            <a:t> Hodnotící komise</a:t>
          </a:r>
          <a:endParaRPr lang="cs-CZ" sz="6500" kern="1200"/>
        </a:p>
      </dsp:txBody>
      <dsp:txXfrm rot="16200000">
        <a:off x="1342858" y="3682200"/>
        <a:ext cx="20454406" cy="1186701"/>
      </dsp:txXfrm>
    </dsp:sp>
    <dsp:sp modelId="{818B10AD-63BF-4214-A581-1FD9D261F90C}">
      <dsp:nvSpPr>
        <dsp:cNvPr id="14" name=""/>
        <dsp:cNvSpPr/>
      </dsp:nvSpPr>
      <dsp:spPr>
        <a:xfrm rot="5400000">
          <a:off x="-287755" y="5746363"/>
          <a:ext cx="1918367" cy="13428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anchor="ctr" anchorCtr="0">
          <a:noAutofit/>
        </a:bodyPr>
        <a:lstStyle>
          <a:defPPr>
            <a:defRPr kern="1200" smtId="4294967295"/>
          </a:defPPr>
        </a:lstStyle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600" kern="1200" smtClean="0"/>
            <a:t>2-3/22</a:t>
          </a:r>
          <a:endParaRPr lang="cs-CZ" sz="3600" kern="1200"/>
        </a:p>
      </dsp:txBody>
      <dsp:txXfrm rot="16200000">
        <a:off x="0" y="6130037"/>
        <a:ext cx="1342857" cy="575510"/>
      </dsp:txXfrm>
    </dsp:sp>
    <dsp:sp modelId="{BC5336DC-A7BE-4A31-BA98-5C015DED03EF}">
      <dsp:nvSpPr>
        <dsp:cNvPr id="15" name=""/>
        <dsp:cNvSpPr/>
      </dsp:nvSpPr>
      <dsp:spPr>
        <a:xfrm rot="5400000">
          <a:off x="10978690" y="-4177224"/>
          <a:ext cx="1246938" cy="205186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defRPr/>
          </a:pPr>
          <a:r>
            <a:rPr lang="cs-CZ" sz="6500" kern="1200" smtClean="0"/>
            <a:t> Verifikace</a:t>
          </a:r>
        </a:p>
      </dsp:txBody>
      <dsp:txXfrm rot="16200000">
        <a:off x="1342859" y="5519480"/>
        <a:ext cx="20457733" cy="1125197"/>
      </dsp:txXfrm>
    </dsp:sp>
    <dsp:sp modelId="{2BD19B93-1427-4864-B232-50F760FE1B04}">
      <dsp:nvSpPr>
        <dsp:cNvPr id="16" name=""/>
        <dsp:cNvSpPr/>
      </dsp:nvSpPr>
      <dsp:spPr>
        <a:xfrm rot="5400000">
          <a:off x="-287755" y="7552891"/>
          <a:ext cx="1918367" cy="13428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anchor="ctr" anchorCtr="0">
          <a:noAutofit/>
        </a:bodyPr>
        <a:lstStyle>
          <a:defPPr>
            <a:defRPr kern="1200" smtId="4294967295"/>
          </a:defPPr>
        </a:lstStyle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600" kern="1200" smtClean="0"/>
            <a:t>4/22</a:t>
          </a:r>
          <a:endParaRPr lang="cs-CZ" sz="3600" kern="1200"/>
        </a:p>
      </dsp:txBody>
      <dsp:txXfrm rot="16200000">
        <a:off x="0" y="7936565"/>
        <a:ext cx="1342857" cy="575510"/>
      </dsp:txXfrm>
    </dsp:sp>
    <dsp:sp modelId="{E2CB2D45-2A3E-43F5-925F-78F95C6E780C}">
      <dsp:nvSpPr>
        <dsp:cNvPr id="17" name=""/>
        <dsp:cNvSpPr/>
      </dsp:nvSpPr>
      <dsp:spPr>
        <a:xfrm rot="5400000">
          <a:off x="10978690" y="-2370697"/>
          <a:ext cx="1246938" cy="205186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500" kern="1200" smtClean="0"/>
            <a:t> Schválení / neschválení grantu </a:t>
          </a:r>
          <a:endParaRPr lang="cs-CZ" sz="6500" kern="1200"/>
        </a:p>
      </dsp:txBody>
      <dsp:txXfrm rot="16200000">
        <a:off x="1342858" y="7326007"/>
        <a:ext cx="20457733" cy="1125197"/>
      </dsp:txXfrm>
    </dsp:sp>
  </dsp:spTree>
</dsp:drawing>
</file>

<file path=ppt/diagrams/drawing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4ECE180C-0874-4C87-A223-E6FF6F8F1ACA}">
      <dsp:nvSpPr>
        <dsp:cNvPr id="7" name=""/>
        <dsp:cNvSpPr/>
      </dsp:nvSpPr>
      <dsp:spPr>
        <a:xfrm>
          <a:off x="0" y="0"/>
          <a:ext cx="22280304" cy="29813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anchor="ctr" anchorCtr="0">
          <a:noAutofit/>
        </a:bodyPr>
        <a:lstStyle>
          <a:defPPr>
            <a:defRPr kern="1200" smtId="4294967295"/>
          </a:defPPr>
        </a:lstStyle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500" kern="1200" smtClean="0"/>
            <a:t>Verifikace procesu hodnocení</a:t>
          </a:r>
        </a:p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800" kern="1200" smtClean="0"/>
            <a:t>(soulad s Nařízením, Dohodou o programu, podmínkami výzvy)</a:t>
          </a:r>
          <a:endParaRPr lang="cs-CZ" sz="4800" kern="1200"/>
        </a:p>
      </dsp:txBody>
      <dsp:txXfrm>
        <a:off x="87322" y="87322"/>
        <a:ext cx="22105660" cy="2806739"/>
      </dsp:txXfrm>
    </dsp:sp>
    <dsp:sp modelId="{9EB271F5-4A2A-4FD9-9951-EA0EDBD13A87}">
      <dsp:nvSpPr>
        <dsp:cNvPr id="8" name=""/>
        <dsp:cNvSpPr/>
      </dsp:nvSpPr>
      <dsp:spPr>
        <a:xfrm>
          <a:off x="0" y="3389339"/>
          <a:ext cx="18652999" cy="2981382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anchor="ctr" anchorCtr="0">
          <a:noAutofit/>
        </a:bodyPr>
        <a:lstStyle>
          <a:defPPr>
            <a:defRPr kern="1200" smtId="4294967295"/>
          </a:defPPr>
        </a:lstStyle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400" kern="1200" smtClean="0"/>
            <a:t>Verifikace projektů doporučených k udělení grantu</a:t>
          </a:r>
          <a:endParaRPr lang="cs-CZ" sz="5400" kern="1200"/>
        </a:p>
      </dsp:txBody>
      <dsp:txXfrm>
        <a:off x="87322" y="3476661"/>
        <a:ext cx="18478356" cy="2806739"/>
      </dsp:txXfrm>
    </dsp:sp>
    <dsp:sp modelId="{52CCFD73-D265-4177-9137-44F5BDDB041A}">
      <dsp:nvSpPr>
        <dsp:cNvPr id="9" name=""/>
        <dsp:cNvSpPr/>
      </dsp:nvSpPr>
      <dsp:spPr>
        <a:xfrm>
          <a:off x="0" y="6594086"/>
          <a:ext cx="6048314" cy="2981382"/>
        </a:xfrm>
        <a:prstGeom prst="roundRect">
          <a:avLst>
            <a:gd name="adj" fmla="val 10000"/>
          </a:avLst>
        </a:prstGeom>
        <a:solidFill>
          <a:srgbClr val="3EAF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Úprava žádosti (doporučení HK)</a:t>
          </a:r>
          <a:endParaRPr lang="cs-CZ" sz="3900" kern="1200"/>
        </a:p>
      </dsp:txBody>
      <dsp:txXfrm>
        <a:off x="87322" y="6681408"/>
        <a:ext cx="5873671" cy="2806739"/>
      </dsp:txXfrm>
    </dsp:sp>
    <dsp:sp modelId="{AC089983-2236-47FB-8F8B-7320D24D67EB}">
      <dsp:nvSpPr>
        <dsp:cNvPr id="10" name=""/>
        <dsp:cNvSpPr/>
      </dsp:nvSpPr>
      <dsp:spPr>
        <a:xfrm>
          <a:off x="6306643" y="6556759"/>
          <a:ext cx="6048314" cy="2981382"/>
        </a:xfrm>
        <a:prstGeom prst="roundRect">
          <a:avLst>
            <a:gd name="adj" fmla="val 10000"/>
          </a:avLst>
        </a:prstGeom>
        <a:solidFill>
          <a:srgbClr val="3EAF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Akceptace podmínek pro schválení grantu</a:t>
          </a:r>
          <a:endParaRPr lang="cs-CZ" sz="3900" kern="1200"/>
        </a:p>
      </dsp:txBody>
      <dsp:txXfrm>
        <a:off x="6393965" y="6644081"/>
        <a:ext cx="5873671" cy="2806739"/>
      </dsp:txXfrm>
    </dsp:sp>
    <dsp:sp modelId="{8B870241-F984-410A-972D-9BD2953BE7F9}">
      <dsp:nvSpPr>
        <dsp:cNvPr id="11" name=""/>
        <dsp:cNvSpPr/>
      </dsp:nvSpPr>
      <dsp:spPr>
        <a:xfrm>
          <a:off x="12546447" y="6556759"/>
          <a:ext cx="6048314" cy="2981382"/>
        </a:xfrm>
        <a:prstGeom prst="roundRect">
          <a:avLst>
            <a:gd name="adj" fmla="val 10000"/>
          </a:avLst>
        </a:prstGeom>
        <a:solidFill>
          <a:srgbClr val="3EAF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Doložení podkladů (seznam plánovaných zakázek, identifikace bankovního účtu…) </a:t>
          </a:r>
          <a:endParaRPr lang="cs-CZ" sz="3900" kern="1200"/>
        </a:p>
      </dsp:txBody>
      <dsp:txXfrm>
        <a:off x="12633769" y="6644081"/>
        <a:ext cx="5873671" cy="2806739"/>
      </dsp:txXfrm>
    </dsp:sp>
    <dsp:sp modelId="{CC5B8DE3-1927-464E-8943-99CBB4D8435C}">
      <dsp:nvSpPr>
        <dsp:cNvPr id="12" name=""/>
        <dsp:cNvSpPr/>
      </dsp:nvSpPr>
      <dsp:spPr>
        <a:xfrm>
          <a:off x="19061993" y="3248345"/>
          <a:ext cx="3075749" cy="6307353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Žádosti, které nebyly doporučeny k podpoře</a:t>
          </a:r>
          <a:endParaRPr lang="cs-CZ" sz="3900" kern="1200"/>
        </a:p>
      </dsp:txBody>
      <dsp:txXfrm>
        <a:off x="19152079" y="3338431"/>
        <a:ext cx="2895578" cy="6127182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/>
            <dgm:rule type="primFontSz" val="24"/>
            <dgm:rule type="h" val="110"/>
            <dgm:rule type="primFontSz" val="18"/>
            <dgm:rule type="h" val="INF"/>
            <dgm:rule type="primFontSz" val="5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/>
          </dgm:ruleLst>
        </dgm:layoutNode>
      </dgm:layoutNode>
      <dgm:forEach name="Name10" axis="followSib" ptType="sibTrans" cnt="1">
        <dgm:layoutNode name="sp">
          <dgm:alg type="sp"/>
          <dgm:shape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architecture+Icon">
  <dgm:title val="Rozložení Architektura"/>
  <dgm:desc val="Používejte k zobrazení hierarchických stavů budovaných odspoda nahoru. Toto rozložení je vhodné k zobrazení architektonických komponent nebo objektů budovaných na jiných objektech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r:blip="">
            <dgm:adjLst/>
          </dgm:shape>
          <dgm:presOf/>
          <dgm:constrLst/>
          <dgm:ruleLst>
            <dgm:rule type="w" val="INF"/>
          </dgm:ruleLst>
          <dgm:forEach name="Name11" axis="ch" ptType="node">
            <dgm:layoutNode name="vertTwo">
              <dgm:alg type="lin">
                <dgm:param type="linDir" val="fromB"/>
              </dgm:alg>
              <dgm:shape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r:blip="">
                  <dgm:adjLst/>
                </dgm:shape>
                <dgm:presOf/>
                <dgm:constrLst/>
                <dgm:ruleLst>
                  <dgm:rule type="w" val="INF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r:blip="">
                        <dgm:adjLst/>
                      </dgm:shape>
                      <dgm:presOf/>
                      <dgm:constrLst/>
                      <dgm:ruleLst>
                        <dgm:rule type="w" val="INF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14/07/2021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14/07/2021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14.07.2021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14.07.2021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2.xml" /><Relationship Id="rId3" Type="http://schemas.openxmlformats.org/officeDocument/2006/relationships/diagramData" Target="../diagrams/data2.xml" /><Relationship Id="rId4" Type="http://schemas.openxmlformats.org/officeDocument/2006/relationships/diagramLayout" Target="../diagrams/layout2.xml" /><Relationship Id="rId5" Type="http://schemas.openxmlformats.org/officeDocument/2006/relationships/diagramQuickStyle" Target="../diagrams/quickStyle2.xml" /><Relationship Id="rId6" Type="http://schemas.openxmlformats.org/officeDocument/2006/relationships/diagramColors" Target="../diagrams/colors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20773"/>
            <a:ext cx="18332510" cy="135421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8800" smtClean="0"/>
              <a:t>Hodnoticí proces výzvy MGS1</a:t>
            </a:r>
            <a:endParaRPr lang="cs-CZ" sz="880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Petr Sulženko</a:t>
            </a:r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15.7.2021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/>
              <a:t>Fáze a plánovaný harmonogram hodnotícího procesu </a:t>
            </a:r>
            <a:endParaRPr lang="cs-CZ" sz="660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graphicFrame>
        <p:nvGraphicFramePr>
          <p:cNvPr id="6" name="Zástupný symbol pro obsah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8319121"/>
              </p:ext>
            </p:extLst>
          </p:nvPr>
        </p:nvGraphicFramePr>
        <p:xfrm>
          <a:off x="1260475" y="3090863"/>
          <a:ext cx="21861462" cy="9188450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40482343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Posouzení formálních náležitostí</a:t>
            </a:r>
            <a:endParaRPr lang="cs-CZ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60386" y="3548657"/>
            <a:ext cx="21861704" cy="8730872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 byla předložena v řádném termínu stanoveném ve výzvě.</a:t>
            </a:r>
          </a:p>
          <a:p>
            <a:r>
              <a:rPr lang="cs-CZ" smtClean="0"/>
              <a:t>Žádost o grant je zpracována v požadovaném jazyce v souladu s výzvou.</a:t>
            </a:r>
          </a:p>
          <a:p>
            <a:r>
              <a:rPr lang="cs-CZ" smtClean="0"/>
              <a:t>V žádosti o grant jsou vyplněny všechny povinné údaje.</a:t>
            </a:r>
          </a:p>
          <a:p>
            <a:r>
              <a:rPr lang="cs-CZ" smtClean="0"/>
              <a:t>Žádost je elektronicky podepsána oprávněnou osobou.</a:t>
            </a:r>
          </a:p>
          <a:p>
            <a:r>
              <a:rPr lang="cs-CZ" smtClean="0"/>
              <a:t>Všechny povinné přílohy jsou úplné a jsou doloženy v požadované formě v souladu s výzvou a Pokynem pro žadatele.</a:t>
            </a:r>
          </a:p>
          <a:p>
            <a:r>
              <a:rPr lang="cs-CZ" smtClean="0"/>
              <a:t>Žadatel podal 1 žádost o grant.</a:t>
            </a:r>
            <a:endParaRPr lang="cs-CZ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Kritéria formálních náležitostí – Příloha 3 (Kontrolní list) Pokynu pro žadatele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721807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Posouzení oprávněnosti</a:t>
            </a:r>
            <a:endParaRPr lang="cs-CZ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60386" y="3810612"/>
            <a:ext cx="21861704" cy="846891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Žadatel je oprávněný.</a:t>
            </a:r>
          </a:p>
          <a:p>
            <a:r>
              <a:rPr lang="cs-CZ" smtClean="0"/>
              <a:t>Projekt obsahuje povinné partnerství se subjektem municipálního typu z donorských států</a:t>
            </a:r>
          </a:p>
          <a:p>
            <a:r>
              <a:rPr lang="cs-CZ" smtClean="0"/>
              <a:t>Partner/partneři jsou oprávnění.</a:t>
            </a:r>
          </a:p>
          <a:p>
            <a:r>
              <a:rPr lang="cs-CZ" smtClean="0"/>
              <a:t>Projekt je v souladu se zaměřením výzvy (programová oblast, výsledek, výstupy).</a:t>
            </a:r>
          </a:p>
          <a:p>
            <a:r>
              <a:rPr lang="cs-CZ" smtClean="0"/>
              <a:t>Místo realizace projektu je v souladu s podmínkami výzvy.</a:t>
            </a:r>
          </a:p>
          <a:p>
            <a:r>
              <a:rPr lang="cs-CZ" smtClean="0"/>
              <a:t>Termín pro ukončení realizace projektu nepřesahuje nejzazší termín pro ukončení projektu stanovený ve výzvě.</a:t>
            </a:r>
          </a:p>
          <a:p>
            <a:r>
              <a:rPr lang="cs-CZ" smtClean="0"/>
              <a:t>Požadovaná výše grantu je v souladu se stanovenými podmínkami ve výzvě.</a:t>
            </a:r>
          </a:p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1798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Kritéria oprávněnosti – Příloha 3  (Kontrolní list) Pokynu pro žadatele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9365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Hodnocení kvality žádosti 1</a:t>
            </a:r>
            <a:endParaRPr lang="cs-CZ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60386" y="3810611"/>
            <a:ext cx="21861704" cy="8468917"/>
          </a:xfrm>
        </p:spPr>
        <p:txBody>
          <a:bodyPr/>
          <a:lstStyle>
            <a:defPPr>
              <a:defRPr kern="1200" smtId="4294967295"/>
            </a:defPPr>
          </a:lstStyle>
          <a:p>
            <a:pPr algn="just"/>
            <a:r>
              <a:rPr lang="cs-CZ" sz="3200"/>
              <a:t>1.1 Organizační a řídicí struktura projektu včetně rozdělení odpovědností a kompetencí členů projektového týmu (pracovníků žadatele a jeho partnerů, případně externích subjektů) je jasně popsána a je efektivní pro zabezpečení  úspěšné realizace projektu.</a:t>
            </a:r>
          </a:p>
          <a:p>
            <a:pPr algn="just"/>
            <a:r>
              <a:rPr lang="cs-CZ" sz="3200"/>
              <a:t>1.2 Realizační tým projektu disponuje relevantní odborností a dostatečnými zkušenostmi včetně zkušeností s realizací obdobných projektů v oblasti občanské participace.</a:t>
            </a:r>
          </a:p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1798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pl-PL" smtClean="0"/>
              <a:t>1. Schopnost </a:t>
            </a:r>
            <a:r>
              <a:rPr lang="pl-PL"/>
              <a:t>a připravenost žadatele projekt realizovat – 10 b. (2 kritéria)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58602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Hodnocení kvality žádosti 2</a:t>
            </a:r>
            <a:endParaRPr lang="cs-CZ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just"/>
            <a:r>
              <a:rPr lang="cs-CZ" smtClean="0"/>
              <a:t>2.1 Projekt prokazatelně přispívá k naplňování cíle a výsledku programu uvedených ve výzvě. </a:t>
            </a:r>
          </a:p>
          <a:p>
            <a:pPr algn="just"/>
            <a:r>
              <a:rPr lang="cs-CZ" smtClean="0"/>
              <a:t>2.2 Aktivity projektu, které umožňují aktivní zapojení občanů do plánovacích a rozhodovacích procesů nebo aktivity podporující zájem a ochotu občanů do participace vstupovat probíhají ve více než jedné obci/dílčím samosprávném celku (městská část, obvod apod.) České republiky. Za realizaci participačních aktivit v každé další obci/dílčím samosprávném celku České republiky získá žadatel 1 bod až do maximálního počtu 12 bodů.</a:t>
            </a:r>
          </a:p>
          <a:p>
            <a:pPr algn="just"/>
            <a:r>
              <a:rPr lang="cs-CZ" smtClean="0"/>
              <a:t>2.3 Projekt významně podporuje zlepšení a rozšíření možností komunikace obce/obcí s občany a vzájemného informování. Projekt rozšiřuje stávající efektivní formy oboustranné komunikace nebo zavádí nové prvky komunikace, zejména pokud jde o uplatnění nástrojů, které podněcují k občanské aktivitě.</a:t>
            </a:r>
          </a:p>
          <a:p>
            <a:pPr algn="just"/>
            <a:r>
              <a:rPr lang="cs-CZ" smtClean="0"/>
              <a:t>2.4 Projekt významným způsobem přispívá k zapojení občanů do plánovacích a rozhodovacích procesů obce a/nebo posiluje participaci veřejnosti na správě obce. Realizace projektu povede ke zvýšení počtu participujících občanů. </a:t>
            </a:r>
          </a:p>
          <a:p>
            <a:pPr algn="just"/>
            <a:endParaRPr lang="cs-CZ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1798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pt-BR"/>
              <a:t>2. Relevance a význam projektu – 32 b. (4 kritéria)</a:t>
            </a:r>
          </a:p>
          <a:p>
            <a:endParaRPr lang="en-GB"/>
          </a:p>
        </p:txBody>
      </p:sp>
      <p:sp>
        <p:nvSpPr>
          <p:cNvPr id="5" name="Plassholder for tekst 3"/>
          <p:cNvSpPr txBox="1"/>
          <p:nvPr/>
        </p:nvSpPr>
        <p:spPr>
          <a:xfrm>
            <a:off x="1259560" y="8671938"/>
            <a:ext cx="21861704" cy="117981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defPPr>
              <a:defRPr kern="1200" smtId="4294967295"/>
            </a:defPPr>
            <a:lvl1pPr marL="0" indent="0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b="1" kern="1200">
                <a:solidFill>
                  <a:srgbClr val="0F3C74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mtClean="0"/>
              <a:t>3. Oblasti podpory – 15 b. (1 kritérium)</a:t>
            </a:r>
          </a:p>
          <a:p>
            <a:endParaRPr lang="en-GB"/>
          </a:p>
        </p:txBody>
      </p:sp>
      <p:sp>
        <p:nvSpPr>
          <p:cNvPr id="6" name="Plassholder for innhold 2"/>
          <p:cNvSpPr txBox="1"/>
          <p:nvPr/>
        </p:nvSpPr>
        <p:spPr>
          <a:xfrm>
            <a:off x="1259559" y="9261843"/>
            <a:ext cx="21861704" cy="137072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mtClean="0"/>
              <a:t>3.1 Projekt zahrnuje obě povinné oblasti podpory. Projekt je komplexní, tematicky a obsahově konzistentní, jednotlivé oblasti jsou vzájemně provázány. Projekt nad rámec povinných oblastí zahrnuje volitelnou oblast.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622662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Hodnocení kvality žádostí 3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just"/>
            <a:r>
              <a:rPr lang="cs-CZ"/>
              <a:t>4.1 Klíčové aktivity projektu jsou oprávněné a směřují k vhodně nastaveným výstupům. Jednotlivé aktivity a jejich výstupy jsou jasně popsány a zároveň jsou realizovatelné. Navržené aktivity projektu jsou nezbytné k naplnění účelu projektu a vhodné vzhledem k cílové skupině/cílovým skupinám</a:t>
            </a:r>
            <a:r>
              <a:rPr lang="cs-CZ" smtClean="0"/>
              <a:t>.</a:t>
            </a:r>
          </a:p>
          <a:p>
            <a:pPr algn="just"/>
            <a:r>
              <a:rPr lang="cs-CZ"/>
              <a:t>4.2 Projekt zahrnuje rovněž aktivity zaměřené na specifické skupiny obyvatel, dokáže tyto cílové skupiny rozeznat a v rámci aktivit projektu na ně vhodně reagovat s cílem podpořit participaci takových skupin. Specifickými skupinami se rozumí: sociálně slabší skupiny obyvatel/obyvatelé sociálně vyloučených lokalit; osoby se zdravotním postižením; senioři; žáci/studenti; ženy.  Za každou z výše uvedených skupin, na kterou aktivity projektu významně cílí, bude udělen 1 bod</a:t>
            </a:r>
            <a:r>
              <a:rPr lang="cs-CZ" smtClean="0"/>
              <a:t>.</a:t>
            </a:r>
          </a:p>
          <a:p>
            <a:pPr algn="just"/>
            <a:r>
              <a:rPr lang="cs-CZ"/>
              <a:t>4.3 Logický rámec poskytuje jasnou a přehlednou informaci o relevanci projektu k programu, zahrnuje jasně vymezený účel projektu a relevantní indikátory. Cílové hodnoty indikátorů jsou realistické, indikátory jsou kvantifikované a objektivně měřitelné jak v množství, tak v čase. Zdroje pro ověření indikátorů jsou uvedeny a budou dostupné a vhodné pro ověření výchozích a cílových hodnot indikátorů. Účel projektu je v souladu s požadovaným výsledkem a výstupem programu</a:t>
            </a:r>
            <a:r>
              <a:rPr lang="cs-CZ" smtClean="0"/>
              <a:t>.</a:t>
            </a:r>
          </a:p>
          <a:p>
            <a:pPr algn="just"/>
            <a:r>
              <a:rPr lang="cs-CZ"/>
              <a:t>4.4 Navržený harmonogram realizace projektu je jasný, konzistentní a realistický, odpovídá potřebám realizace aktivit z jejich obsahového hlediska a jejich vzájemné návaznosti</a:t>
            </a:r>
            <a:r>
              <a:rPr lang="cs-CZ" smtClean="0"/>
              <a:t>.</a:t>
            </a:r>
          </a:p>
          <a:p>
            <a:pPr algn="just"/>
            <a:r>
              <a:rPr lang="cs-CZ"/>
              <a:t>4.5 Rizika projektu jsou jasně definovaná, včetně návrhu opatření k jejich eliminaci s cílem zajistit plynulou realizaci projektu.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4. </a:t>
            </a:r>
            <a:r>
              <a:rPr lang="cs-CZ"/>
              <a:t>Aktivity, výstupy a rizika </a:t>
            </a:r>
            <a:r>
              <a:rPr lang="cs-CZ" smtClean="0"/>
              <a:t>projektu – 28 b. (5 kritérií)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987831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Hodnocení kvality žádostí 4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60386" y="3091543"/>
            <a:ext cx="21861704" cy="2943497"/>
          </a:xfrm>
        </p:spPr>
        <p:txBody>
          <a:bodyPr/>
          <a:lstStyle>
            <a:defPPr>
              <a:defRPr kern="1200" smtId="4294967295"/>
            </a:defPPr>
          </a:lstStyle>
          <a:p>
            <a:pPr algn="just"/>
            <a:r>
              <a:rPr lang="cs-CZ"/>
              <a:t>5.1 Je doložen podrobný rozpočet projektu pro celé období realizace projektu. Výdaje jsou oprávněné, uvedené položky rozpočtu jsou pro realizaci aktivit nezbytné a odpovídají obsahu projektu. Je doložena jasná kvantifikace jednotlivých položek rozpočtu v měřitelných jednotkách</a:t>
            </a:r>
            <a:r>
              <a:rPr lang="cs-CZ" smtClean="0"/>
              <a:t>.</a:t>
            </a:r>
          </a:p>
          <a:p>
            <a:pPr algn="just"/>
            <a:r>
              <a:rPr lang="cs-CZ"/>
              <a:t>5.2 Předložený rozpočet je efektivní a hospodárný. Celkové náklady projektu jsou přiměřené k dosažení plánovaných výstupů projektu. Výše jednotlivých položek je přiměřená a odpovídá nákladům obvyklým v místě a čase.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5. </a:t>
            </a:r>
            <a:r>
              <a:rPr lang="cs-CZ"/>
              <a:t>Hospodárnost a efektivita </a:t>
            </a:r>
            <a:r>
              <a:rPr lang="cs-CZ" smtClean="0"/>
              <a:t>projektu – 10 b. (2 kritéria)</a:t>
            </a:r>
            <a:endParaRPr lang="en-GB"/>
          </a:p>
        </p:txBody>
      </p:sp>
      <p:sp>
        <p:nvSpPr>
          <p:cNvPr id="5" name="Plassholder for tekst 3"/>
          <p:cNvSpPr txBox="1"/>
          <p:nvPr/>
        </p:nvSpPr>
        <p:spPr>
          <a:xfrm>
            <a:off x="1259560" y="5804207"/>
            <a:ext cx="21861704" cy="46166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defPPr>
              <a:defRPr kern="1200" smtId="4294967295"/>
            </a:defPPr>
            <a:lvl1pPr marL="0" indent="0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b="1" kern="1200">
                <a:solidFill>
                  <a:srgbClr val="0F3C74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/>
              <a:t>6. Bilaterální partnerství </a:t>
            </a:r>
            <a:r>
              <a:rPr lang="cs-CZ" smtClean="0"/>
              <a:t>– 5 b. (1 kritérium)</a:t>
            </a:r>
            <a:endParaRPr lang="en-GB"/>
          </a:p>
        </p:txBody>
      </p:sp>
      <p:sp>
        <p:nvSpPr>
          <p:cNvPr id="8" name="TextovéPole 7"/>
          <p:cNvSpPr txBox="1"/>
          <p:nvPr/>
        </p:nvSpPr>
        <p:spPr>
          <a:xfrm>
            <a:off x="1259560" y="6528816"/>
            <a:ext cx="218617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sz="3000">
                <a:solidFill>
                  <a:schemeClr val="dk2"/>
                </a:solidFill>
              </a:rPr>
              <a:t>6.1 Projekt významně přispívá k rozvoji bilaterálního partnerství mezi žadatelem a partnerem projektu z donorského státu. Partner projektu z donorského státu se aktivně podílí na aktivitách projektu. Zapojení partnera projektu z donorského státu významně přispívá k přenosu zkušeností mezi partnery.</a:t>
            </a:r>
          </a:p>
        </p:txBody>
      </p:sp>
    </p:spTree>
    <p:extLst>
      <p:ext uri="{BB962C8B-B14F-4D97-AF65-F5344CB8AC3E}">
        <p14:creationId xmlns:p14="http://schemas.microsoft.com/office/powerpoint/2010/main" val="628378340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Bodové </a:t>
            </a:r>
            <a:r>
              <a:rPr lang="en-GB" smtClean="0"/>
              <a:t>hodnocení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b="1"/>
              <a:t>Kritérium 3.1 je eliminačním kritériem. </a:t>
            </a:r>
            <a:r>
              <a:rPr lang="cs-CZ"/>
              <a:t>Pokud nebudou v žádosti o grant zahrnuty obě povinné oblastí podpory, bude za kritérium 3.1 uděleno 0 bodů a žádost o grant bude vyloučena z dalšího hodnocení. </a:t>
            </a:r>
            <a:endParaRPr lang="cs-CZ" smtClean="0"/>
          </a:p>
          <a:p>
            <a:pPr marL="0" indent="0">
              <a:buNone/>
            </a:pPr>
            <a:r>
              <a:rPr lang="cs-CZ" smtClean="0"/>
              <a:t>Externí </a:t>
            </a:r>
            <a:r>
              <a:rPr lang="cs-CZ"/>
              <a:t>hodnotitel ohodnotí splnění každého kritéria na stupnici 0-5 (s výjimkou kritéria 2.2 a 4.2). Výsledný počet bodů za každé kritérium je poté přepočten procentní sazbou z maximálního počtu bodů, které lze za dané kritérium získat. Celkové bodové hodnocení žádosti o grant se vypočte jako součet bodů za jednotlivá kritéria. </a:t>
            </a:r>
            <a:endParaRPr lang="cs-CZ" smtClean="0"/>
          </a:p>
          <a:p>
            <a:pPr marL="0" indent="0">
              <a:buNone/>
            </a:pPr>
            <a:r>
              <a:rPr lang="cs-CZ" smtClean="0"/>
              <a:t>Maximální </a:t>
            </a:r>
            <a:r>
              <a:rPr lang="cs-CZ"/>
              <a:t>počet bodů je 100.</a:t>
            </a:r>
          </a:p>
          <a:p>
            <a:pPr marL="0" indent="0">
              <a:buNone/>
            </a:pPr>
            <a:r>
              <a:rPr lang="cs-CZ" b="1"/>
              <a:t>0 -  </a:t>
            </a:r>
            <a:r>
              <a:rPr lang="cs-CZ" b="1" smtClean="0"/>
              <a:t>Nesplňuje - </a:t>
            </a:r>
            <a:r>
              <a:rPr lang="cs-CZ" smtClean="0"/>
              <a:t>Projekt </a:t>
            </a:r>
            <a:r>
              <a:rPr lang="cs-CZ"/>
              <a:t>nesplňuje posuzované kritérium nebo jej nelze posoudit z důvodu chybějících nebo neúplných informací (žádost o grant získá 0 % max. počtu bodů daného kritéria).</a:t>
            </a:r>
          </a:p>
          <a:p>
            <a:pPr marL="0" indent="0">
              <a:buNone/>
            </a:pPr>
            <a:r>
              <a:rPr lang="cs-CZ" b="1"/>
              <a:t>1 - Velmi </a:t>
            </a:r>
            <a:r>
              <a:rPr lang="cs-CZ" b="1" smtClean="0"/>
              <a:t>špatný - </a:t>
            </a:r>
            <a:r>
              <a:rPr lang="cs-CZ" smtClean="0"/>
              <a:t>Kritérium </a:t>
            </a:r>
            <a:r>
              <a:rPr lang="cs-CZ"/>
              <a:t>je splněno povrchně a neuspokojivě (žádost o grant získá 20 % max. počtu bodů daného kritéria).</a:t>
            </a:r>
          </a:p>
          <a:p>
            <a:pPr marL="0" indent="0">
              <a:buNone/>
            </a:pPr>
            <a:r>
              <a:rPr lang="cs-CZ" b="1"/>
              <a:t>2 </a:t>
            </a:r>
            <a:r>
              <a:rPr lang="cs-CZ" b="1" smtClean="0"/>
              <a:t>– Špatný - </a:t>
            </a:r>
            <a:r>
              <a:rPr lang="cs-CZ" smtClean="0"/>
              <a:t>Ve </a:t>
            </a:r>
            <a:r>
              <a:rPr lang="cs-CZ"/>
              <a:t>vztahu ke kritériu existují závažné a podstatné nedostatky (žádost o grant získá 40 % max. počtu bodů daného kritéria).</a:t>
            </a:r>
          </a:p>
          <a:p>
            <a:pPr marL="0" indent="0">
              <a:buNone/>
            </a:pPr>
            <a:r>
              <a:rPr lang="cs-CZ" b="1"/>
              <a:t>3 </a:t>
            </a:r>
            <a:r>
              <a:rPr lang="cs-CZ" b="1" smtClean="0"/>
              <a:t>– Uspokojivý - </a:t>
            </a:r>
            <a:r>
              <a:rPr lang="cs-CZ" smtClean="0"/>
              <a:t>I</a:t>
            </a:r>
            <a:r>
              <a:rPr lang="cs-CZ"/>
              <a:t> když se projekt daným kritériem široce zabývá, existují nedostatky, které by vyžadovaly nápravu (žádost o grant získá 60 % max. počtu bodů daného kritéria).</a:t>
            </a:r>
          </a:p>
          <a:p>
            <a:pPr marL="0" indent="0">
              <a:buNone/>
            </a:pPr>
            <a:r>
              <a:rPr lang="cs-CZ" b="1"/>
              <a:t>4 </a:t>
            </a:r>
            <a:r>
              <a:rPr lang="cs-CZ" b="1" smtClean="0"/>
              <a:t>– Dobrý - </a:t>
            </a:r>
            <a:r>
              <a:rPr lang="cs-CZ" smtClean="0"/>
              <a:t>Projekt </a:t>
            </a:r>
            <a:r>
              <a:rPr lang="cs-CZ"/>
              <a:t>dobře odpovídá danému kritériu, i když jsou možná určitá zlepšení (žádost o grant získá 80 % max. počtu bodů daného kritéria). </a:t>
            </a:r>
          </a:p>
          <a:p>
            <a:pPr marL="0" indent="0">
              <a:buNone/>
            </a:pPr>
            <a:r>
              <a:rPr lang="cs-CZ" b="1"/>
              <a:t>5 </a:t>
            </a:r>
            <a:r>
              <a:rPr lang="cs-CZ" b="1" smtClean="0"/>
              <a:t>– Výborný - </a:t>
            </a:r>
            <a:r>
              <a:rPr lang="cs-CZ" smtClean="0"/>
              <a:t>Návrh </a:t>
            </a:r>
            <a:r>
              <a:rPr lang="cs-CZ"/>
              <a:t>úspěšně řeší všechny aspekty daného kritéria (žádost o grant získá 100 % max. počtu bodů daného kritéria). 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>
          <a:xfrm>
            <a:off x="1260386" y="2174612"/>
            <a:ext cx="21861704" cy="11798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Minimální průměrné bodování žádosti potřebné pro postup do další fáze hodnocení je 50 bodů.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424047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Hodnocení kvality žádosti externími hodnotiteli</a:t>
            </a:r>
            <a:endParaRPr lang="cs-CZ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60386" y="3091543"/>
            <a:ext cx="21861704" cy="2870345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200"/>
              <a:t>Každá žádost o grant je hodnocena dvěma externími hodnotiteli. Výsledné bodové hodnocení žádosti o grant je dáno aritmetickým průměrem bodového hodnocení obou hodnotitelů.</a:t>
            </a:r>
          </a:p>
          <a:p>
            <a:pPr marL="0" indent="0">
              <a:buNone/>
            </a:pPr>
            <a:r>
              <a:rPr lang="cs-CZ" sz="3200"/>
              <a:t>Pokud rozdíl mezi celkovým bodovým hodnocením hodnotitelů bude </a:t>
            </a:r>
            <a:r>
              <a:rPr lang="cs-CZ" sz="3200" b="1"/>
              <a:t>vyšší než 30 % hodnoty vyššího bodového hodnocení</a:t>
            </a:r>
            <a:r>
              <a:rPr lang="cs-CZ" sz="3200"/>
              <a:t>, bude žádost o grant hodnocena třetím hodnotitelem. Výsledné bodové hodnocení bude vypočteno jako aritmetický průměr celkového součtu dvou hodnocení, která jsou si svou celkovou bodovou hodnotou nejblíže.</a:t>
            </a:r>
          </a:p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" name="Obdélník 4"/>
          <p:cNvSpPr/>
          <p:nvPr/>
        </p:nvSpPr>
        <p:spPr>
          <a:xfrm>
            <a:off x="1259560" y="6878819"/>
            <a:ext cx="15395561" cy="116955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r>
              <a:rPr lang="cs-CZ" sz="7000" b="1">
                <a:solidFill>
                  <a:srgbClr val="0F3C74"/>
                </a:solidFill>
                <a:latin typeface="+mj-lt"/>
                <a:ea typeface="+mj-ea"/>
                <a:cs typeface="+mj-cs"/>
              </a:rPr>
              <a:t>Posouzení žádosti hodnotící komisí</a:t>
            </a:r>
          </a:p>
        </p:txBody>
      </p:sp>
      <p:sp>
        <p:nvSpPr>
          <p:cNvPr id="6" name="Obdélník 5"/>
          <p:cNvSpPr/>
          <p:nvPr/>
        </p:nvSpPr>
        <p:spPr>
          <a:xfrm>
            <a:off x="1259560" y="8233781"/>
            <a:ext cx="21861704" cy="34163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cs-CZ" sz="3600"/>
              <a:t>Hodnoticí komisi je předložen seznam všech projektů, které byly hodnoceny z hlediska kvality. Projekty jsou na seznamu seřazeny podle výsledného počtu bodů získaného v hodnocení externími hodnotiteli (aritmetický průměr hodnocení). </a:t>
            </a:r>
            <a:endParaRPr lang="cs-CZ" sz="3600" smtClean="0"/>
          </a:p>
          <a:p>
            <a:endParaRPr lang="cs-CZ" sz="3600"/>
          </a:p>
          <a:p>
            <a:r>
              <a:rPr lang="cs-CZ" sz="3600"/>
              <a:t>Hodnoticí komise projedná předložené projekty a </a:t>
            </a:r>
            <a:r>
              <a:rPr lang="cs-CZ" sz="3600" b="1"/>
              <a:t>předloží seznam doporučených projektů, včetně projektů rezervních</a:t>
            </a:r>
            <a:r>
              <a:rPr lang="cs-CZ" sz="3600"/>
              <a:t>, Zprostředkovateli programu - Ministerstvu financí k verifikaci.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3383914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Verifikace Zprostředkovatelem programu</a:t>
            </a:r>
            <a:endParaRPr lang="cs-CZ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graphicFrame>
        <p:nvGraphicFramePr>
          <p:cNvPr id="5" name="Zástupný symbol pro obsah 4"/>
          <p:cNvGraphicFramePr/>
          <p:nvPr>
            <p:extLst>
              <p:ext uri="{D42A27DB-BD31-4B8C-83A1-F6EECF244321}">
                <p14:modId xmlns:p14="http://schemas.microsoft.com/office/powerpoint/2010/main" val="303795380"/>
              </p:ext>
            </p:extLst>
          </p:nvPr>
        </p:nvGraphicFramePr>
        <p:xfrm>
          <a:off x="839755" y="2556588"/>
          <a:ext cx="22282183" cy="9722725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34278113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Schválení / neschválení grantu</a:t>
            </a:r>
            <a:endParaRPr lang="cs-CZ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" name="Zástupný symbol pro obsah 2"/>
          <p:cNvSpPr txBox="1"/>
          <p:nvPr/>
        </p:nvSpPr>
        <p:spPr>
          <a:xfrm>
            <a:off x="2029784" y="6369697"/>
            <a:ext cx="9133916" cy="61026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5400" b="1" smtClean="0"/>
              <a:t>Dopis o schválení grantu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5400" smtClean="0"/>
              <a:t>(začátek způsobilosti výdajů)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sz="54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5400" b="1" smtClean="0"/>
              <a:t>Právní akt o přidělení finančních prostředků</a:t>
            </a:r>
          </a:p>
          <a:p>
            <a:endParaRPr lang="cs-CZ" sz="5400"/>
          </a:p>
        </p:txBody>
      </p:sp>
      <p:sp>
        <p:nvSpPr>
          <p:cNvPr id="6" name="Šipka dolů 5"/>
          <p:cNvSpPr/>
          <p:nvPr/>
        </p:nvSpPr>
        <p:spPr>
          <a:xfrm>
            <a:off x="5430416" y="3396343"/>
            <a:ext cx="2332653" cy="2369975"/>
          </a:xfrm>
          <a:prstGeom prst="downArrow">
            <a:avLst/>
          </a:prstGeom>
          <a:solidFill>
            <a:srgbClr val="3EAF79"/>
          </a:solidFill>
          <a:ln>
            <a:solidFill>
              <a:srgbClr val="3EA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lů 6"/>
          <p:cNvSpPr/>
          <p:nvPr/>
        </p:nvSpPr>
        <p:spPr>
          <a:xfrm>
            <a:off x="17544659" y="3396342"/>
            <a:ext cx="2332653" cy="236997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8" name="Zástupný symbol pro obsah 2"/>
          <p:cNvSpPr txBox="1"/>
          <p:nvPr/>
        </p:nvSpPr>
        <p:spPr>
          <a:xfrm>
            <a:off x="14144028" y="6369697"/>
            <a:ext cx="9133916" cy="61026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cs-CZ" sz="5400" b="1" smtClean="0"/>
              <a:t>Právní akt o neudělení finančních prostředků</a:t>
            </a:r>
          </a:p>
          <a:p>
            <a:endParaRPr lang="cs-CZ" sz="5400"/>
          </a:p>
        </p:txBody>
      </p:sp>
    </p:spTree>
    <p:extLst>
      <p:ext uri="{BB962C8B-B14F-4D97-AF65-F5344CB8AC3E}">
        <p14:creationId xmlns:p14="http://schemas.microsoft.com/office/powerpoint/2010/main" val="3426579379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Děkuji za pozornost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www.fondyehp.cz</a:t>
            </a:r>
            <a:br>
              <a:rPr lang="en-GB" smtClean="0"/>
            </a:br>
            <a:r>
              <a:rPr lang="en-GB" smtClean="0"/>
              <a:t>Facebook, Instagram</a:t>
            </a:r>
            <a:r>
              <a:rPr lang="cs-CZ" smtClean="0"/>
              <a:t>, </a:t>
            </a:r>
            <a:r>
              <a:rPr lang="en-GB" smtClean="0"/>
              <a:t>YouTube: </a:t>
            </a:r>
            <a:r>
              <a:rPr lang="cs-CZ" smtClean="0"/>
              <a:t>Fondy EHP a Norska</a:t>
            </a:r>
            <a:br>
              <a:rPr lang="en-GB" smtClean="0"/>
            </a:br>
            <a:r>
              <a:rPr lang="cs-CZ" smtClean="0"/>
              <a:t>E-m</a:t>
            </a:r>
            <a:r>
              <a:rPr lang="en-GB" smtClean="0"/>
              <a:t>ail: </a:t>
            </a:r>
            <a:r>
              <a:rPr lang="cs-CZ" smtClean="0"/>
              <a:t>petr.sulzenko@mfcr.cz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3455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2021-07-16T08:11:02.673</cp:lastPrinted>
  <dcterms:created xsi:type="dcterms:W3CDTF">2021-07-16T08:11:02Z</dcterms:created>
  <dcterms:modified xsi:type="dcterms:W3CDTF">2021-07-16T08:11:02Z</dcterms:modified>
</cp:coreProperties>
</file>