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95" r:id="rId5"/>
    <p:sldId id="297" r:id="rId6"/>
    <p:sldId id="296" r:id="rId7"/>
    <p:sldId id="298" r:id="rId8"/>
  </p:sldIdLst>
  <p:sldSz cx="24380825" cy="13714412"/>
  <p:notesSz cx="6858000" cy="9144000"/>
  <p:custDataLst>
    <p:tags r:id="rId9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56" d="100"/>
          <a:sy n="56" d="100"/>
        </p:scale>
        <p:origin x="560" y="68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03.03.2021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03.03.2021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5766775"/>
            <a:ext cx="21861932" cy="2462213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Rozpočet</a:t>
            </a:r>
            <a:r>
              <a:rPr lang="cs-CZ"/>
              <a:t>, předkládání </a:t>
            </a:r>
            <a:r>
              <a:rPr lang="cs-CZ" smtClean="0"/>
              <a:t>žádostí </a:t>
            </a:r>
            <a:r>
              <a:rPr lang="cs-CZ"/>
              <a:t>o platbu a požadovaná </a:t>
            </a:r>
            <a:r>
              <a:rPr lang="cs-CZ" smtClean="0"/>
              <a:t>dokumentace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Jan Fridrich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CFCU</a:t>
            </a:r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1062875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Zálohová platba</a:t>
            </a:r>
          </a:p>
          <a:p>
            <a:pPr lvl="1" algn="just">
              <a:defRPr/>
            </a:pPr>
            <a:r>
              <a:rPr lang="cs-CZ" sz="3200">
                <a:solidFill>
                  <a:srgbClr val="003A78"/>
                </a:solidFill>
              </a:rPr>
              <a:t>Záloha je převedena na bankovní účet konečného příjemce ve dvou platbách po vydání právního aktu (tzn. další není možná</a:t>
            </a:r>
            <a:r>
              <a:rPr lang="cs-CZ" sz="3200" smtClean="0">
                <a:solidFill>
                  <a:srgbClr val="003A78"/>
                </a:solidFill>
              </a:rPr>
              <a:t>)</a:t>
            </a:r>
          </a:p>
          <a:p>
            <a:pPr marL="0" indent="0" algn="just">
              <a:buNone/>
              <a:defRPr/>
            </a:pPr>
            <a:endParaRPr lang="cs-CZ" sz="32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Průběžné platby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Lze o ní požádat v rámci monitorovacích zpráv (v rámci IS CEDR), avšak ŽOP se vyřizuje samostatně a nezávisle na monitorovací zprávě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Nemusí se vztahovat pouze k aktuálnímu monitorovacímu období = výdaje mohou být starší (samozřejmě musí vzniknout v době způsobilosti projektu).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Finanční tok = KP si předfinancuje, následně podá žádost o proplacení, Zprostředkovatel posoudí způsobilost a proplácí výdaj</a:t>
            </a:r>
          </a:p>
          <a:p>
            <a:pPr lvl="1" algn="just">
              <a:defRPr/>
            </a:pPr>
            <a:r>
              <a:rPr lang="cs-CZ" sz="3200">
                <a:solidFill>
                  <a:srgbClr val="003A78"/>
                </a:solidFill>
              </a:rPr>
              <a:t>součástí může, ale nemusí, být vyúčtování zálohy, ovšem za předpokladu, že poskytnutá záloha musí být vyúčtována nejpozději v okamžiku, kdy celkové finanční prostředky, které konečný příjemce požaduje k proplacení, dosáhnou 90% ze schválené dotace</a:t>
            </a:r>
          </a:p>
          <a:p>
            <a:pPr marL="914263" lvl="1" indent="0" algn="just">
              <a:buNone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Závěrečná platba</a:t>
            </a:r>
            <a:endParaRPr lang="cs-CZ" sz="320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Pouze po kontrole na místě a schválení závěrečné zprávy.</a:t>
            </a:r>
          </a:p>
          <a:p>
            <a:pPr lvl="1" algn="just">
              <a:defRPr/>
            </a:pPr>
            <a:endParaRPr lang="cs-CZ" sz="3200" smtClean="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Žádosti o </a:t>
            </a:r>
            <a:r>
              <a:rPr lang="cs-CZ" smtClean="0"/>
              <a:t>platbu (ŽOP)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714354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Veškeré platby (včetně zálohových) jsou </a:t>
            </a:r>
            <a:r>
              <a:rPr lang="cs-CZ" sz="3200">
                <a:solidFill>
                  <a:srgbClr val="003A78"/>
                </a:solidFill>
              </a:rPr>
              <a:t>Zprostředkovatelem </a:t>
            </a:r>
            <a:r>
              <a:rPr lang="cs-CZ" sz="3200" smtClean="0">
                <a:solidFill>
                  <a:srgbClr val="003A78"/>
                </a:solidFill>
              </a:rPr>
              <a:t>zasílány ve </a:t>
            </a:r>
            <a:r>
              <a:rPr lang="cs-CZ" sz="3200">
                <a:solidFill>
                  <a:srgbClr val="003A78"/>
                </a:solidFill>
              </a:rPr>
              <a:t>2 částech – první (nižší) programového spolufinancování ze strany státního rozpočtu a druhá (vyšší) EHP/N grant. Druhou část obdrží konečný příjemce nejpozději do 14 dnů od první</a:t>
            </a:r>
            <a:r>
              <a:rPr lang="cs-CZ" sz="3200" smtClean="0">
                <a:solidFill>
                  <a:srgbClr val="003A78"/>
                </a:solidFill>
              </a:rPr>
              <a:t>.</a:t>
            </a:r>
          </a:p>
          <a:p>
            <a:pPr algn="just"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Všechny ŽOP musí obsahovat alespoň 15 % neinvestičních výdajů! </a:t>
            </a:r>
          </a:p>
          <a:p>
            <a:pPr lvl="1" algn="just">
              <a:defRPr/>
            </a:pPr>
            <a:r>
              <a:rPr lang="cs-CZ" smtClean="0">
                <a:solidFill>
                  <a:srgbClr val="003A78"/>
                </a:solidFill>
              </a:rPr>
              <a:t>V </a:t>
            </a:r>
            <a:r>
              <a:rPr lang="cs-CZ" sz="3200">
                <a:solidFill>
                  <a:srgbClr val="003A78"/>
                </a:solidFill>
              </a:rPr>
              <a:t>každé Žádosti o platbu (včetně zálohové) musí být výdaje členěny na investiční a  neinvestiční s tím, že podíl neinvestičních výdajů musí být vždy minimálně 15 %. Pokud je součástí Žádosti o platbu vyúčtování zálohy, pak podíl neinvestičních výdajů musí být minimálně 15 % až z výsledné částky k proplacení (po odpočtu zálohy).</a:t>
            </a:r>
          </a:p>
          <a:p>
            <a:pPr algn="just"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Vše </a:t>
            </a:r>
            <a:r>
              <a:rPr lang="cs-CZ" sz="3200">
                <a:solidFill>
                  <a:srgbClr val="003A78"/>
                </a:solidFill>
              </a:rPr>
              <a:t>probíhá v IS CEDR – modul Žádost o </a:t>
            </a:r>
            <a:r>
              <a:rPr lang="cs-CZ" sz="3200" smtClean="0">
                <a:solidFill>
                  <a:srgbClr val="003A78"/>
                </a:solidFill>
              </a:rPr>
              <a:t>platbu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1) Příjemce vytvoří ŽOP a předloží jí ZP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2) ZP (oddělení 5805 – CFCU) </a:t>
            </a:r>
            <a:r>
              <a:rPr lang="cs-CZ" sz="3200">
                <a:solidFill>
                  <a:srgbClr val="003A78"/>
                </a:solidFill>
              </a:rPr>
              <a:t>zkontroluje ŽOP včetně podpůrných </a:t>
            </a:r>
            <a:r>
              <a:rPr lang="cs-CZ" sz="3200" smtClean="0">
                <a:solidFill>
                  <a:srgbClr val="003A78"/>
                </a:solidFill>
              </a:rPr>
              <a:t>dokumentů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3) Pokud </a:t>
            </a:r>
            <a:r>
              <a:rPr lang="cs-CZ" sz="3200">
                <a:solidFill>
                  <a:srgbClr val="003A78"/>
                </a:solidFill>
              </a:rPr>
              <a:t>bude mít ZP připomínky, vrátí ŽOP na KP k opravě (text připomínek bude uveden na nástěnce či v příloze </a:t>
            </a:r>
            <a:r>
              <a:rPr lang="cs-CZ" sz="3200" smtClean="0">
                <a:solidFill>
                  <a:srgbClr val="003A78"/>
                </a:solidFill>
              </a:rPr>
              <a:t>ŽOP)</a:t>
            </a:r>
          </a:p>
          <a:p>
            <a:pPr lvl="1" algn="just">
              <a:defRPr/>
            </a:pPr>
            <a:r>
              <a:rPr lang="cs-CZ" sz="3200">
                <a:solidFill>
                  <a:srgbClr val="003A78"/>
                </a:solidFill>
              </a:rPr>
              <a:t>4</a:t>
            </a:r>
            <a:r>
              <a:rPr lang="cs-CZ" sz="3200" smtClean="0">
                <a:solidFill>
                  <a:srgbClr val="003A78"/>
                </a:solidFill>
              </a:rPr>
              <a:t>) Pokud </a:t>
            </a:r>
            <a:r>
              <a:rPr lang="cs-CZ" sz="3200">
                <a:solidFill>
                  <a:srgbClr val="003A78"/>
                </a:solidFill>
              </a:rPr>
              <a:t>nebude mít ZP žádné připomínky, vyzve KP k oficiálnímu předložení ŽOP – statutár či statutárem pověřená osoba KP podepíše elektronicky dokument ŽOP a předkládá Zprostředkovateli. Ten následně proplácí </a:t>
            </a:r>
            <a:r>
              <a:rPr lang="cs-CZ" sz="3200" smtClean="0">
                <a:solidFill>
                  <a:srgbClr val="003A78"/>
                </a:solidFill>
              </a:rPr>
              <a:t>ŽOP.</a:t>
            </a:r>
            <a:endParaRPr lang="cs-CZ" sz="320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endParaRPr lang="cs-CZ" sz="3200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Obecná pravidla ŽOP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27835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Výdaje musí být přiřazeny k relevantním položkám podrobného rozpočtu (schválené žádosti).</a:t>
            </a:r>
          </a:p>
          <a:p>
            <a:pPr algn="just"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Nárokovaný výdaj byl </a:t>
            </a:r>
            <a:r>
              <a:rPr lang="cs-CZ" sz="3200">
                <a:solidFill>
                  <a:srgbClr val="003A78"/>
                </a:solidFill>
              </a:rPr>
              <a:t>schválen v žádosti, </a:t>
            </a:r>
            <a:r>
              <a:rPr lang="cs-CZ" sz="3200" smtClean="0">
                <a:solidFill>
                  <a:srgbClr val="003A78"/>
                </a:solidFill>
              </a:rPr>
              <a:t>vznikl v </a:t>
            </a:r>
            <a:r>
              <a:rPr lang="cs-CZ" sz="3200">
                <a:solidFill>
                  <a:srgbClr val="003A78"/>
                </a:solidFill>
              </a:rPr>
              <a:t>době způsobilosti, je hospodárný a </a:t>
            </a:r>
            <a:r>
              <a:rPr lang="cs-CZ" sz="3200" smtClean="0">
                <a:solidFill>
                  <a:srgbClr val="003A78"/>
                </a:solidFill>
              </a:rPr>
              <a:t>přiměřený.</a:t>
            </a:r>
          </a:p>
          <a:p>
            <a:pPr algn="just"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Veškeré výdaje v hodnotě 50.000 Kč a vyšší musí být podpořeny podpůrnými dokumenty, které jasně indikují způsobilost výdaje. Tyto dokumenty vkládá KP elektronicky do příloh Žádosti o platbu. (faktury, pokladní doklady, výpisy z bankovního účtu, výkazy práce </a:t>
            </a:r>
            <a:r>
              <a:rPr lang="cs-CZ" sz="3200">
                <a:solidFill>
                  <a:srgbClr val="003A78"/>
                </a:solidFill>
              </a:rPr>
              <a:t>aj.). Výdaje v nižší hodnotě nemusí být podpořeny podpůrnými dokumenty, příjemce je však musí mít u sebe pro případnou kontrolu na místě.</a:t>
            </a:r>
          </a:p>
          <a:p>
            <a:pPr algn="just"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Podpůrné dokumenty – prosíme o systematické názvy jednotlivých souborů nahraných do příloh – ideálně řazeny dle čísla dokladu či názvu položek podrobného rozpočtu apod. Tento postup ulehčí a urychlí kontrolu ŽOP a její proplacení.</a:t>
            </a:r>
          </a:p>
          <a:p>
            <a:pPr algn="just"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Po zadání výdajů bude vygenerován souhrnný dokument Žádosti o platbu, uvádějící soupis všech výdajů v rámci dané Žádosti o platbu. Ideální pro kontrolu.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Vykazování výdajů a vytvoření ŽOP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92873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2593526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lvl="1" algn="just">
              <a:defRPr/>
            </a:pPr>
            <a:endParaRPr lang="cs-CZ" sz="360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KP/partner </a:t>
            </a:r>
            <a:r>
              <a:rPr lang="cs-CZ" sz="3600">
                <a:solidFill>
                  <a:srgbClr val="003A78"/>
                </a:solidFill>
              </a:rPr>
              <a:t>při využití paušálního výdaje nedokládá účetní doklady vztahující se ke skutečným výdajům pokrytým paušální částkou, dokládá dokumenty potvrzující uskutečnění aktivity deklarovaném rozsahu a způsobilost výdajů, např. program služební cesty včetně informace o poskytnuté stravě, prezenční listinu, fotodokumentaci nebo zápis ze služební cesty</a:t>
            </a:r>
            <a:r>
              <a:rPr lang="cs-CZ" sz="3600" smtClean="0">
                <a:solidFill>
                  <a:srgbClr val="003A78"/>
                </a:solidFill>
              </a:rPr>
              <a:t>.</a:t>
            </a:r>
            <a:endParaRPr lang="cs-CZ" sz="3200" i="1"/>
          </a:p>
          <a:p>
            <a:pPr marL="914263" lvl="1" indent="0" algn="just">
              <a:buNone/>
              <a:defRPr/>
            </a:pPr>
            <a:endParaRPr lang="cs-CZ" sz="3200" i="1" smtClean="0"/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V ideální případě je doložen zápis či program cesty</a:t>
            </a:r>
          </a:p>
          <a:p>
            <a:pPr marL="914263" lvl="1" indent="0" algn="just">
              <a:buNone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Příjemce v zápise či programu cesty uvede, že nenastal důvod pro krácení per diems:</a:t>
            </a:r>
          </a:p>
          <a:p>
            <a:pPr lvl="2" algn="just">
              <a:defRPr/>
            </a:pPr>
            <a:r>
              <a:rPr lang="cs-CZ" sz="3600">
                <a:solidFill>
                  <a:srgbClr val="003A78"/>
                </a:solidFill>
              </a:rPr>
              <a:t>V případě poskytnutí bezplatného ubytování nebo bezplatného jídla bude z výše denní sazby per </a:t>
            </a:r>
            <a:r>
              <a:rPr lang="cs-CZ" sz="3600" smtClean="0">
                <a:solidFill>
                  <a:srgbClr val="003A78"/>
                </a:solidFill>
              </a:rPr>
              <a:t>diems odečtena </a:t>
            </a:r>
            <a:r>
              <a:rPr lang="cs-CZ" sz="3600">
                <a:solidFill>
                  <a:srgbClr val="003A78"/>
                </a:solidFill>
              </a:rPr>
              <a:t>částka odpovídající 40 % per diems za ubytování (shodná výše za ubytování včetně i bez snídaně), </a:t>
            </a:r>
            <a:r>
              <a:rPr lang="cs-CZ" sz="3600" smtClean="0">
                <a:solidFill>
                  <a:srgbClr val="003A78"/>
                </a:solidFill>
              </a:rPr>
              <a:t>20 % </a:t>
            </a:r>
            <a:r>
              <a:rPr lang="cs-CZ" sz="3600">
                <a:solidFill>
                  <a:srgbClr val="003A78"/>
                </a:solidFill>
              </a:rPr>
              <a:t>za oběd a 20 % za večeři. V případě, že zahraniční účastník nezůstane přes noc, per diems se </a:t>
            </a:r>
            <a:r>
              <a:rPr lang="cs-CZ" sz="3600" smtClean="0">
                <a:solidFill>
                  <a:srgbClr val="003A78"/>
                </a:solidFill>
              </a:rPr>
              <a:t>automaticky sníží </a:t>
            </a:r>
            <a:r>
              <a:rPr lang="cs-CZ" sz="3600">
                <a:solidFill>
                  <a:srgbClr val="003A78"/>
                </a:solidFill>
              </a:rPr>
              <a:t>o 40 </a:t>
            </a:r>
            <a:r>
              <a:rPr lang="cs-CZ" sz="3600" smtClean="0">
                <a:solidFill>
                  <a:srgbClr val="003A78"/>
                </a:solidFill>
              </a:rPr>
              <a:t>%.</a:t>
            </a:r>
          </a:p>
          <a:p>
            <a:pPr lvl="2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Pokud nastal důvod pro krácení, příjemce patřičně výdaje upraví dle správného výpočtu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Per diems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553049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2021-03-11T10:44:57.344</cp:lastPrinted>
  <dcterms:created xsi:type="dcterms:W3CDTF">2021-03-11T10:44:57Z</dcterms:created>
  <dcterms:modified xsi:type="dcterms:W3CDTF">2021-03-11T10:44:57Z</dcterms:modified>
</cp:coreProperties>
</file>