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6" r:id="rId7"/>
    <p:sldId id="299" r:id="rId8"/>
    <p:sldId id="300" r:id="rId9"/>
    <p:sldId id="298" r:id="rId10"/>
    <p:sldId id="302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6" d="100"/>
          <a:sy n="56" d="100"/>
        </p:scale>
        <p:origin x="542" y="53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24.02.2021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24.02.2021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949261" y="4279208"/>
            <a:ext cx="21861932" cy="17924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Představení Zprostředkovatele programu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1753227"/>
            <a:ext cx="4016216" cy="6463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V Praze 3.3.2021</a:t>
            </a:r>
            <a:endParaRPr lang="nb-NO" sz="3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8928450"/>
            <a:ext cx="422006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077277" y="10762825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MF, vedoucí odd. realizace, monitorování a hodnocení</a:t>
            </a:r>
            <a:endParaRPr lang="en-GB" b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>
          <a:xfrm>
            <a:off x="6140138" y="9205449"/>
            <a:ext cx="676712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b="1"/>
              <a:t>Apolena Karasová</a:t>
            </a:r>
            <a:endParaRPr lang="en-GB" sz="3600" b="1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>
          <a:xfrm>
            <a:off x="6012122" y="11224490"/>
            <a:ext cx="5015541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MF, vedoucí odd. Centrální finanční a kontraktační jednotka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50976" y="2391506"/>
            <a:ext cx="21082547" cy="9879741"/>
          </a:xfrm>
        </p:spPr>
        <p:txBody>
          <a:bodyPr>
            <a:normAutofit fontScale="925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Zprostředkovatel programů (Ministerstvo financí) – 5 PRG 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 </a:t>
            </a:r>
            <a:r>
              <a:rPr lang="cs-CZ" sz="4000" smtClean="0">
                <a:solidFill>
                  <a:srgbClr val="003A78"/>
                </a:solidFill>
              </a:rPr>
              <a:t>  </a:t>
            </a:r>
            <a:r>
              <a:rPr lang="cs-CZ" sz="3600" smtClean="0">
                <a:solidFill>
                  <a:srgbClr val="003A78"/>
                </a:solidFill>
              </a:rPr>
              <a:t>(Zdraví, Kultura, Řádná správa, Lidská práva a Spravedlnost)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– příslušné ministerstvo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smtClean="0">
                <a:solidFill>
                  <a:srgbClr val="003A78"/>
                </a:solidFill>
              </a:rPr>
              <a:t>Zdraví – Ministerstvo zdravotnictví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    </a:t>
            </a:r>
            <a:r>
              <a:rPr lang="cs-CZ" sz="3600" smtClean="0">
                <a:solidFill>
                  <a:srgbClr val="003A78"/>
                </a:solidFill>
              </a:rPr>
              <a:t>Kultura – Ministerstvo kultury; Institut umění – Divadelní ústav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   Spravedlnost – Ministerstvo spravedlnosti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z donorských zemí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: DPP - </a:t>
            </a:r>
            <a:r>
              <a:rPr lang="en-US" sz="3600">
                <a:solidFill>
                  <a:srgbClr val="003A78"/>
                </a:solidFill>
              </a:rPr>
              <a:t>Norwegian Institute of Public </a:t>
            </a:r>
            <a:r>
              <a:rPr lang="en-US" sz="3600" smtClean="0">
                <a:solidFill>
                  <a:srgbClr val="003A78"/>
                </a:solidFill>
              </a:rPr>
              <a:t>Health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Kultura</a:t>
            </a:r>
            <a:r>
              <a:rPr lang="cs-CZ" sz="3600" smtClean="0">
                <a:solidFill>
                  <a:srgbClr val="003A78"/>
                </a:solidFill>
              </a:rPr>
              <a:t>: </a:t>
            </a:r>
            <a:r>
              <a:rPr lang="en-US" sz="3600">
                <a:solidFill>
                  <a:srgbClr val="003A78"/>
                </a:solidFill>
              </a:rPr>
              <a:t>DPP </a:t>
            </a:r>
            <a:r>
              <a:rPr lang="cs-CZ" sz="3600" smtClean="0">
                <a:solidFill>
                  <a:srgbClr val="003A78"/>
                </a:solidFill>
              </a:rPr>
              <a:t>-</a:t>
            </a:r>
            <a:r>
              <a:rPr lang="en-US" sz="3600" smtClean="0">
                <a:solidFill>
                  <a:srgbClr val="003A78"/>
                </a:solidFill>
              </a:rPr>
              <a:t> </a:t>
            </a:r>
            <a:r>
              <a:rPr lang="en-US" sz="3600">
                <a:solidFill>
                  <a:srgbClr val="003A78"/>
                </a:solidFill>
              </a:rPr>
              <a:t>The Icelandic Centre for Research (RANNIS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 </a:t>
            </a:r>
            <a:r>
              <a:rPr lang="en-US" sz="3600" smtClean="0">
                <a:solidFill>
                  <a:srgbClr val="003A78"/>
                </a:solidFill>
              </a:rPr>
              <a:t>The </a:t>
            </a:r>
            <a:r>
              <a:rPr lang="en-US" sz="3600">
                <a:solidFill>
                  <a:srgbClr val="003A78"/>
                </a:solidFill>
              </a:rPr>
              <a:t>Norwegian Directorate for Cultural Heritage </a:t>
            </a:r>
            <a:r>
              <a:rPr lang="cs-CZ" sz="3600" smtClean="0">
                <a:solidFill>
                  <a:srgbClr val="003A78"/>
                </a:solidFill>
              </a:rPr>
              <a:t> 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en-US" sz="3600" smtClean="0">
                <a:solidFill>
                  <a:srgbClr val="003A78"/>
                </a:solidFill>
              </a:rPr>
              <a:t>(</a:t>
            </a:r>
            <a:r>
              <a:rPr lang="en-US" sz="3600">
                <a:solidFill>
                  <a:srgbClr val="003A78"/>
                </a:solidFill>
              </a:rPr>
              <a:t>RA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 </a:t>
            </a:r>
            <a:r>
              <a:rPr lang="en-US" sz="3600" smtClean="0">
                <a:solidFill>
                  <a:srgbClr val="003A78"/>
                </a:solidFill>
              </a:rPr>
              <a:t>The </a:t>
            </a:r>
            <a:r>
              <a:rPr lang="en-US" sz="3600">
                <a:solidFill>
                  <a:srgbClr val="003A78"/>
                </a:solidFill>
              </a:rPr>
              <a:t>Arts Council Norway (ACN)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Lidská práva</a:t>
            </a:r>
            <a:r>
              <a:rPr lang="cs-CZ" sz="3600" smtClean="0">
                <a:solidFill>
                  <a:srgbClr val="003A78"/>
                </a:solidFill>
              </a:rPr>
              <a:t>: IPO - </a:t>
            </a:r>
            <a:r>
              <a:rPr lang="en-US" sz="3600" smtClean="0">
                <a:solidFill>
                  <a:srgbClr val="003A78"/>
                </a:solidFill>
              </a:rPr>
              <a:t>(</a:t>
            </a:r>
            <a:r>
              <a:rPr lang="en-US" sz="3600">
                <a:solidFill>
                  <a:srgbClr val="003A78"/>
                </a:solidFill>
              </a:rPr>
              <a:t>Council of Europe – CoE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</a:t>
            </a:r>
            <a:r>
              <a:rPr lang="en-US" sz="3600" smtClean="0">
                <a:solidFill>
                  <a:srgbClr val="003A78"/>
                </a:solidFill>
              </a:rPr>
              <a:t> </a:t>
            </a:r>
            <a:r>
              <a:rPr lang="en-US" sz="3600">
                <a:solidFill>
                  <a:srgbClr val="003A78"/>
                </a:solidFill>
              </a:rPr>
              <a:t>European Union Agency for Fundamental Rights (FRA)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Spravedlnost</a:t>
            </a:r>
            <a:r>
              <a:rPr lang="cs-CZ" sz="3600" smtClean="0">
                <a:solidFill>
                  <a:srgbClr val="003A78"/>
                </a:solidFill>
              </a:rPr>
              <a:t>: DPP - Directorate </a:t>
            </a:r>
            <a:r>
              <a:rPr lang="cs-CZ" sz="3600">
                <a:solidFill>
                  <a:srgbClr val="003A78"/>
                </a:solidFill>
              </a:rPr>
              <a:t>of Norwegian Correctional </a:t>
            </a:r>
            <a:r>
              <a:rPr lang="cs-CZ" sz="3600" smtClean="0">
                <a:solidFill>
                  <a:srgbClr val="003A78"/>
                </a:solidFill>
              </a:rPr>
              <a:t>Service (DNCS); IPO - Council </a:t>
            </a:r>
            <a:r>
              <a:rPr lang="cs-CZ" sz="3600">
                <a:solidFill>
                  <a:srgbClr val="003A78"/>
                </a:solidFill>
              </a:rPr>
              <a:t>of Europe </a:t>
            </a:r>
            <a:r>
              <a:rPr lang="cs-CZ" sz="3600" smtClean="0">
                <a:solidFill>
                  <a:srgbClr val="003A78"/>
                </a:solidFill>
              </a:rPr>
              <a:t>(CoE</a:t>
            </a:r>
            <a:r>
              <a:rPr lang="cs-CZ" sz="3600">
                <a:solidFill>
                  <a:srgbClr val="003A78"/>
                </a:solidFill>
              </a:rPr>
              <a:t>)</a:t>
            </a:r>
          </a:p>
          <a:p>
            <a:pPr marL="0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Implementační</a:t>
            </a:r>
            <a:r>
              <a:rPr lang="cs-CZ" sz="4000" smtClean="0"/>
              <a:t> struktura</a:t>
            </a:r>
            <a:endParaRPr lang="en-GB" sz="40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13" y="1238738"/>
            <a:ext cx="7421411" cy="74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Mezi </a:t>
            </a:r>
            <a:r>
              <a:rPr lang="cs-CZ" sz="4000" b="1">
                <a:solidFill>
                  <a:srgbClr val="003A78"/>
                </a:solidFill>
              </a:rPr>
              <a:t>činnosti Zprostředkovatele programu </a:t>
            </a:r>
            <a:r>
              <a:rPr lang="cs-CZ" sz="4000" smtClean="0">
                <a:solidFill>
                  <a:srgbClr val="003A78"/>
                </a:solidFill>
              </a:rPr>
              <a:t>patří zejména: že</a:t>
            </a:r>
          </a:p>
          <a:p>
            <a:pPr algn="just">
              <a:defRPr/>
            </a:pPr>
            <a:r>
              <a:rPr lang="cs-CZ" sz="4000" smtClean="0">
                <a:solidFill>
                  <a:srgbClr val="003A78"/>
                </a:solidFill>
              </a:rPr>
              <a:t>připravuje a vyhlašuje výzvu;   </a:t>
            </a:r>
            <a:endParaRPr lang="cs-CZ" sz="40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přijímá žádosti, zajišťuje hodnocení a výběr projektů k </a:t>
            </a:r>
            <a:r>
              <a:rPr lang="cs-CZ" sz="4000" smtClean="0">
                <a:solidFill>
                  <a:srgbClr val="003A78"/>
                </a:solidFill>
              </a:rPr>
              <a:t>financování</a:t>
            </a:r>
          </a:p>
          <a:p>
            <a:pPr algn="just">
              <a:defRPr/>
            </a:pPr>
            <a:r>
              <a:rPr lang="cs-CZ" sz="4000" smtClean="0">
                <a:solidFill>
                  <a:srgbClr val="003A78"/>
                </a:solidFill>
              </a:rPr>
              <a:t>vydává právní akty </a:t>
            </a:r>
            <a:r>
              <a:rPr lang="cs-CZ" sz="4000">
                <a:solidFill>
                  <a:srgbClr val="003A78"/>
                </a:solidFill>
              </a:rPr>
              <a:t>pro každý projekt;</a:t>
            </a: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ověřuje výstupy projektů a to, zda byly výdaje vykazované konečnými příjemci projektů skutečně vynaloženy s pravidly a předpisy; </a:t>
            </a: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zajišťuje kvalitu implementace programu a ověřuje pokrok projektů směrem k očekávaným </a:t>
            </a:r>
            <a:r>
              <a:rPr lang="cs-CZ" sz="4000" smtClean="0">
                <a:solidFill>
                  <a:srgbClr val="003A78"/>
                </a:solidFill>
              </a:rPr>
              <a:t>výstupům a výsledkům;</a:t>
            </a:r>
            <a:endParaRPr lang="cs-CZ" sz="40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vypracovává a předkládá zprávy o programu;</a:t>
            </a: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administruje nesrovnalosti v projektech včetně prevence jejich </a:t>
            </a:r>
            <a:r>
              <a:rPr lang="cs-CZ" sz="4000" smtClean="0">
                <a:solidFill>
                  <a:srgbClr val="003A78"/>
                </a:solidFill>
              </a:rPr>
              <a:t>vzniku;</a:t>
            </a:r>
            <a:endParaRPr lang="cs-CZ" sz="40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000">
                <a:solidFill>
                  <a:srgbClr val="003A78"/>
                </a:solidFill>
              </a:rPr>
              <a:t>zajišťuje IS CEDR pro celkovou administraci projektů realizovaných konečnými příjemci.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CZP1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příprava a koordinace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přípravu programů </a:t>
            </a:r>
            <a:r>
              <a:rPr lang="cs-CZ" sz="4400" smtClean="0">
                <a:solidFill>
                  <a:srgbClr val="003A78"/>
                </a:solidFill>
              </a:rPr>
              <a:t>vč. vyhlášení výzev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výběr a schválení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publicitu programu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CZP2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realizace, monitorování a hodnocení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monitoring schválených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schvaluje </a:t>
            </a:r>
            <a:r>
              <a:rPr lang="cs-CZ" sz="4400">
                <a:solidFill>
                  <a:srgbClr val="003A78"/>
                </a:solidFill>
              </a:rPr>
              <a:t>změny v 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zajišťuje veřejnosprávní kontrolu projektů </a:t>
            </a:r>
            <a:r>
              <a:rPr lang="cs-CZ" sz="4400">
                <a:solidFill>
                  <a:srgbClr val="003A78"/>
                </a:solidFill>
              </a:rPr>
              <a:t>na </a:t>
            </a:r>
            <a:r>
              <a:rPr lang="cs-CZ" sz="4400" smtClean="0">
                <a:solidFill>
                  <a:srgbClr val="003A78"/>
                </a:solidFill>
              </a:rPr>
              <a:t>místě</a:t>
            </a: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</a:t>
            </a:r>
            <a:r>
              <a:rPr lang="cs-CZ" smtClean="0"/>
              <a:t> </a:t>
            </a:r>
            <a:r>
              <a:rPr lang="cs-CZ" sz="4400" smtClean="0"/>
              <a:t>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59560" y="3177891"/>
            <a:ext cx="20773137" cy="9276237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400" b="1">
                <a:solidFill>
                  <a:srgbClr val="003A78"/>
                </a:solidFill>
              </a:rPr>
              <a:t>CFCU – Centrální finanční a kontraktační jednotka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vydává </a:t>
            </a:r>
            <a:r>
              <a:rPr lang="cs-CZ" sz="4400">
                <a:solidFill>
                  <a:srgbClr val="003A78"/>
                </a:solidFill>
              </a:rPr>
              <a:t>právní akty o přidělení finančních prostředků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provádí </a:t>
            </a:r>
            <a:r>
              <a:rPr lang="cs-CZ" sz="4400">
                <a:solidFill>
                  <a:srgbClr val="003A78"/>
                </a:solidFill>
              </a:rPr>
              <a:t>kontrolu zadávacích řízení  </a:t>
            </a:r>
          </a:p>
          <a:p>
            <a:pPr marL="0" indent="0">
              <a:buNone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finanční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administruje </a:t>
            </a:r>
            <a:r>
              <a:rPr lang="cs-CZ" sz="4400">
                <a:solidFill>
                  <a:srgbClr val="003A78"/>
                </a:solidFill>
              </a:rPr>
              <a:t>a proplácí výdaje v průběhu realizace projektů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zajišťuje závěrečnou veřejnosprávní kontrolu projektů </a:t>
            </a:r>
            <a:r>
              <a:rPr lang="cs-CZ" sz="4400">
                <a:solidFill>
                  <a:srgbClr val="003A78"/>
                </a:solidFill>
              </a:rPr>
              <a:t>na místě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eviduje a </a:t>
            </a:r>
            <a:r>
              <a:rPr lang="cs-CZ" sz="4400">
                <a:solidFill>
                  <a:srgbClr val="003A78"/>
                </a:solidFill>
              </a:rPr>
              <a:t>šetří nesrovnalosti v projektech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200" i="1" smtClean="0">
                <a:solidFill>
                  <a:srgbClr val="FF0000"/>
                </a:solidFill>
              </a:rPr>
              <a:t>Projektový manažer CZP2 a projektový manažer CFCU jsou uvedeni ve Schvalovacím dopise a mají přidělen projekt v IS CEDR</a:t>
            </a:r>
            <a:endParaRPr lang="cs-CZ" sz="4200" i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7786469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26901251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02403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Příslušné ministerstvo </a:t>
            </a:r>
            <a:r>
              <a:rPr lang="cs-CZ" sz="4800" b="1" smtClean="0">
                <a:solidFill>
                  <a:srgbClr val="003A78"/>
                </a:solidFill>
              </a:rPr>
              <a:t>(MK, MZ, MSp)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vymezení </a:t>
            </a:r>
            <a:r>
              <a:rPr lang="cs-CZ" sz="4400" smtClean="0">
                <a:solidFill>
                  <a:srgbClr val="003A78"/>
                </a:solidFill>
              </a:rPr>
              <a:t>činností a odpovědnosti v uzavřené Dohodě o partnerství mezi ZP a PP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003A78"/>
                </a:solidFill>
              </a:rPr>
              <a:t>podíl na </a:t>
            </a:r>
            <a:r>
              <a:rPr lang="cs-CZ" sz="4400">
                <a:solidFill>
                  <a:srgbClr val="003A78"/>
                </a:solidFill>
              </a:rPr>
              <a:t>přípravě </a:t>
            </a:r>
            <a:r>
              <a:rPr lang="cs-CZ" sz="4400" smtClean="0">
                <a:solidFill>
                  <a:srgbClr val="003A78"/>
                </a:solidFill>
              </a:rPr>
              <a:t>a zpracování </a:t>
            </a: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rogramu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z</a:t>
            </a:r>
            <a:r>
              <a:rPr lang="cs-CZ" sz="4400" smtClean="0">
                <a:solidFill>
                  <a:srgbClr val="003A78"/>
                </a:solidFill>
              </a:rPr>
              <a:t>ajištění přípravy výzev pro individuální projekty, hodnocení žádostí o grant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účastní se na publicitě programu (zahájení a ukončení programu, semináře pro žadatele a hodnotitele)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odílí se na administraci bilaterálních aktivit v programu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FF0000"/>
                </a:solidFill>
              </a:rPr>
              <a:t>může se účastnit monitorování schválených projektů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</a:t>
            </a:r>
            <a:r>
              <a:rPr lang="cs-CZ" sz="4400" smtClean="0">
                <a:solidFill>
                  <a:srgbClr val="FF0000"/>
                </a:solidFill>
              </a:rPr>
              <a:t>ůže se účastnit schválení podstatných změn v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FF0000"/>
                </a:solidFill>
              </a:rPr>
              <a:t>může se účastnit kontroly projektu na místě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Partner programu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880" y="763251"/>
            <a:ext cx="3175952" cy="30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8810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095794" y="2942494"/>
            <a:ext cx="20773137" cy="942254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Důležité dokumenty k realizaci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Právní akt o </a:t>
            </a:r>
            <a:r>
              <a:rPr lang="cs-CZ" sz="4800" smtClean="0">
                <a:solidFill>
                  <a:srgbClr val="003A78"/>
                </a:solidFill>
              </a:rPr>
              <a:t>přidělení finančních </a:t>
            </a:r>
            <a:r>
              <a:rPr lang="cs-CZ" sz="4800">
                <a:solidFill>
                  <a:srgbClr val="003A78"/>
                </a:solidFill>
              </a:rPr>
              <a:t>prostředků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 smtClean="0">
                <a:solidFill>
                  <a:srgbClr val="003A78"/>
                </a:solidFill>
              </a:rPr>
              <a:t>Smlouva o partnerství (s partnerem/y projektu)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Příručka pro příjemce grantů vč. příloh – </a:t>
            </a:r>
            <a:r>
              <a:rPr lang="cs-CZ" sz="4800" b="1">
                <a:solidFill>
                  <a:srgbClr val="003A78"/>
                </a:solidFill>
              </a:rPr>
              <a:t>aktualizace </a:t>
            </a:r>
            <a:r>
              <a:rPr lang="cs-CZ" sz="4800" b="1" smtClean="0">
                <a:solidFill>
                  <a:srgbClr val="003A78"/>
                </a:solidFill>
              </a:rPr>
              <a:t>28.1.2021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NKM pro způsobilé výdaje 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ZP pro zadávání VZMR </a:t>
            </a:r>
          </a:p>
          <a:p>
            <a:pPr marL="0" lvl="1" indent="0" algn="ctr">
              <a:spcBef>
                <a:spcPts val="2000"/>
              </a:spcBef>
              <a:buNone/>
              <a:defRPr/>
            </a:pPr>
            <a:endParaRPr lang="cs-CZ" sz="4800" smtClean="0">
              <a:solidFill>
                <a:srgbClr val="003A78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5400" b="1" smtClean="0">
                <a:solidFill>
                  <a:srgbClr val="FF0000"/>
                </a:solidFill>
              </a:rPr>
              <a:t>www.eeagrants.cz/cs/zakladni-informace/zakladni-dokumenty/pokyny</a:t>
            </a:r>
            <a:endParaRPr lang="cs-CZ" sz="54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411734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Dokumenty k realizaci projektu</a:t>
            </a:r>
            <a:endParaRPr lang="en-GB" sz="4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071" y="900843"/>
            <a:ext cx="5771452" cy="40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502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42254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7200" b="1" smtClean="0">
                <a:solidFill>
                  <a:srgbClr val="003A78"/>
                </a:solidFill>
              </a:rPr>
              <a:t>Děkuji za pozornost</a:t>
            </a:r>
            <a:endParaRPr lang="cs-CZ" sz="8000" b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3446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2021-03-11T10:39:55.121</cp:lastPrinted>
  <dcterms:created xsi:type="dcterms:W3CDTF">2021-03-11T10:39:55Z</dcterms:created>
  <dcterms:modified xsi:type="dcterms:W3CDTF">2021-03-11T10:39:55Z</dcterms:modified>
</cp:coreProperties>
</file>