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  <p:sldId id="300" r:id="rId6"/>
    <p:sldId id="297" r:id="rId7"/>
    <p:sldId id="281" r:id="rId8"/>
    <p:sldId id="295" r:id="rId9"/>
    <p:sldId id="296" r:id="rId10"/>
    <p:sldId id="298" r:id="rId11"/>
    <p:sldId id="284" r:id="rId12"/>
    <p:sldId id="286" r:id="rId13"/>
    <p:sldId id="287" r:id="rId14"/>
    <p:sldId id="299" r:id="rId15"/>
    <p:sldId id="275" r:id="rId16"/>
    <p:sldId id="291" r:id="rId17"/>
    <p:sldId id="294" r:id="rId18"/>
    <p:sldId id="293" r:id="rId19"/>
    <p:sldId id="302" r:id="rId20"/>
    <p:sldId id="301" r:id="rId21"/>
  </p:sldIdLst>
  <p:sldSz cx="24380825" cy="13714412"/>
  <p:notesSz cx="6858000" cy="9144000"/>
  <p:custDataLst>
    <p:tags r:id="rId22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>
      <p:ext uri="{19B8F6BF-5375-455C-9EA6-DF929625EA0E}">
        <p15:presenceInfo xmlns:p15="http://schemas.microsoft.com/office/powerpoint/2012/main" userId="S-1-5-21-725345543-1035525444-1547161642-421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94666" autoAdjust="0"/>
  </p:normalViewPr>
  <p:slideViewPr>
    <p:cSldViewPr snapToGrid="0">
      <p:cViewPr varScale="1">
        <p:scale>
          <a:sx n="41" d="100"/>
          <a:sy n="41" d="100"/>
        </p:scale>
        <p:origin x="726" y="78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microsoft.com/office/2015/10/relationships/revisionInfo" Target="revisionInfo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25.02.2021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25.02.2021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hyperlink" Target="http://www.fondyehp.cz/" TargetMode="External" /><Relationship Id="rId3" Type="http://schemas.openxmlformats.org/officeDocument/2006/relationships/hyperlink" Target="http://www.norskefondy.cz/" TargetMode="External" /><Relationship Id="rId4" Type="http://schemas.openxmlformats.org/officeDocument/2006/relationships/hyperlink" Target="http://www.eeagrants.cz/" TargetMode="External" /><Relationship Id="rId5" Type="http://schemas.openxmlformats.org/officeDocument/2006/relationships/hyperlink" Target="http://www.norwaygrants.cz/" TargetMode="External" /><Relationship Id="rId6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hyperlink" Target="http://www.fondyehp.cz/" TargetMode="External" /><Relationship Id="rId3" Type="http://schemas.openxmlformats.org/officeDocument/2006/relationships/hyperlink" Target="http://www.norskefondy.cz/" TargetMode="Externa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hyperlink" Target="http://www.fondyehp.cz/" TargetMode="External" /><Relationship Id="rId3" Type="http://schemas.openxmlformats.org/officeDocument/2006/relationships/hyperlink" Target="http://www.norskefondy.cz/" TargetMode="Externa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hyperlink" Target="mailto:Helena.Ganicka@mfa.no" TargetMode="Externa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5766775"/>
            <a:ext cx="21861932" cy="246221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Povinnosti konečného příjemce - publicita, příjmy v projektu a udržitelnost projektu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Praha, 3.3.2021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217401" y="9285281"/>
            <a:ext cx="4634759" cy="203132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Martina Gassenbauerová</a:t>
            </a:r>
            <a:endParaRPr lang="en-GB" sz="440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>
          <a:xfrm>
            <a:off x="1260157" y="11322731"/>
            <a:ext cx="4445699" cy="1846659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MF - vedoucí odd. realizace, monitorování a hodnocení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7" y="2391507"/>
            <a:ext cx="20557196" cy="9276237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800" smtClean="0">
                <a:solidFill>
                  <a:srgbClr val="003A78"/>
                </a:solidFill>
              </a:rPr>
              <a:t>Primárně probíhá komunikace přes „Nástěnku IS CEDR“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800" smtClean="0">
                <a:solidFill>
                  <a:srgbClr val="003A78"/>
                </a:solidFill>
              </a:rPr>
              <a:t>Je možná i telefonická konzultace s PM CZP2 a PM CFCU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800" smtClean="0">
                <a:solidFill>
                  <a:srgbClr val="003A78"/>
                </a:solidFill>
              </a:rPr>
              <a:t>Setkání s KP – při řešení problémů nebo změn v projektu je možné domluvit schůzku mezi konečným příjemcem a projektovými manažery (vzhledem k aktuální situaci probíhají online jednání přes MS Teams)</a:t>
            </a:r>
            <a:endParaRPr lang="cs-CZ" sz="48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73866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/>
              <a:t>Komunikace s konečným příjemcem</a:t>
            </a:r>
            <a:endParaRPr lang="en-GB" sz="480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206" y="6519964"/>
            <a:ext cx="8968042" cy="640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7518037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lvl="0"/>
            <a:r>
              <a:rPr lang="cs-CZ" sz="4400" smtClean="0">
                <a:solidFill>
                  <a:srgbClr val="002060"/>
                </a:solidFill>
              </a:rPr>
              <a:t>webové </a:t>
            </a:r>
            <a:r>
              <a:rPr lang="cs-CZ" sz="4400">
                <a:solidFill>
                  <a:srgbClr val="002060"/>
                </a:solidFill>
              </a:rPr>
              <a:t>stránky Fondů, </a:t>
            </a:r>
            <a:r>
              <a:rPr lang="cs-CZ" sz="4400" u="sng">
                <a:solidFill>
                  <a:srgbClr val="002060"/>
                </a:solidFill>
                <a:hlinkClick r:id="rId2"/>
              </a:rPr>
              <a:t>www.fondyehp.cz</a:t>
            </a:r>
            <a:r>
              <a:rPr lang="cs-CZ" sz="4400">
                <a:solidFill>
                  <a:srgbClr val="002060"/>
                </a:solidFill>
              </a:rPr>
              <a:t>, </a:t>
            </a:r>
            <a:r>
              <a:rPr lang="cs-CZ" sz="4400" u="sng">
                <a:solidFill>
                  <a:srgbClr val="002060"/>
                </a:solidFill>
                <a:hlinkClick r:id="rId3"/>
              </a:rPr>
              <a:t>www.norskefondy.cz</a:t>
            </a:r>
            <a:r>
              <a:rPr lang="cs-CZ" sz="4400">
                <a:solidFill>
                  <a:srgbClr val="002060"/>
                </a:solidFill>
              </a:rPr>
              <a:t> (lze používat tuto českou alternativu namísto </a:t>
            </a:r>
            <a:r>
              <a:rPr lang="cs-CZ" sz="4400" u="sng">
                <a:solidFill>
                  <a:srgbClr val="002060"/>
                </a:solidFill>
                <a:hlinkClick r:id="rId4"/>
              </a:rPr>
              <a:t>www.eeagrants.cz</a:t>
            </a:r>
            <a:r>
              <a:rPr lang="cs-CZ" sz="4400">
                <a:solidFill>
                  <a:srgbClr val="002060"/>
                </a:solidFill>
              </a:rPr>
              <a:t>, </a:t>
            </a:r>
            <a:r>
              <a:rPr lang="cs-CZ" sz="4400" u="sng">
                <a:solidFill>
                  <a:srgbClr val="002060"/>
                </a:solidFill>
                <a:hlinkClick r:id="rId5"/>
              </a:rPr>
              <a:t>www.norwaygrants.cz</a:t>
            </a:r>
            <a:r>
              <a:rPr lang="cs-CZ" sz="4400">
                <a:solidFill>
                  <a:srgbClr val="002060"/>
                </a:solidFill>
              </a:rPr>
              <a:t>) </a:t>
            </a:r>
          </a:p>
          <a:p>
            <a:pPr lvl="0"/>
            <a:r>
              <a:rPr lang="cs-CZ" sz="4400">
                <a:solidFill>
                  <a:srgbClr val="002060"/>
                </a:solidFill>
              </a:rPr>
              <a:t>U každého programu je záložka </a:t>
            </a:r>
            <a:r>
              <a:rPr lang="cs-CZ" sz="4400" b="1">
                <a:solidFill>
                  <a:srgbClr val="002060"/>
                </a:solidFill>
              </a:rPr>
              <a:t>Podpořené projekty</a:t>
            </a:r>
            <a:r>
              <a:rPr lang="cs-CZ" sz="4400">
                <a:solidFill>
                  <a:srgbClr val="002060"/>
                </a:solidFill>
              </a:rPr>
              <a:t>, kam budeme postupně vkládat informace ke každému projektu (je zde i fototogalerie, </a:t>
            </a:r>
            <a:r>
              <a:rPr lang="cs-CZ" sz="4400" b="1" i="1">
                <a:solidFill>
                  <a:srgbClr val="002060"/>
                </a:solidFill>
              </a:rPr>
              <a:t>proto kdo má nějaké ilustrativní foto k projektu, prosíme zaslat, dáme k projektu</a:t>
            </a:r>
            <a:r>
              <a:rPr lang="cs-CZ" sz="4400">
                <a:solidFill>
                  <a:srgbClr val="002060"/>
                </a:solidFill>
              </a:rPr>
              <a:t>)</a:t>
            </a:r>
          </a:p>
          <a:p>
            <a:r>
              <a:rPr lang="cs-CZ" sz="4800" smtClean="0">
                <a:solidFill>
                  <a:srgbClr val="002060"/>
                </a:solidFill>
              </a:rPr>
              <a:t>Máme komunikační kanály: </a:t>
            </a:r>
          </a:p>
          <a:p>
            <a:pPr lvl="1"/>
            <a:r>
              <a:rPr lang="cs-CZ" sz="4800" smtClean="0">
                <a:solidFill>
                  <a:srgbClr val="002060"/>
                </a:solidFill>
              </a:rPr>
              <a:t>Facebook</a:t>
            </a:r>
            <a:r>
              <a:rPr lang="cs-CZ" sz="4800">
                <a:solidFill>
                  <a:srgbClr val="002060"/>
                </a:solidFill>
              </a:rPr>
              <a:t>: @EHPaNF, </a:t>
            </a:r>
            <a:endParaRPr lang="cs-CZ" sz="4800" smtClean="0">
              <a:solidFill>
                <a:srgbClr val="002060"/>
              </a:solidFill>
            </a:endParaRPr>
          </a:p>
          <a:p>
            <a:pPr lvl="1"/>
            <a:r>
              <a:rPr lang="cs-CZ" sz="4800" smtClean="0">
                <a:solidFill>
                  <a:srgbClr val="002060"/>
                </a:solidFill>
              </a:rPr>
              <a:t>Instagram</a:t>
            </a:r>
            <a:r>
              <a:rPr lang="cs-CZ" sz="4800">
                <a:solidFill>
                  <a:srgbClr val="002060"/>
                </a:solidFill>
              </a:rPr>
              <a:t>: fondyehpanorska, </a:t>
            </a:r>
            <a:endParaRPr lang="cs-CZ" sz="4800" smtClean="0">
              <a:solidFill>
                <a:srgbClr val="002060"/>
              </a:solidFill>
            </a:endParaRPr>
          </a:p>
          <a:p>
            <a:pPr lvl="1"/>
            <a:r>
              <a:rPr lang="cs-CZ" sz="4800" smtClean="0">
                <a:solidFill>
                  <a:srgbClr val="002060"/>
                </a:solidFill>
              </a:rPr>
              <a:t>YouTube</a:t>
            </a:r>
            <a:r>
              <a:rPr lang="cs-CZ" sz="4800">
                <a:solidFill>
                  <a:srgbClr val="002060"/>
                </a:solidFill>
              </a:rPr>
              <a:t>: Fondy EHP a Norska, </a:t>
            </a:r>
            <a:endParaRPr lang="cs-CZ" sz="4800" smtClean="0">
              <a:solidFill>
                <a:srgbClr val="002060"/>
              </a:solidFill>
            </a:endParaRPr>
          </a:p>
          <a:p>
            <a:pPr lvl="1"/>
            <a:r>
              <a:rPr lang="cs-CZ" sz="4800" smtClean="0">
                <a:solidFill>
                  <a:srgbClr val="002060"/>
                </a:solidFill>
              </a:rPr>
              <a:t>Twitter </a:t>
            </a:r>
            <a:r>
              <a:rPr lang="cs-CZ" sz="4800">
                <a:solidFill>
                  <a:srgbClr val="002060"/>
                </a:solidFill>
              </a:rPr>
              <a:t>@EHPaNF</a:t>
            </a:r>
            <a:endParaRPr lang="cs-CZ" sz="6600">
              <a:solidFill>
                <a:srgbClr val="002060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73866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/>
              <a:t>Publicita programu</a:t>
            </a:r>
            <a:endParaRPr lang="en-GB" sz="480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90029" y="6426607"/>
            <a:ext cx="12918833" cy="682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883540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7518037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4400" b="1">
                <a:solidFill>
                  <a:srgbClr val="003A78"/>
                </a:solidFill>
              </a:rPr>
              <a:t>Publicita na úrovni projektů </a:t>
            </a:r>
            <a:r>
              <a:rPr lang="cs-CZ" sz="4400">
                <a:solidFill>
                  <a:srgbClr val="003A78"/>
                </a:solidFill>
              </a:rPr>
              <a:t>– zajišťují koneční příjemci projektů (příp. partneři projektů), kontroluje Zprostředkovatel programu  </a:t>
            </a:r>
          </a:p>
          <a:p>
            <a:r>
              <a:rPr lang="cs-CZ" sz="4400" b="1" smtClean="0">
                <a:solidFill>
                  <a:srgbClr val="003A78"/>
                </a:solidFill>
              </a:rPr>
              <a:t>Komunikační plán projektu </a:t>
            </a:r>
            <a:r>
              <a:rPr lang="cs-CZ" sz="4400" smtClean="0">
                <a:solidFill>
                  <a:srgbClr val="003A78"/>
                </a:solidFill>
              </a:rPr>
              <a:t>– povinná aktivita Publicita projektu </a:t>
            </a:r>
            <a:endParaRPr lang="cs-CZ" sz="4400">
              <a:solidFill>
                <a:srgbClr val="003A78"/>
              </a:solidFill>
            </a:endParaRPr>
          </a:p>
          <a:p>
            <a:r>
              <a:rPr lang="cs-CZ" sz="4400">
                <a:solidFill>
                  <a:srgbClr val="003A78"/>
                </a:solidFill>
              </a:rPr>
              <a:t>Reportování – průběžné </a:t>
            </a:r>
            <a:r>
              <a:rPr lang="cs-CZ" sz="4400" smtClean="0">
                <a:solidFill>
                  <a:srgbClr val="003A78"/>
                </a:solidFill>
              </a:rPr>
              <a:t>zprávy, závěrečná zpráva</a:t>
            </a:r>
          </a:p>
          <a:p>
            <a:r>
              <a:rPr lang="cs-CZ" sz="4400" smtClean="0">
                <a:solidFill>
                  <a:srgbClr val="003A78"/>
                </a:solidFill>
              </a:rPr>
              <a:t>Pokyny </a:t>
            </a:r>
            <a:r>
              <a:rPr lang="cs-CZ" sz="4400">
                <a:solidFill>
                  <a:srgbClr val="003A78"/>
                </a:solidFill>
              </a:rPr>
              <a:t>k publicitě uvedeny:</a:t>
            </a:r>
          </a:p>
          <a:p>
            <a:pPr lvl="1"/>
            <a:r>
              <a:rPr lang="cs-CZ" sz="4400">
                <a:solidFill>
                  <a:srgbClr val="003A78"/>
                </a:solidFill>
              </a:rPr>
              <a:t>Příručka pro příjemce grantu (Kapitola </a:t>
            </a:r>
            <a:r>
              <a:rPr lang="cs-CZ" sz="4400" smtClean="0">
                <a:solidFill>
                  <a:srgbClr val="003A78"/>
                </a:solidFill>
              </a:rPr>
              <a:t>5.5)</a:t>
            </a:r>
            <a:endParaRPr lang="cs-CZ" sz="4400">
              <a:solidFill>
                <a:srgbClr val="003A78"/>
              </a:solidFill>
            </a:endParaRPr>
          </a:p>
          <a:p>
            <a:pPr lvl="1"/>
            <a:r>
              <a:rPr lang="cs-CZ" sz="4400">
                <a:solidFill>
                  <a:srgbClr val="003A78"/>
                </a:solidFill>
              </a:rPr>
              <a:t>Příloha č. 1 Příručky pro příjemce – Pokyny pro publicitu – podrobné informace k publicitě projektu</a:t>
            </a:r>
          </a:p>
          <a:p>
            <a:pPr lvl="1"/>
            <a:r>
              <a:rPr lang="cs-CZ" sz="4400">
                <a:solidFill>
                  <a:srgbClr val="003A78"/>
                </a:solidFill>
              </a:rPr>
              <a:t>Manuál pro komunikaci a design vydaný KFM </a:t>
            </a:r>
            <a:r>
              <a:rPr lang="cs-CZ" sz="4400" smtClean="0">
                <a:solidFill>
                  <a:srgbClr val="003A78"/>
                </a:solidFill>
              </a:rPr>
              <a:t>(</a:t>
            </a:r>
            <a:r>
              <a:rPr lang="cs-CZ" sz="4400" i="1" smtClean="0">
                <a:solidFill>
                  <a:srgbClr val="003A78"/>
                </a:solidFill>
              </a:rPr>
              <a:t>Communication and Design Manual</a:t>
            </a:r>
            <a:r>
              <a:rPr lang="cs-CZ" sz="4400" smtClean="0">
                <a:solidFill>
                  <a:srgbClr val="003A78"/>
                </a:solidFill>
              </a:rPr>
              <a:t>) - </a:t>
            </a:r>
            <a:r>
              <a:rPr lang="cs-CZ" sz="4400">
                <a:solidFill>
                  <a:srgbClr val="003A78"/>
                </a:solidFill>
              </a:rPr>
              <a:t>technické požadavky na různé prvky publicity (dostupné na </a:t>
            </a:r>
            <a:r>
              <a:rPr lang="cs-CZ" sz="4400" smtClean="0">
                <a:solidFill>
                  <a:srgbClr val="003A78"/>
                </a:solidFill>
                <a:hlinkClick r:id="rId2"/>
              </a:rPr>
              <a:t>www.fondyehp.cz</a:t>
            </a:r>
            <a:r>
              <a:rPr lang="cs-CZ" sz="4400" smtClean="0">
                <a:solidFill>
                  <a:srgbClr val="003A78"/>
                </a:solidFill>
              </a:rPr>
              <a:t> a </a:t>
            </a:r>
            <a:r>
              <a:rPr lang="cs-CZ" sz="4400" smtClean="0">
                <a:solidFill>
                  <a:srgbClr val="003A78"/>
                </a:solidFill>
                <a:hlinkClick r:id="rId3"/>
              </a:rPr>
              <a:t>www.norskefondy.cz</a:t>
            </a:r>
            <a:r>
              <a:rPr lang="cs-CZ" sz="4400" smtClean="0">
                <a:solidFill>
                  <a:srgbClr val="003A78"/>
                </a:solidFill>
              </a:rPr>
              <a:t>) </a:t>
            </a:r>
            <a:endParaRPr lang="cs-CZ" sz="440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40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73866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/>
              <a:t>Publicita projektu</a:t>
            </a:r>
            <a:endParaRPr lang="en-GB" sz="4800"/>
          </a:p>
        </p:txBody>
      </p:sp>
    </p:spTree>
    <p:extLst>
      <p:ext uri="{BB962C8B-B14F-4D97-AF65-F5344CB8AC3E}">
        <p14:creationId xmlns:p14="http://schemas.microsoft.com/office/powerpoint/2010/main" val="159956154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697677" y="1946032"/>
            <a:ext cx="23240847" cy="10661742"/>
          </a:xfrm>
        </p:spPr>
        <p:txBody>
          <a:bodyPr>
            <a:normAutofit fontScale="85000" lnSpcReduction="10000"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4800" smtClean="0">
                <a:solidFill>
                  <a:srgbClr val="003A78"/>
                </a:solidFill>
              </a:rPr>
              <a:t>Dodržovat</a:t>
            </a:r>
            <a:r>
              <a:rPr lang="cs-CZ" sz="4800" b="1" smtClean="0">
                <a:solidFill>
                  <a:srgbClr val="003A78"/>
                </a:solidFill>
              </a:rPr>
              <a:t> komunikační plán projektu </a:t>
            </a:r>
            <a:r>
              <a:rPr lang="cs-CZ" sz="4800" smtClean="0">
                <a:solidFill>
                  <a:srgbClr val="003A78"/>
                </a:solidFill>
              </a:rPr>
              <a:t>popsaný v rámci povinné aktivity Publicita projektu</a:t>
            </a:r>
          </a:p>
          <a:p>
            <a:pPr algn="just">
              <a:defRPr/>
            </a:pPr>
            <a:r>
              <a:rPr lang="cs-CZ" sz="4800" smtClean="0">
                <a:solidFill>
                  <a:srgbClr val="003A78"/>
                </a:solidFill>
              </a:rPr>
              <a:t>Poskytování </a:t>
            </a:r>
            <a:r>
              <a:rPr lang="cs-CZ" sz="4800" b="1" smtClean="0">
                <a:solidFill>
                  <a:srgbClr val="003A78"/>
                </a:solidFill>
              </a:rPr>
              <a:t>informací o projektu na webových stránkách</a:t>
            </a:r>
          </a:p>
          <a:p>
            <a:pPr lvl="1" algn="just">
              <a:defRPr/>
            </a:pPr>
            <a:r>
              <a:rPr lang="cs-CZ" sz="4800" smtClean="0">
                <a:solidFill>
                  <a:srgbClr val="003A78"/>
                </a:solidFill>
              </a:rPr>
              <a:t>tematicky zaměřené webové stránky</a:t>
            </a:r>
          </a:p>
          <a:p>
            <a:pPr lvl="1" algn="just">
              <a:defRPr/>
            </a:pPr>
            <a:r>
              <a:rPr lang="cs-CZ" sz="4800" smtClean="0">
                <a:solidFill>
                  <a:srgbClr val="003A78"/>
                </a:solidFill>
              </a:rPr>
              <a:t>stávající webové stránky </a:t>
            </a:r>
            <a:r>
              <a:rPr lang="cs-CZ" sz="4800">
                <a:solidFill>
                  <a:srgbClr val="003A78"/>
                </a:solidFill>
              </a:rPr>
              <a:t>organizace KP v sekci věnované </a:t>
            </a:r>
            <a:r>
              <a:rPr lang="cs-CZ" sz="4800" smtClean="0">
                <a:solidFill>
                  <a:srgbClr val="003A78"/>
                </a:solidFill>
              </a:rPr>
              <a:t>projektu v </a:t>
            </a:r>
            <a:r>
              <a:rPr lang="cs-CZ" sz="4800">
                <a:solidFill>
                  <a:srgbClr val="003A78"/>
                </a:solidFill>
              </a:rPr>
              <a:t>českém jazyce. </a:t>
            </a:r>
            <a:endParaRPr lang="cs-CZ" sz="4800" smtClean="0">
              <a:solidFill>
                <a:srgbClr val="003A78"/>
              </a:solidFill>
            </a:endParaRPr>
          </a:p>
          <a:p>
            <a:pPr lvl="1" algn="just">
              <a:defRPr/>
            </a:pPr>
            <a:r>
              <a:rPr lang="cs-CZ" sz="4800" smtClean="0">
                <a:solidFill>
                  <a:srgbClr val="003A78"/>
                </a:solidFill>
              </a:rPr>
              <a:t>a/nebo prostřednictvím </a:t>
            </a:r>
            <a:r>
              <a:rPr lang="cs-CZ" sz="4800">
                <a:solidFill>
                  <a:srgbClr val="003A78"/>
                </a:solidFill>
              </a:rPr>
              <a:t>profilu na sociálních </a:t>
            </a:r>
            <a:r>
              <a:rPr lang="cs-CZ" sz="4800" smtClean="0">
                <a:solidFill>
                  <a:srgbClr val="003A78"/>
                </a:solidFill>
              </a:rPr>
              <a:t>sítích</a:t>
            </a:r>
          </a:p>
          <a:p>
            <a:pPr algn="just">
              <a:defRPr/>
            </a:pPr>
            <a:r>
              <a:rPr lang="cs-CZ" sz="4800" b="1" smtClean="0">
                <a:solidFill>
                  <a:srgbClr val="003A78"/>
                </a:solidFill>
              </a:rPr>
              <a:t>Projekty s grantem nad 3 </a:t>
            </a:r>
            <a:r>
              <a:rPr lang="cs-CZ" sz="4800" b="1">
                <a:solidFill>
                  <a:srgbClr val="003A78"/>
                </a:solidFill>
              </a:rPr>
              <a:t>900 000 Kč</a:t>
            </a:r>
            <a:r>
              <a:rPr lang="cs-CZ" sz="4800">
                <a:solidFill>
                  <a:srgbClr val="003A78"/>
                </a:solidFill>
              </a:rPr>
              <a:t>, a/nebo </a:t>
            </a:r>
            <a:r>
              <a:rPr lang="cs-CZ" sz="4800" smtClean="0">
                <a:solidFill>
                  <a:srgbClr val="003A78"/>
                </a:solidFill>
              </a:rPr>
              <a:t>projekt </a:t>
            </a:r>
            <a:r>
              <a:rPr lang="cs-CZ" sz="4800">
                <a:solidFill>
                  <a:srgbClr val="003A78"/>
                </a:solidFill>
              </a:rPr>
              <a:t>s partnerem z donorských zemí.</a:t>
            </a:r>
            <a:endParaRPr lang="cs-CZ" sz="4800" b="1" u="sng" smtClean="0">
              <a:solidFill>
                <a:srgbClr val="003A78"/>
              </a:solidFill>
            </a:endParaRPr>
          </a:p>
          <a:p>
            <a:pPr lvl="1" algn="just">
              <a:defRPr/>
            </a:pPr>
            <a:r>
              <a:rPr lang="cs-CZ" sz="4800" b="1" smtClean="0">
                <a:solidFill>
                  <a:srgbClr val="003A78"/>
                </a:solidFill>
              </a:rPr>
              <a:t>webové </a:t>
            </a:r>
            <a:r>
              <a:rPr lang="cs-CZ" sz="4800" b="1">
                <a:solidFill>
                  <a:srgbClr val="003A78"/>
                </a:solidFill>
              </a:rPr>
              <a:t>stránky projektu v </a:t>
            </a:r>
            <a:r>
              <a:rPr lang="cs-CZ" sz="4800" b="1" smtClean="0">
                <a:solidFill>
                  <a:srgbClr val="003A78"/>
                </a:solidFill>
              </a:rPr>
              <a:t>českém a anglickém jazyce</a:t>
            </a:r>
            <a:endParaRPr lang="cs-CZ" sz="4800" b="1">
              <a:solidFill>
                <a:srgbClr val="003A78"/>
              </a:solidFill>
            </a:endParaRPr>
          </a:p>
          <a:p>
            <a:pPr lvl="1" algn="just">
              <a:defRPr/>
            </a:pPr>
            <a:r>
              <a:rPr lang="cs-CZ" sz="4800" smtClean="0">
                <a:solidFill>
                  <a:srgbClr val="003A78"/>
                </a:solidFill>
              </a:rPr>
              <a:t>nebo </a:t>
            </a:r>
            <a:r>
              <a:rPr lang="cs-CZ" sz="4800" b="1">
                <a:solidFill>
                  <a:srgbClr val="003A78"/>
                </a:solidFill>
              </a:rPr>
              <a:t>profil na sociálních sítích v českém a anglickém </a:t>
            </a:r>
            <a:r>
              <a:rPr lang="cs-CZ" sz="4800" b="1" smtClean="0">
                <a:solidFill>
                  <a:srgbClr val="003A78"/>
                </a:solidFill>
              </a:rPr>
              <a:t>jazyce</a:t>
            </a:r>
            <a:endParaRPr lang="cs-CZ" sz="4800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r>
              <a:rPr lang="cs-CZ" sz="5200" i="1" smtClean="0">
                <a:solidFill>
                  <a:srgbClr val="003A78"/>
                </a:solidFill>
              </a:rPr>
              <a:t>Udržitelnost</a:t>
            </a:r>
          </a:p>
          <a:p>
            <a:pPr marL="914263" lvl="1" indent="0" algn="just">
              <a:buNone/>
              <a:defRPr/>
            </a:pPr>
            <a:r>
              <a:rPr lang="cs-CZ" sz="5200" i="1" smtClean="0">
                <a:solidFill>
                  <a:srgbClr val="003A78"/>
                </a:solidFill>
              </a:rPr>
              <a:t>Informace </a:t>
            </a:r>
            <a:r>
              <a:rPr lang="cs-CZ" sz="5200" i="1">
                <a:solidFill>
                  <a:srgbClr val="003A78"/>
                </a:solidFill>
              </a:rPr>
              <a:t>o projektu </a:t>
            </a:r>
            <a:r>
              <a:rPr lang="cs-CZ" sz="5200" i="1" smtClean="0">
                <a:solidFill>
                  <a:srgbClr val="003A78"/>
                </a:solidFill>
              </a:rPr>
              <a:t>na webu zůstanou </a:t>
            </a:r>
            <a:r>
              <a:rPr lang="cs-CZ" sz="5200" b="1" i="1">
                <a:solidFill>
                  <a:srgbClr val="003A78"/>
                </a:solidFill>
              </a:rPr>
              <a:t>přístupné i po ukončení </a:t>
            </a:r>
            <a:r>
              <a:rPr lang="cs-CZ" sz="5200" b="1" i="1" smtClean="0">
                <a:solidFill>
                  <a:srgbClr val="003A78"/>
                </a:solidFill>
              </a:rPr>
              <a:t>projektu </a:t>
            </a:r>
            <a:r>
              <a:rPr lang="cs-CZ" sz="5200" i="1" smtClean="0">
                <a:solidFill>
                  <a:srgbClr val="003A78"/>
                </a:solidFill>
              </a:rPr>
              <a:t>(minimálně </a:t>
            </a:r>
            <a:r>
              <a:rPr lang="cs-CZ" sz="5200" i="1">
                <a:solidFill>
                  <a:srgbClr val="003A78"/>
                </a:solidFill>
              </a:rPr>
              <a:t>po celou dobu jeho </a:t>
            </a:r>
            <a:r>
              <a:rPr lang="cs-CZ" sz="5200" i="1" smtClean="0">
                <a:solidFill>
                  <a:srgbClr val="003A78"/>
                </a:solidFill>
              </a:rPr>
              <a:t>udržitelnosti, pokud je stanovena).</a:t>
            </a:r>
            <a:endParaRPr lang="cs-CZ" sz="5200" i="1">
              <a:solidFill>
                <a:srgbClr val="003A78"/>
              </a:solidFill>
            </a:endParaRPr>
          </a:p>
          <a:p>
            <a:pPr marL="914263" lvl="1" indent="0" algn="just">
              <a:buNone/>
              <a:defRPr/>
            </a:pPr>
            <a:r>
              <a:rPr lang="cs-CZ" sz="5200" i="1" smtClean="0">
                <a:solidFill>
                  <a:srgbClr val="003A78"/>
                </a:solidFill>
              </a:rPr>
              <a:t>Informace </a:t>
            </a:r>
            <a:r>
              <a:rPr lang="cs-CZ" sz="5200" i="1">
                <a:solidFill>
                  <a:srgbClr val="003A78"/>
                </a:solidFill>
              </a:rPr>
              <a:t>na profilu na sociálních sítí </a:t>
            </a:r>
            <a:r>
              <a:rPr lang="cs-CZ" sz="5200" b="1" i="1">
                <a:solidFill>
                  <a:srgbClr val="003A78"/>
                </a:solidFill>
              </a:rPr>
              <a:t>přístupné a viditelné i po ukončení projektu </a:t>
            </a:r>
            <a:r>
              <a:rPr lang="cs-CZ" sz="5200" i="1">
                <a:solidFill>
                  <a:srgbClr val="003A78"/>
                </a:solidFill>
              </a:rPr>
              <a:t>(tj. profil nebude odstraněn ze strany konečného příjemce</a:t>
            </a:r>
            <a:r>
              <a:rPr lang="cs-CZ" sz="5200" i="1" smtClean="0">
                <a:solidFill>
                  <a:srgbClr val="003A78"/>
                </a:solidFill>
              </a:rPr>
              <a:t>).</a:t>
            </a:r>
          </a:p>
          <a:p>
            <a:pPr marL="0" indent="0">
              <a:buFont typeface="Arial" charset="0"/>
              <a:buNone/>
              <a:defRPr/>
            </a:pPr>
            <a:r>
              <a:rPr lang="cs-CZ" sz="4700" i="1" smtClean="0">
                <a:solidFill>
                  <a:srgbClr val="FF0000"/>
                </a:solidFill>
              </a:rPr>
              <a:t>Tipy: Zaslat </a:t>
            </a:r>
            <a:r>
              <a:rPr lang="cs-CZ" sz="4700" i="1">
                <a:solidFill>
                  <a:srgbClr val="FF0000"/>
                </a:solidFill>
              </a:rPr>
              <a:t>nám ke sdílení adresu na aktuální webové stránky projektu, případně profil na </a:t>
            </a:r>
            <a:r>
              <a:rPr lang="cs-CZ" sz="4700" i="1" smtClean="0">
                <a:solidFill>
                  <a:srgbClr val="FF0000"/>
                </a:solidFill>
              </a:rPr>
              <a:t>FB/Inst</a:t>
            </a:r>
            <a:endParaRPr lang="cs-CZ" sz="4700" i="1">
              <a:solidFill>
                <a:srgbClr val="FF0000"/>
              </a:solidFill>
            </a:endParaRPr>
          </a:p>
          <a:p>
            <a:pPr marL="0" indent="0">
              <a:buFont typeface="Arial" charset="0"/>
              <a:buNone/>
              <a:defRPr/>
            </a:pPr>
            <a:r>
              <a:rPr lang="cs-CZ" sz="4700" i="1" smtClean="0">
                <a:solidFill>
                  <a:srgbClr val="FF0000"/>
                </a:solidFill>
              </a:rPr>
              <a:t>V případě</a:t>
            </a:r>
            <a:r>
              <a:rPr lang="cs-CZ" sz="4700" i="1">
                <a:solidFill>
                  <a:srgbClr val="FF0000"/>
                </a:solidFill>
              </a:rPr>
              <a:t>, že projekt má FB, propojit s FB @EHPaNF, v příspěvcích ideálně označovat @</a:t>
            </a:r>
            <a:r>
              <a:rPr lang="cs-CZ" sz="4700" i="1" smtClean="0">
                <a:solidFill>
                  <a:srgbClr val="FF0000"/>
                </a:solidFill>
              </a:rPr>
              <a:t>EHPaNF</a:t>
            </a:r>
            <a:endParaRPr lang="cs-CZ" sz="4700" i="1">
              <a:solidFill>
                <a:srgbClr val="FF0000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111904" y="676031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Publicita</a:t>
            </a:r>
            <a:r>
              <a:rPr lang="cs-CZ" sz="4400" smtClean="0">
                <a:solidFill>
                  <a:srgbClr val="FF0000"/>
                </a:solidFill>
              </a:rPr>
              <a:t> </a:t>
            </a:r>
            <a:r>
              <a:rPr lang="cs-CZ" sz="5400" smtClean="0">
                <a:solidFill>
                  <a:srgbClr val="FF0000"/>
                </a:solidFill>
              </a:rPr>
              <a:t>projektu – web projektu</a:t>
            </a:r>
            <a:endParaRPr lang="cs-CZ" sz="4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69312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985240" y="728227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Publicita</a:t>
            </a:r>
            <a:r>
              <a:rPr lang="cs-CZ" sz="4400" smtClean="0">
                <a:solidFill>
                  <a:srgbClr val="FF0000"/>
                </a:solidFill>
              </a:rPr>
              <a:t> </a:t>
            </a:r>
            <a:r>
              <a:rPr lang="cs-CZ" sz="5400" smtClean="0">
                <a:solidFill>
                  <a:srgbClr val="FF0000"/>
                </a:solidFill>
              </a:rPr>
              <a:t>projektu – příklady webu projektu - ČJ</a:t>
            </a:r>
            <a:endParaRPr lang="cs-CZ" sz="4400">
              <a:solidFill>
                <a:srgbClr val="FF0000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654" y="1866106"/>
            <a:ext cx="12308633" cy="1054709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4912" y="2634873"/>
            <a:ext cx="12677425" cy="964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83634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61898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Publicita</a:t>
            </a:r>
            <a:r>
              <a:rPr lang="cs-CZ" sz="4400" smtClean="0">
                <a:solidFill>
                  <a:srgbClr val="FF0000"/>
                </a:solidFill>
              </a:rPr>
              <a:t> </a:t>
            </a:r>
            <a:r>
              <a:rPr lang="cs-CZ" sz="5400" smtClean="0">
                <a:solidFill>
                  <a:srgbClr val="FF0000"/>
                </a:solidFill>
              </a:rPr>
              <a:t>projektu – příklady webu projektu - AJ</a:t>
            </a:r>
            <a:endParaRPr lang="cs-CZ" sz="4400">
              <a:solidFill>
                <a:srgbClr val="FF0000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110" y="1599577"/>
            <a:ext cx="14181951" cy="11386250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2063" y="1599577"/>
            <a:ext cx="11878762" cy="1121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31628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61898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Publicita</a:t>
            </a:r>
            <a:r>
              <a:rPr lang="cs-CZ" sz="4400" smtClean="0">
                <a:solidFill>
                  <a:srgbClr val="FF0000"/>
                </a:solidFill>
              </a:rPr>
              <a:t> </a:t>
            </a:r>
            <a:r>
              <a:rPr lang="cs-CZ" sz="5400" smtClean="0">
                <a:solidFill>
                  <a:srgbClr val="FF0000"/>
                </a:solidFill>
              </a:rPr>
              <a:t>projektu – příklady informace na profilu sociální sítě</a:t>
            </a:r>
            <a:endParaRPr lang="cs-CZ" sz="4400">
              <a:solidFill>
                <a:srgbClr val="FF0000"/>
              </a:solidFill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4752" y="1552921"/>
            <a:ext cx="9463217" cy="1147956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607" y="1449981"/>
            <a:ext cx="8570240" cy="1139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318545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689925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buFontTx/>
              <a:buChar char="-"/>
              <a:defRPr/>
            </a:pPr>
            <a:r>
              <a:rPr lang="cs-CZ" sz="4800" b="1" smtClean="0">
                <a:solidFill>
                  <a:srgbClr val="003A78"/>
                </a:solidFill>
              </a:rPr>
              <a:t>Stavební </a:t>
            </a:r>
            <a:r>
              <a:rPr lang="cs-CZ" sz="4800" b="1">
                <a:solidFill>
                  <a:srgbClr val="003A78"/>
                </a:solidFill>
              </a:rPr>
              <a:t>práce či investice do infrastruktury nad 1 300 000 Kč</a:t>
            </a:r>
          </a:p>
          <a:p>
            <a:pPr algn="just">
              <a:buFontTx/>
              <a:buChar char="-"/>
              <a:defRPr/>
            </a:pPr>
            <a:r>
              <a:rPr lang="cs-CZ" sz="4800" smtClean="0">
                <a:solidFill>
                  <a:srgbClr val="003A78"/>
                </a:solidFill>
              </a:rPr>
              <a:t>Umístit v průběhu projektu na viditelné místo objektu, které je přímo spojené s implementací projektu</a:t>
            </a:r>
          </a:p>
          <a:p>
            <a:pPr algn="just">
              <a:buFontTx/>
              <a:buChar char="-"/>
              <a:defRPr/>
            </a:pPr>
            <a:r>
              <a:rPr lang="cs-CZ" sz="4800" smtClean="0">
                <a:solidFill>
                  <a:srgbClr val="003A78"/>
                </a:solidFill>
              </a:rPr>
              <a:t>Minimální rozměry jsou </a:t>
            </a:r>
            <a:r>
              <a:rPr lang="cs-CZ" sz="4800" b="1" smtClean="0">
                <a:solidFill>
                  <a:srgbClr val="003A78"/>
                </a:solidFill>
              </a:rPr>
              <a:t>2 m na šířku </a:t>
            </a:r>
            <a:r>
              <a:rPr lang="cs-CZ" sz="4800" smtClean="0">
                <a:solidFill>
                  <a:srgbClr val="003A78"/>
                </a:solidFill>
              </a:rPr>
              <a:t>a</a:t>
            </a:r>
            <a:r>
              <a:rPr lang="cs-CZ" sz="4800" b="1" smtClean="0">
                <a:solidFill>
                  <a:srgbClr val="003A78"/>
                </a:solidFill>
              </a:rPr>
              <a:t> 1 m na výšku</a:t>
            </a:r>
          </a:p>
          <a:p>
            <a:pPr algn="just">
              <a:buFontTx/>
              <a:buChar char="-"/>
              <a:defRPr/>
            </a:pPr>
            <a:r>
              <a:rPr lang="cs-CZ" sz="4800" smtClean="0">
                <a:solidFill>
                  <a:srgbClr val="003A78"/>
                </a:solidFill>
              </a:rPr>
              <a:t>Musí vždy obsahovat logo příslušného grantového mechanismu, název projektu a odkaz na webové stránky ZP </a:t>
            </a:r>
            <a:r>
              <a:rPr lang="cs-CZ" sz="4800" smtClean="0">
                <a:solidFill>
                  <a:srgbClr val="003A78"/>
                </a:solidFill>
                <a:hlinkClick r:id="rId2"/>
              </a:rPr>
              <a:t>www.fondyehp.cz</a:t>
            </a:r>
            <a:r>
              <a:rPr lang="cs-CZ" sz="4800">
                <a:solidFill>
                  <a:srgbClr val="003A78"/>
                </a:solidFill>
              </a:rPr>
              <a:t> </a:t>
            </a:r>
            <a:r>
              <a:rPr lang="cs-CZ" sz="4800" smtClean="0">
                <a:solidFill>
                  <a:srgbClr val="003A78"/>
                </a:solidFill>
              </a:rPr>
              <a:t>/ </a:t>
            </a:r>
            <a:r>
              <a:rPr lang="cs-CZ" sz="4800" smtClean="0">
                <a:solidFill>
                  <a:srgbClr val="003A78"/>
                </a:solidFill>
                <a:hlinkClick r:id="rId3"/>
              </a:rPr>
              <a:t>www.norskefondy.cz</a:t>
            </a:r>
            <a:endParaRPr lang="cs-CZ" sz="4800" smtClean="0">
              <a:solidFill>
                <a:srgbClr val="003A78"/>
              </a:solidFill>
            </a:endParaRPr>
          </a:p>
          <a:p>
            <a:pPr algn="just">
              <a:buFontTx/>
              <a:buChar char="-"/>
              <a:defRPr/>
            </a:pPr>
            <a:r>
              <a:rPr lang="cs-CZ" sz="4800" smtClean="0">
                <a:solidFill>
                  <a:srgbClr val="003A78"/>
                </a:solidFill>
              </a:rPr>
              <a:t>Může být umístěno také vlastní logo/logo příslušné organizace zajišťující spolufinancování</a:t>
            </a:r>
          </a:p>
          <a:p>
            <a:pPr algn="just">
              <a:buFontTx/>
              <a:buChar char="-"/>
              <a:defRPr/>
            </a:pPr>
            <a:r>
              <a:rPr lang="cs-CZ" sz="4800" smtClean="0">
                <a:solidFill>
                  <a:srgbClr val="003A78"/>
                </a:solidFill>
              </a:rPr>
              <a:t>Odolný materiál, který je standardně využíván pro velkoplošné billboardy s potiskem</a:t>
            </a:r>
          </a:p>
          <a:p>
            <a:pPr algn="just">
              <a:buFontTx/>
              <a:buChar char="-"/>
              <a:defRPr/>
            </a:pPr>
            <a:endParaRPr lang="cs-CZ" sz="3600" smtClean="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40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Publicita projektu - billboard</a:t>
            </a:r>
            <a:endParaRPr lang="cs-CZ" sz="5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448782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1755648"/>
            <a:ext cx="21778519" cy="11009375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buFontTx/>
              <a:buChar char="-"/>
              <a:defRPr/>
            </a:pPr>
            <a:r>
              <a:rPr lang="cs-CZ" sz="4000" b="1" smtClean="0">
                <a:solidFill>
                  <a:srgbClr val="003A78"/>
                </a:solidFill>
              </a:rPr>
              <a:t>Stavební </a:t>
            </a:r>
            <a:r>
              <a:rPr lang="cs-CZ" sz="4000" b="1">
                <a:solidFill>
                  <a:srgbClr val="003A78"/>
                </a:solidFill>
              </a:rPr>
              <a:t>práce či investice do infrastruktury nad 1 300 000 Kč</a:t>
            </a:r>
          </a:p>
          <a:p>
            <a:pPr algn="just">
              <a:buFontTx/>
              <a:buChar char="-"/>
              <a:defRPr/>
            </a:pPr>
            <a:r>
              <a:rPr lang="cs-CZ" sz="4000" smtClean="0">
                <a:solidFill>
                  <a:srgbClr val="003A78"/>
                </a:solidFill>
              </a:rPr>
              <a:t>Po ukončení příslušné aktivity projektu nahrazení billboardu pamětní deskou (před ukončením projektu, a po dobu jeho udržitelnosti, minimálně 5 let)</a:t>
            </a:r>
          </a:p>
          <a:p>
            <a:pPr algn="just">
              <a:buFontTx/>
              <a:buChar char="-"/>
              <a:defRPr/>
            </a:pPr>
            <a:r>
              <a:rPr lang="cs-CZ" sz="4000" smtClean="0">
                <a:solidFill>
                  <a:srgbClr val="003A78"/>
                </a:solidFill>
              </a:rPr>
              <a:t>Minimální rozměry pro pamětní desky jsou </a:t>
            </a:r>
            <a:r>
              <a:rPr lang="cs-CZ" sz="4000" b="1" smtClean="0">
                <a:solidFill>
                  <a:srgbClr val="003A78"/>
                </a:solidFill>
              </a:rPr>
              <a:t>200 mm na výšku </a:t>
            </a:r>
            <a:r>
              <a:rPr lang="cs-CZ" sz="4000" smtClean="0">
                <a:solidFill>
                  <a:srgbClr val="003A78"/>
                </a:solidFill>
              </a:rPr>
              <a:t>a </a:t>
            </a:r>
            <a:r>
              <a:rPr lang="cs-CZ" sz="4000" b="1" smtClean="0">
                <a:solidFill>
                  <a:srgbClr val="003A78"/>
                </a:solidFill>
              </a:rPr>
              <a:t>300 mm na šířku</a:t>
            </a:r>
          </a:p>
          <a:p>
            <a:pPr algn="just">
              <a:buFontTx/>
              <a:buChar char="-"/>
              <a:defRPr/>
            </a:pPr>
            <a:r>
              <a:rPr lang="cs-CZ" sz="4000" smtClean="0">
                <a:solidFill>
                  <a:srgbClr val="003A78"/>
                </a:solidFill>
              </a:rPr>
              <a:t>Černobílé provedení (bílé pozadí a černý text)</a:t>
            </a:r>
          </a:p>
          <a:p>
            <a:pPr algn="just">
              <a:buFontTx/>
              <a:buChar char="-"/>
              <a:defRPr/>
            </a:pPr>
            <a:r>
              <a:rPr lang="cs-CZ" sz="4000" smtClean="0">
                <a:solidFill>
                  <a:srgbClr val="003A78"/>
                </a:solidFill>
              </a:rPr>
              <a:t>Materiál desky trvalého charakteru s minimální tloušťkou </a:t>
            </a:r>
            <a:r>
              <a:rPr lang="cs-CZ" sz="4000" b="1" smtClean="0">
                <a:solidFill>
                  <a:srgbClr val="003A78"/>
                </a:solidFill>
              </a:rPr>
              <a:t>2 mm</a:t>
            </a:r>
          </a:p>
          <a:p>
            <a:pPr algn="just">
              <a:buFontTx/>
              <a:buChar char="-"/>
              <a:defRPr/>
            </a:pPr>
            <a:r>
              <a:rPr lang="cs-CZ" sz="4000" smtClean="0">
                <a:solidFill>
                  <a:srgbClr val="003A78"/>
                </a:solidFill>
              </a:rPr>
              <a:t>Opatřena formulací o podpoře v českém a anglickém jazyce:</a:t>
            </a:r>
          </a:p>
          <a:p>
            <a:pPr marL="0" indent="0" algn="just">
              <a:buNone/>
              <a:defRPr/>
            </a:pPr>
            <a:r>
              <a:rPr lang="cs-CZ" sz="3600" b="1" smtClean="0">
                <a:solidFill>
                  <a:srgbClr val="003A78"/>
                </a:solidFill>
              </a:rPr>
              <a:t>Projekty podpořené z Fondů EHP 2014-2021</a:t>
            </a:r>
          </a:p>
          <a:p>
            <a:pPr marL="0" indent="0" algn="just">
              <a:buNone/>
              <a:defRPr/>
            </a:pPr>
            <a:r>
              <a:rPr lang="cs-CZ" sz="4000" i="1">
                <a:solidFill>
                  <a:srgbClr val="FF0000"/>
                </a:solidFill>
              </a:rPr>
              <a:t>Supported by the peoples of Iceland, Liechtenstein and Norway through the EEA Grants</a:t>
            </a:r>
          </a:p>
          <a:p>
            <a:pPr marL="0" indent="0" algn="just">
              <a:buNone/>
              <a:defRPr/>
            </a:pPr>
            <a:r>
              <a:rPr lang="cs-CZ" sz="4000" i="1">
                <a:solidFill>
                  <a:srgbClr val="FF0000"/>
                </a:solidFill>
              </a:rPr>
              <a:t>Podpořeno grantem z Islandu, Lichtenštejnska a Norska v rámci Fondů </a:t>
            </a:r>
            <a:r>
              <a:rPr lang="cs-CZ" sz="4000" i="1" smtClean="0">
                <a:solidFill>
                  <a:srgbClr val="FF0000"/>
                </a:solidFill>
              </a:rPr>
              <a:t>EHP</a:t>
            </a:r>
          </a:p>
          <a:p>
            <a:pPr marL="0" indent="0" algn="just">
              <a:buNone/>
              <a:defRPr/>
            </a:pPr>
            <a:r>
              <a:rPr lang="cs-CZ" sz="3600" b="1" smtClean="0">
                <a:solidFill>
                  <a:srgbClr val="003A78"/>
                </a:solidFill>
              </a:rPr>
              <a:t>Projektu podpořené z Norských fondů 2014-2021</a:t>
            </a:r>
            <a:endParaRPr lang="cs-CZ" sz="3600" b="1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en-US" sz="4000" i="1">
                <a:solidFill>
                  <a:srgbClr val="FF0000"/>
                </a:solidFill>
              </a:rPr>
              <a:t>Supported by a Grant from the peoples of Norway</a:t>
            </a:r>
          </a:p>
          <a:p>
            <a:pPr marL="0" indent="0" algn="just">
              <a:buNone/>
              <a:defRPr/>
            </a:pPr>
            <a:r>
              <a:rPr lang="en-US" sz="4000" i="1">
                <a:solidFill>
                  <a:srgbClr val="FF0000"/>
                </a:solidFill>
              </a:rPr>
              <a:t>Podpořeno grantem z Norska </a:t>
            </a: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60386" y="656336"/>
            <a:ext cx="21779343" cy="73866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>
                <a:solidFill>
                  <a:srgbClr val="FF0000"/>
                </a:solidFill>
              </a:rPr>
              <a:t>Publicita projektu – pamětní deska</a:t>
            </a:r>
            <a:endParaRPr lang="cs-CZ" sz="4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538001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1783953"/>
            <a:ext cx="21778519" cy="10495575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4400" b="1" smtClean="0">
                <a:solidFill>
                  <a:srgbClr val="003A78"/>
                </a:solidFill>
              </a:rPr>
              <a:t>Povinnost </a:t>
            </a:r>
            <a:r>
              <a:rPr lang="cs-CZ" sz="4400" b="1">
                <a:solidFill>
                  <a:srgbClr val="003A78"/>
                </a:solidFill>
              </a:rPr>
              <a:t>informačních akcí v </a:t>
            </a:r>
            <a:r>
              <a:rPr lang="cs-CZ" sz="4400" b="1" smtClean="0">
                <a:solidFill>
                  <a:srgbClr val="003A78"/>
                </a:solidFill>
              </a:rPr>
              <a:t>projektu </a:t>
            </a:r>
            <a:r>
              <a:rPr lang="cs-CZ" sz="4400">
                <a:solidFill>
                  <a:srgbClr val="003A78"/>
                </a:solidFill>
              </a:rPr>
              <a:t>(slavnostní zahájení a/nebo ukončení projektu, tiskové konference, </a:t>
            </a:r>
            <a:r>
              <a:rPr lang="cs-CZ" sz="4400" smtClean="0">
                <a:solidFill>
                  <a:srgbClr val="003A78"/>
                </a:solidFill>
              </a:rPr>
              <a:t>seminář, workshop, akce pro veřejnost, akce pro tisk, apod.)</a:t>
            </a:r>
            <a:endParaRPr lang="cs-CZ" sz="4400">
              <a:solidFill>
                <a:srgbClr val="003A78"/>
              </a:solidFill>
            </a:endParaRPr>
          </a:p>
          <a:p>
            <a:pPr>
              <a:defRPr/>
            </a:pPr>
            <a:r>
              <a:rPr lang="cs-CZ" sz="4400" b="1" smtClean="0">
                <a:solidFill>
                  <a:srgbClr val="FF0000"/>
                </a:solidFill>
              </a:rPr>
              <a:t>Minimálně 3 </a:t>
            </a:r>
            <a:r>
              <a:rPr lang="cs-CZ" sz="4400" b="1">
                <a:solidFill>
                  <a:srgbClr val="FF0000"/>
                </a:solidFill>
              </a:rPr>
              <a:t>akce </a:t>
            </a:r>
            <a:r>
              <a:rPr lang="cs-CZ" sz="4400">
                <a:solidFill>
                  <a:srgbClr val="003A78"/>
                </a:solidFill>
              </a:rPr>
              <a:t>pro projekty  s výší grantu </a:t>
            </a:r>
            <a:r>
              <a:rPr lang="cs-CZ" sz="4400" b="1">
                <a:solidFill>
                  <a:srgbClr val="003A78"/>
                </a:solidFill>
              </a:rPr>
              <a:t>nad </a:t>
            </a:r>
            <a:r>
              <a:rPr lang="cs-CZ" sz="4400" b="1" smtClean="0">
                <a:solidFill>
                  <a:srgbClr val="003A78"/>
                </a:solidFill>
              </a:rPr>
              <a:t>13 000 000 Kč</a:t>
            </a:r>
            <a:endParaRPr lang="cs-CZ" sz="4400" b="1">
              <a:solidFill>
                <a:srgbClr val="003A78"/>
              </a:solidFill>
            </a:endParaRPr>
          </a:p>
          <a:p>
            <a:pPr>
              <a:defRPr/>
            </a:pPr>
            <a:r>
              <a:rPr lang="cs-CZ" sz="4400" b="1" smtClean="0">
                <a:solidFill>
                  <a:srgbClr val="FF0000"/>
                </a:solidFill>
              </a:rPr>
              <a:t>Minimálně 2 </a:t>
            </a:r>
            <a:r>
              <a:rPr lang="cs-CZ" sz="4400" b="1">
                <a:solidFill>
                  <a:srgbClr val="FF0000"/>
                </a:solidFill>
              </a:rPr>
              <a:t>akce </a:t>
            </a:r>
            <a:r>
              <a:rPr lang="cs-CZ" sz="4400">
                <a:solidFill>
                  <a:srgbClr val="003A78"/>
                </a:solidFill>
              </a:rPr>
              <a:t>pro ostatní projekty</a:t>
            </a:r>
          </a:p>
          <a:p>
            <a:pPr marL="0" indent="0">
              <a:buNone/>
              <a:defRPr/>
            </a:pPr>
            <a:r>
              <a:rPr lang="cs-CZ" sz="4400" i="1" smtClean="0">
                <a:solidFill>
                  <a:srgbClr val="003A78"/>
                </a:solidFill>
              </a:rPr>
              <a:t>Je </a:t>
            </a:r>
            <a:r>
              <a:rPr lang="cs-CZ" sz="4400" i="1">
                <a:solidFill>
                  <a:srgbClr val="003A78"/>
                </a:solidFill>
              </a:rPr>
              <a:t>možné jednu akci nahradit tiskovou </a:t>
            </a:r>
            <a:r>
              <a:rPr lang="cs-CZ" sz="4400" i="1" smtClean="0">
                <a:solidFill>
                  <a:srgbClr val="003A78"/>
                </a:solidFill>
              </a:rPr>
              <a:t>zprávou.</a:t>
            </a:r>
            <a:endParaRPr lang="cs-CZ" sz="4400" i="1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4400" i="1" smtClean="0">
                <a:solidFill>
                  <a:srgbClr val="003A78"/>
                </a:solidFill>
              </a:rPr>
              <a:t>Vzhledem k aktuální situaci COVID-19 je možné informační akci nahradit online akcí.</a:t>
            </a:r>
          </a:p>
          <a:p>
            <a:pPr marL="0" indent="0" algn="just"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Informace prostřednictvím IS CEDR pro ZP </a:t>
            </a:r>
            <a:r>
              <a:rPr lang="cs-CZ" sz="4400">
                <a:solidFill>
                  <a:srgbClr val="003A78"/>
                </a:solidFill>
              </a:rPr>
              <a:t>o plánovaných informačních akcích a zasílat pozvánky na akce přes IS CEDR v dostatečném předstihu před akcí (nejlépe cca 1 měsíc před konáním akce</a:t>
            </a:r>
            <a:r>
              <a:rPr lang="cs-CZ" sz="4400" smtClean="0">
                <a:solidFill>
                  <a:srgbClr val="003A78"/>
                </a:solidFill>
              </a:rPr>
              <a:t>)</a:t>
            </a:r>
          </a:p>
          <a:p>
            <a:pPr marL="0" indent="0" algn="just">
              <a:buNone/>
              <a:defRPr/>
            </a:pPr>
            <a:r>
              <a:rPr lang="cs-CZ" sz="4400" i="1" smtClean="0">
                <a:solidFill>
                  <a:srgbClr val="003A78"/>
                </a:solidFill>
              </a:rPr>
              <a:t>Případně zasílat pozvánky i na zástupce Norské ambasády – kontakt Mgr. Helena Ganická (email: </a:t>
            </a:r>
            <a:r>
              <a:rPr lang="cs-CZ" sz="4400" i="1">
                <a:solidFill>
                  <a:srgbClr val="003A78"/>
                </a:solidFill>
                <a:hlinkClick r:id="rId2"/>
              </a:rPr>
              <a:t>Helena.Ganicka@mfa.no</a:t>
            </a:r>
            <a:r>
              <a:rPr lang="cs-CZ" sz="4400" i="1" smtClean="0">
                <a:solidFill>
                  <a:srgbClr val="003A78"/>
                </a:solidFill>
              </a:rPr>
              <a:t>) </a:t>
            </a:r>
            <a:r>
              <a:rPr lang="cs-CZ" sz="4400" i="1">
                <a:solidFill>
                  <a:srgbClr val="003A78"/>
                </a:solidFill>
              </a:rPr>
              <a:t>v dostatečném předstihu před akcí (nejlépe cca 1 měsíc před konáním akce)</a:t>
            </a: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60386" y="766064"/>
            <a:ext cx="21779343" cy="73866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>
                <a:solidFill>
                  <a:srgbClr val="FF0000"/>
                </a:solidFill>
              </a:rPr>
              <a:t>Publicita projektu – informační akce</a:t>
            </a:r>
            <a:endParaRPr lang="cs-CZ" sz="4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287160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1783953"/>
            <a:ext cx="21778519" cy="10923862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4800" b="1">
                <a:solidFill>
                  <a:srgbClr val="003A78"/>
                </a:solidFill>
              </a:rPr>
              <a:t>Povinnost zajistit řádnou fotodokumentaci projektu</a:t>
            </a:r>
            <a:r>
              <a:rPr lang="cs-CZ" sz="4800">
                <a:solidFill>
                  <a:srgbClr val="003A78"/>
                </a:solidFill>
              </a:rPr>
              <a:t>, tzn. pořídit minimálně </a:t>
            </a:r>
            <a:r>
              <a:rPr lang="cs-CZ" sz="4800" b="1">
                <a:solidFill>
                  <a:srgbClr val="003A78"/>
                </a:solidFill>
              </a:rPr>
              <a:t>10 fotografií </a:t>
            </a:r>
            <a:r>
              <a:rPr lang="cs-CZ" sz="4800">
                <a:solidFill>
                  <a:srgbClr val="003A78"/>
                </a:solidFill>
              </a:rPr>
              <a:t>z průběhu a ukončení realizace projektu (v rozlišení minimálně 72 dpi), z toho </a:t>
            </a:r>
            <a:r>
              <a:rPr lang="cs-CZ" sz="4800" b="1">
                <a:solidFill>
                  <a:srgbClr val="003A78"/>
                </a:solidFill>
              </a:rPr>
              <a:t>alespoň 3 fotografie </a:t>
            </a:r>
            <a:r>
              <a:rPr lang="cs-CZ" sz="4800">
                <a:solidFill>
                  <a:srgbClr val="003A78"/>
                </a:solidFill>
              </a:rPr>
              <a:t>by měly být v rozlišení vhodné pro tisk </a:t>
            </a:r>
            <a:br>
              <a:rPr lang="cs-CZ" sz="4800">
                <a:solidFill>
                  <a:srgbClr val="003A78"/>
                </a:solidFill>
              </a:rPr>
            </a:br>
            <a:r>
              <a:rPr lang="cs-CZ" sz="4800">
                <a:solidFill>
                  <a:srgbClr val="003A78"/>
                </a:solidFill>
              </a:rPr>
              <a:t>(v rozlišení 300 dpi</a:t>
            </a:r>
            <a:r>
              <a:rPr lang="cs-CZ" sz="4800" smtClean="0">
                <a:solidFill>
                  <a:srgbClr val="003A78"/>
                </a:solidFill>
              </a:rPr>
              <a:t>)</a:t>
            </a:r>
          </a:p>
          <a:p>
            <a:pPr algn="just">
              <a:defRPr/>
            </a:pPr>
            <a:r>
              <a:rPr lang="cs-CZ" sz="4800" i="1" smtClean="0">
                <a:solidFill>
                  <a:srgbClr val="003A78"/>
                </a:solidFill>
              </a:rPr>
              <a:t>Fotografie/videa z představení, performancí, výstav aj.</a:t>
            </a:r>
            <a:endParaRPr lang="cs-CZ" sz="4800" i="1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4800">
                <a:solidFill>
                  <a:srgbClr val="003A78"/>
                </a:solidFill>
              </a:rPr>
              <a:t>KP je povinen umožnit ZP návštěvu místa realizace projektu (případně akce spojené s realizací projektu) a pořizování fotografické a video </a:t>
            </a:r>
            <a:r>
              <a:rPr lang="cs-CZ" sz="4800" smtClean="0">
                <a:solidFill>
                  <a:srgbClr val="003A78"/>
                </a:solidFill>
              </a:rPr>
              <a:t>dokumentace pro účely publicity projektu/programu</a:t>
            </a:r>
            <a:endParaRPr lang="cs-CZ" sz="480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4800" u="sng">
                <a:solidFill>
                  <a:srgbClr val="003A78"/>
                </a:solidFill>
              </a:rPr>
              <a:t>Průběžně informovat o publicitě projektu v IS CEDR </a:t>
            </a:r>
            <a:r>
              <a:rPr lang="cs-CZ" sz="4800">
                <a:solidFill>
                  <a:srgbClr val="003A78"/>
                </a:solidFill>
              </a:rPr>
              <a:t>(např. odkazy na články o projektu v tisku, odkazy na reportáže v TV apod</a:t>
            </a:r>
            <a:r>
              <a:rPr lang="cs-CZ" sz="4800" smtClean="0">
                <a:solidFill>
                  <a:srgbClr val="003A78"/>
                </a:solidFill>
              </a:rPr>
              <a:t>.), tyto informace rovněž dokládat v rámci průběžných zpráv a závěrečné zprávy o projektu</a:t>
            </a:r>
          </a:p>
          <a:p>
            <a:pPr algn="just">
              <a:defRPr/>
            </a:pPr>
            <a:r>
              <a:rPr lang="cs-CZ" sz="4400" i="1" smtClean="0">
                <a:solidFill>
                  <a:srgbClr val="FF0000"/>
                </a:solidFill>
              </a:rPr>
              <a:t>Tip: Možno </a:t>
            </a:r>
            <a:r>
              <a:rPr lang="cs-CZ" sz="4400" i="1">
                <a:solidFill>
                  <a:srgbClr val="FF0000"/>
                </a:solidFill>
              </a:rPr>
              <a:t>natočit vlastní krátký medailonek – představit sebe, projekt a jaké je očekávání, zajímavosti…v délce 1-2 minuty pro účely sociálních sítích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60386" y="766064"/>
            <a:ext cx="21779343" cy="73866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>
                <a:solidFill>
                  <a:srgbClr val="FF0000"/>
                </a:solidFill>
              </a:rPr>
              <a:t>Publicita projektu – fotodokumentace projektu</a:t>
            </a:r>
            <a:endParaRPr lang="cs-CZ" sz="4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296424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1793631"/>
            <a:ext cx="21957423" cy="810064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4800" b="1" smtClean="0">
                <a:solidFill>
                  <a:srgbClr val="003A78"/>
                </a:solidFill>
              </a:rPr>
              <a:t>Jednotlivé </a:t>
            </a:r>
            <a:r>
              <a:rPr lang="cs-CZ" sz="4800" b="1">
                <a:solidFill>
                  <a:srgbClr val="003A78"/>
                </a:solidFill>
              </a:rPr>
              <a:t>prostředky publicity </a:t>
            </a:r>
            <a:r>
              <a:rPr lang="cs-CZ" sz="4800" b="1" smtClean="0">
                <a:solidFill>
                  <a:srgbClr val="003A78"/>
                </a:solidFill>
              </a:rPr>
              <a:t>projektu opatřit logem</a:t>
            </a:r>
          </a:p>
          <a:p>
            <a:pPr lvl="1" algn="just"/>
            <a:r>
              <a:rPr lang="cs-CZ" sz="4800" b="1" smtClean="0">
                <a:solidFill>
                  <a:srgbClr val="003A78"/>
                </a:solidFill>
              </a:rPr>
              <a:t> </a:t>
            </a:r>
            <a:r>
              <a:rPr lang="cs-CZ" sz="4800" i="1" smtClean="0">
                <a:solidFill>
                  <a:srgbClr val="003A78"/>
                </a:solidFill>
              </a:rPr>
              <a:t>plakáty</a:t>
            </a:r>
            <a:r>
              <a:rPr lang="cs-CZ" sz="4800" i="1">
                <a:solidFill>
                  <a:srgbClr val="003A78"/>
                </a:solidFill>
              </a:rPr>
              <a:t>, letáky, pozvánky, prezentace, webové stránky, publikace, propagační předměty a další publicitní materiály </a:t>
            </a:r>
            <a:endParaRPr lang="cs-CZ" sz="4800" i="1" smtClean="0">
              <a:solidFill>
                <a:srgbClr val="003A78"/>
              </a:solidFill>
            </a:endParaRPr>
          </a:p>
          <a:p>
            <a:pPr algn="just"/>
            <a:r>
              <a:rPr lang="cs-CZ" sz="4800" b="1" smtClean="0">
                <a:solidFill>
                  <a:srgbClr val="003A78"/>
                </a:solidFill>
              </a:rPr>
              <a:t>Minimální velikost loga na výšku je 10 mm.</a:t>
            </a:r>
          </a:p>
          <a:p>
            <a:pPr algn="just"/>
            <a:r>
              <a:rPr lang="cs-CZ" sz="4800" b="1" smtClean="0">
                <a:solidFill>
                  <a:srgbClr val="003A78"/>
                </a:solidFill>
              </a:rPr>
              <a:t>Logo </a:t>
            </a:r>
            <a:r>
              <a:rPr lang="cs-CZ" sz="4800" b="1">
                <a:solidFill>
                  <a:srgbClr val="003A78"/>
                </a:solidFill>
              </a:rPr>
              <a:t>lze umístit na propagační / publicitní předmět pomocí samolepky. </a:t>
            </a:r>
            <a:endParaRPr lang="cs-CZ" sz="4800" b="1" smtClean="0">
              <a:solidFill>
                <a:srgbClr val="003A78"/>
              </a:solidFill>
            </a:endParaRPr>
          </a:p>
          <a:p>
            <a:pPr algn="just"/>
            <a:r>
              <a:rPr lang="cs-CZ" sz="4800" b="1" smtClean="0">
                <a:solidFill>
                  <a:srgbClr val="003A78"/>
                </a:solidFill>
              </a:rPr>
              <a:t>Předměty </a:t>
            </a:r>
            <a:r>
              <a:rPr lang="cs-CZ" sz="4800" b="1">
                <a:solidFill>
                  <a:srgbClr val="003A78"/>
                </a:solidFill>
              </a:rPr>
              <a:t>jednorázové spotřeby </a:t>
            </a:r>
            <a:r>
              <a:rPr lang="cs-CZ" sz="4800" b="1" smtClean="0">
                <a:solidFill>
                  <a:srgbClr val="003A78"/>
                </a:solidFill>
              </a:rPr>
              <a:t>- logo </a:t>
            </a:r>
            <a:r>
              <a:rPr lang="cs-CZ" sz="4800" b="1">
                <a:solidFill>
                  <a:srgbClr val="003A78"/>
                </a:solidFill>
              </a:rPr>
              <a:t>na obalu, </a:t>
            </a:r>
            <a:endParaRPr lang="cs-CZ" sz="4800" b="1" smtClean="0">
              <a:solidFill>
                <a:srgbClr val="003A78"/>
              </a:solidFill>
            </a:endParaRPr>
          </a:p>
          <a:p>
            <a:pPr algn="just"/>
            <a:r>
              <a:rPr lang="cs-CZ" sz="4800" b="1" smtClean="0">
                <a:solidFill>
                  <a:srgbClr val="003A78"/>
                </a:solidFill>
              </a:rPr>
              <a:t>Předmětů </a:t>
            </a:r>
            <a:r>
              <a:rPr lang="cs-CZ" sz="4800" b="1">
                <a:solidFill>
                  <a:srgbClr val="003A78"/>
                </a:solidFill>
              </a:rPr>
              <a:t>trvalejší povahy (</a:t>
            </a:r>
            <a:r>
              <a:rPr lang="cs-CZ" sz="4800" i="1">
                <a:solidFill>
                  <a:srgbClr val="003A78"/>
                </a:solidFill>
              </a:rPr>
              <a:t>např. bloky, tašky, trička apod</a:t>
            </a:r>
            <a:r>
              <a:rPr lang="cs-CZ" sz="4800" i="1" smtClean="0">
                <a:solidFill>
                  <a:srgbClr val="003A78"/>
                </a:solidFill>
              </a:rPr>
              <a:t>.</a:t>
            </a:r>
            <a:r>
              <a:rPr lang="cs-CZ" sz="4800" b="1" smtClean="0">
                <a:solidFill>
                  <a:srgbClr val="003A78"/>
                </a:solidFill>
              </a:rPr>
              <a:t>) - logo </a:t>
            </a:r>
            <a:r>
              <a:rPr lang="cs-CZ" sz="4800" b="1">
                <a:solidFill>
                  <a:srgbClr val="003A78"/>
                </a:solidFill>
              </a:rPr>
              <a:t>součástí </a:t>
            </a:r>
            <a:r>
              <a:rPr lang="cs-CZ" sz="4800" b="1" smtClean="0">
                <a:solidFill>
                  <a:srgbClr val="003A78"/>
                </a:solidFill>
              </a:rPr>
              <a:t>předmětu.</a:t>
            </a:r>
            <a:endParaRPr lang="cs-CZ" sz="4800" b="1">
              <a:solidFill>
                <a:srgbClr val="003A78"/>
              </a:solidFill>
            </a:endParaRPr>
          </a:p>
          <a:p>
            <a:pPr marL="0" indent="0" algn="just">
              <a:buNone/>
            </a:pPr>
            <a:r>
              <a:rPr lang="cs-CZ" sz="4300" b="1" i="1" smtClean="0">
                <a:solidFill>
                  <a:srgbClr val="FF0000"/>
                </a:solidFill>
              </a:rPr>
              <a:t>      Fondy </a:t>
            </a:r>
            <a:r>
              <a:rPr lang="cs-CZ" sz="4300" b="1" i="1">
                <a:solidFill>
                  <a:srgbClr val="FF0000"/>
                </a:solidFill>
              </a:rPr>
              <a:t>EHP		</a:t>
            </a:r>
            <a:r>
              <a:rPr lang="cs-CZ" sz="4300" b="1" i="1" smtClean="0">
                <a:solidFill>
                  <a:srgbClr val="FF0000"/>
                </a:solidFill>
              </a:rPr>
              <a:t>Norské </a:t>
            </a:r>
            <a:r>
              <a:rPr lang="cs-CZ" sz="4300" b="1" i="1">
                <a:solidFill>
                  <a:srgbClr val="FF0000"/>
                </a:solidFill>
              </a:rPr>
              <a:t>fondy</a:t>
            </a:r>
            <a:r>
              <a:rPr lang="cs-CZ" sz="3900" b="1" i="1">
                <a:solidFill>
                  <a:srgbClr val="FF0000"/>
                </a:solidFill>
              </a:rPr>
              <a:t>	</a:t>
            </a:r>
            <a:r>
              <a:rPr lang="cs-CZ" sz="3900" smtClean="0">
                <a:solidFill>
                  <a:srgbClr val="003A78"/>
                </a:solidFill>
              </a:rPr>
              <a:t>   </a:t>
            </a:r>
          </a:p>
          <a:p>
            <a:endParaRPr lang="cs-CZ" sz="3200">
              <a:solidFill>
                <a:srgbClr val="003A78"/>
              </a:solidFill>
            </a:endParaRPr>
          </a:p>
          <a:p>
            <a:pPr>
              <a:buFont typeface="Arial" charset="0"/>
              <a:buNone/>
            </a:pPr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834888"/>
            <a:ext cx="21958249" cy="73866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/>
              <a:t>Publicita projektu – užívání loga</a:t>
            </a:r>
            <a:endParaRPr lang="cs-CZ" sz="4800"/>
          </a:p>
        </p:txBody>
      </p:sp>
      <p:pic>
        <p:nvPicPr>
          <p:cNvPr id="1032" name="Picture 8" descr="EEA_grants@4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8159" y="10132375"/>
            <a:ext cx="2658122" cy="181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Norway_grants@4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42708" y="10220422"/>
            <a:ext cx="1861269" cy="1834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564409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603894" y="2305877"/>
            <a:ext cx="21778519" cy="10401938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3600">
                <a:solidFill>
                  <a:srgbClr val="003A78"/>
                </a:solidFill>
              </a:rPr>
              <a:t>Prostřednictvím </a:t>
            </a:r>
            <a:r>
              <a:rPr lang="cs-CZ" sz="3600" smtClean="0">
                <a:solidFill>
                  <a:srgbClr val="003A78"/>
                </a:solidFill>
              </a:rPr>
              <a:t>Fondů EHP/N jsou </a:t>
            </a:r>
            <a:r>
              <a:rPr lang="cs-CZ" sz="3600">
                <a:solidFill>
                  <a:srgbClr val="003A78"/>
                </a:solidFill>
              </a:rPr>
              <a:t>podporovány projekty ve veřejném zájmu, </a:t>
            </a:r>
            <a:r>
              <a:rPr lang="cs-CZ" sz="3600" b="1">
                <a:solidFill>
                  <a:srgbClr val="003A78"/>
                </a:solidFill>
              </a:rPr>
              <a:t>které negenerují zisk</a:t>
            </a:r>
            <a:r>
              <a:rPr lang="cs-CZ" sz="3600" b="1" smtClean="0">
                <a:solidFill>
                  <a:srgbClr val="003A78"/>
                </a:solidFill>
              </a:rPr>
              <a:t>.</a:t>
            </a:r>
          </a:p>
          <a:p>
            <a:pPr algn="just">
              <a:defRPr/>
            </a:pPr>
            <a:r>
              <a:rPr lang="cs-CZ" sz="3600">
                <a:solidFill>
                  <a:srgbClr val="003A78"/>
                </a:solidFill>
              </a:rPr>
              <a:t>V případě, že projekt generuje </a:t>
            </a:r>
            <a:r>
              <a:rPr lang="cs-CZ" sz="3600" smtClean="0">
                <a:solidFill>
                  <a:srgbClr val="003A78"/>
                </a:solidFill>
              </a:rPr>
              <a:t>příjmy (během realizace projektu/v době udržitelnosti) – bude předpokládaná výše příjmů a jejich využití </a:t>
            </a:r>
            <a:r>
              <a:rPr lang="cs-CZ" sz="3600" b="1" u="sng" smtClean="0">
                <a:solidFill>
                  <a:srgbClr val="003A78"/>
                </a:solidFill>
              </a:rPr>
              <a:t>vyplněna v žádosti o grant</a:t>
            </a:r>
            <a:r>
              <a:rPr lang="cs-CZ" sz="3600" smtClean="0">
                <a:solidFill>
                  <a:srgbClr val="003A78"/>
                </a:solidFill>
              </a:rPr>
              <a:t>. </a:t>
            </a:r>
          </a:p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Rozlišujeme:</a:t>
            </a:r>
          </a:p>
          <a:p>
            <a:pPr marL="0" indent="0" algn="just">
              <a:buNone/>
              <a:defRPr/>
            </a:pPr>
            <a:r>
              <a:rPr lang="cs-CZ" sz="3600" b="1" smtClean="0">
                <a:solidFill>
                  <a:srgbClr val="003A78"/>
                </a:solidFill>
              </a:rPr>
              <a:t>Příjmy</a:t>
            </a:r>
            <a:r>
              <a:rPr lang="cs-CZ" sz="3600">
                <a:solidFill>
                  <a:srgbClr val="003A78"/>
                </a:solidFill>
              </a:rPr>
              <a:t> (z výstupů projektu) jsou přítoky peněžních prostředků uhrazených uživateli </a:t>
            </a:r>
            <a:r>
              <a:rPr lang="cs-CZ" sz="3600" smtClean="0">
                <a:solidFill>
                  <a:srgbClr val="003A78"/>
                </a:solidFill>
              </a:rPr>
              <a:t>za infrastrukturu</a:t>
            </a:r>
            <a:r>
              <a:rPr lang="cs-CZ" sz="3600">
                <a:solidFill>
                  <a:srgbClr val="003A78"/>
                </a:solidFill>
              </a:rPr>
              <a:t>, zboží, služby nebo práva, jež byly v rámci projektu podpořeny. </a:t>
            </a:r>
            <a:endParaRPr lang="cs-CZ" sz="3600" smtClean="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3600" i="1" smtClean="0">
                <a:solidFill>
                  <a:srgbClr val="003A78"/>
                </a:solidFill>
              </a:rPr>
              <a:t>- např. o </a:t>
            </a:r>
            <a:r>
              <a:rPr lang="cs-CZ" sz="3600" i="1">
                <a:solidFill>
                  <a:srgbClr val="003A78"/>
                </a:solidFill>
              </a:rPr>
              <a:t>vstupné z akcí, účastnické poplatky na konferenci, příjmy z prodeje publikací, příjmy </a:t>
            </a:r>
            <a:r>
              <a:rPr lang="cs-CZ" sz="3600" i="1" smtClean="0">
                <a:solidFill>
                  <a:srgbClr val="003A78"/>
                </a:solidFill>
              </a:rPr>
              <a:t>za služby </a:t>
            </a:r>
            <a:r>
              <a:rPr lang="cs-CZ" sz="3600" i="1">
                <a:solidFill>
                  <a:srgbClr val="003A78"/>
                </a:solidFill>
              </a:rPr>
              <a:t>poskytované v rámci projektu, </a:t>
            </a:r>
            <a:r>
              <a:rPr lang="cs-CZ" sz="3600" i="1" smtClean="0">
                <a:solidFill>
                  <a:srgbClr val="003A78"/>
                </a:solidFill>
              </a:rPr>
              <a:t>atd.</a:t>
            </a:r>
            <a:endParaRPr lang="cs-CZ" sz="3600" i="1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3600" b="1" smtClean="0">
                <a:solidFill>
                  <a:srgbClr val="003A78"/>
                </a:solidFill>
              </a:rPr>
              <a:t>Čisté příjmy </a:t>
            </a:r>
            <a:r>
              <a:rPr lang="cs-CZ" sz="3600">
                <a:solidFill>
                  <a:srgbClr val="003A78"/>
                </a:solidFill>
              </a:rPr>
              <a:t>(z výstupů projektu) jsou vypočteny jako rozdíl mezi příjmy z výstupů </a:t>
            </a:r>
            <a:r>
              <a:rPr lang="cs-CZ" sz="3600" smtClean="0">
                <a:solidFill>
                  <a:srgbClr val="003A78"/>
                </a:solidFill>
              </a:rPr>
              <a:t>projektu a </a:t>
            </a:r>
            <a:r>
              <a:rPr lang="cs-CZ" sz="3600">
                <a:solidFill>
                  <a:srgbClr val="003A78"/>
                </a:solidFill>
              </a:rPr>
              <a:t>případnými náklady souvisejícími s vytvořením nebo provozem </a:t>
            </a:r>
            <a:r>
              <a:rPr lang="cs-CZ" sz="3600" smtClean="0">
                <a:solidFill>
                  <a:srgbClr val="003A78"/>
                </a:solidFill>
              </a:rPr>
              <a:t>výstupů, </a:t>
            </a:r>
            <a:r>
              <a:rPr lang="cs-CZ" sz="3600">
                <a:solidFill>
                  <a:srgbClr val="003A78"/>
                </a:solidFill>
              </a:rPr>
              <a:t>které nebyly zahrnuty do rozpočtu </a:t>
            </a:r>
            <a:r>
              <a:rPr lang="cs-CZ" sz="3600" smtClean="0">
                <a:solidFill>
                  <a:srgbClr val="003A78"/>
                </a:solidFill>
              </a:rPr>
              <a:t>projektu a </a:t>
            </a:r>
            <a:r>
              <a:rPr lang="cs-CZ" sz="3600">
                <a:solidFill>
                  <a:srgbClr val="003A78"/>
                </a:solidFill>
              </a:rPr>
              <a:t>nebyly uhrazeny poskytovatelem dotace.</a:t>
            </a:r>
          </a:p>
          <a:p>
            <a:pPr marL="0" indent="0" algn="just">
              <a:buNone/>
              <a:defRPr/>
            </a:pPr>
            <a:r>
              <a:rPr lang="cs-CZ" sz="3200" smtClean="0">
                <a:solidFill>
                  <a:srgbClr val="003A78"/>
                </a:solidFill>
              </a:rPr>
              <a:t>- </a:t>
            </a:r>
            <a:r>
              <a:rPr lang="cs-CZ" sz="3600" i="1">
                <a:solidFill>
                  <a:srgbClr val="003A78"/>
                </a:solidFill>
              </a:rPr>
              <a:t>Dodatečné výdaje - např</a:t>
            </a:r>
            <a:r>
              <a:rPr lang="cs-CZ" sz="4000" i="1">
                <a:solidFill>
                  <a:srgbClr val="003A78"/>
                </a:solidFill>
              </a:rPr>
              <a:t>. mzdy zaměstnancům, výdaje za energie, nákup </a:t>
            </a:r>
            <a:r>
              <a:rPr lang="cs-CZ" sz="4000" i="1" smtClean="0">
                <a:solidFill>
                  <a:srgbClr val="003A78"/>
                </a:solidFill>
              </a:rPr>
              <a:t>zboží</a:t>
            </a:r>
            <a:endParaRPr lang="cs-CZ" sz="4000" b="1" i="1" smtClean="0">
              <a:solidFill>
                <a:srgbClr val="003A78"/>
              </a:solidFill>
            </a:endParaRPr>
          </a:p>
          <a:p>
            <a:pPr marL="0" indent="0" algn="ctr">
              <a:buNone/>
            </a:pPr>
            <a:r>
              <a:rPr lang="cs-CZ" sz="3600" b="1" smtClean="0"/>
              <a:t>Příjem = Čistý příjem </a:t>
            </a:r>
          </a:p>
          <a:p>
            <a:pPr marL="0" indent="0" algn="ctr">
              <a:buNone/>
            </a:pPr>
            <a:r>
              <a:rPr lang="cs-CZ" sz="3600" smtClean="0"/>
              <a:t> </a:t>
            </a:r>
            <a:r>
              <a:rPr lang="cs-CZ" sz="3600"/>
              <a:t>P</a:t>
            </a:r>
            <a:r>
              <a:rPr lang="cs-CZ" sz="3600" smtClean="0"/>
              <a:t>okud </a:t>
            </a:r>
            <a:r>
              <a:rPr lang="cs-CZ" sz="3600"/>
              <a:t>jsou náklady </a:t>
            </a:r>
            <a:r>
              <a:rPr lang="cs-CZ" sz="3600" smtClean="0"/>
              <a:t>související s </a:t>
            </a:r>
            <a:r>
              <a:rPr lang="cs-CZ" sz="3600"/>
              <a:t>vytvořením nebo provozem výstupu plně hrazeny z </a:t>
            </a:r>
            <a:r>
              <a:rPr lang="cs-CZ" sz="3600" smtClean="0"/>
              <a:t>grantu.</a:t>
            </a:r>
            <a:endParaRPr lang="cs-CZ" sz="4400" b="1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779343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>
                <a:solidFill>
                  <a:srgbClr val="FF0000"/>
                </a:solidFill>
              </a:rPr>
              <a:t>Příjmy projektu</a:t>
            </a:r>
            <a:endParaRPr lang="cs-CZ" sz="4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186062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1845508"/>
            <a:ext cx="21778519" cy="9973651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2 způsoby řešení:</a:t>
            </a:r>
          </a:p>
          <a:p>
            <a:pPr marL="514350" indent="-514350" algn="just">
              <a:buAutoNum type="arabicPeriod"/>
              <a:defRPr/>
            </a:pPr>
            <a:r>
              <a:rPr lang="cs-CZ" sz="3600" b="1">
                <a:solidFill>
                  <a:srgbClr val="003A78"/>
                </a:solidFill>
              </a:rPr>
              <a:t>Čisté příjmy vzniklé v průběhu realizace projektu</a:t>
            </a:r>
          </a:p>
          <a:p>
            <a:pPr marL="0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a) jako </a:t>
            </a:r>
            <a:r>
              <a:rPr lang="cs-CZ" sz="3600" u="sng">
                <a:solidFill>
                  <a:srgbClr val="003A78"/>
                </a:solidFill>
              </a:rPr>
              <a:t>dodatečný zdroj na financování dalších aktivit </a:t>
            </a:r>
            <a:r>
              <a:rPr lang="cs-CZ" sz="3600">
                <a:solidFill>
                  <a:srgbClr val="003A78"/>
                </a:solidFill>
              </a:rPr>
              <a:t>souvisejících s projektem a přispívajících k dosažení účelu projektu schválených na základě změnového řízení;</a:t>
            </a:r>
          </a:p>
          <a:p>
            <a:pPr marL="0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b) jako </a:t>
            </a:r>
            <a:r>
              <a:rPr lang="cs-CZ" sz="3600" u="sng">
                <a:solidFill>
                  <a:srgbClr val="003A78"/>
                </a:solidFill>
              </a:rPr>
              <a:t>zdroj spolufinancování vkládaného do projektu příjemcem </a:t>
            </a:r>
            <a:r>
              <a:rPr lang="cs-CZ" sz="3600">
                <a:solidFill>
                  <a:srgbClr val="003A78"/>
                </a:solidFill>
              </a:rPr>
              <a:t>(v souladu s pokyny v příslušné výzvě k předkládání žádostí o grant);</a:t>
            </a:r>
          </a:p>
          <a:p>
            <a:pPr marL="0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c) v době </a:t>
            </a:r>
            <a:r>
              <a:rPr lang="cs-CZ" sz="3600" u="sng">
                <a:solidFill>
                  <a:srgbClr val="003A78"/>
                </a:solidFill>
              </a:rPr>
              <a:t>po ukončení projektu jako dodatečný zdroj na financování dalších aktivit </a:t>
            </a:r>
            <a:r>
              <a:rPr lang="cs-CZ" sz="3600">
                <a:solidFill>
                  <a:srgbClr val="003A78"/>
                </a:solidFill>
              </a:rPr>
              <a:t>souvisejících s projektem. Přílohou PZ/ZZ bude Čestné prohlášení o využití příjmů/čistých příjmů po ukončení </a:t>
            </a:r>
            <a:r>
              <a:rPr lang="cs-CZ" sz="3600" smtClean="0">
                <a:solidFill>
                  <a:srgbClr val="003A78"/>
                </a:solidFill>
              </a:rPr>
              <a:t>projektu, které </a:t>
            </a:r>
            <a:r>
              <a:rPr lang="cs-CZ" sz="3600">
                <a:solidFill>
                  <a:srgbClr val="003A78"/>
                </a:solidFill>
              </a:rPr>
              <a:t>vznikly v době realizace;</a:t>
            </a:r>
          </a:p>
          <a:p>
            <a:pPr marL="0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d) </a:t>
            </a:r>
            <a:r>
              <a:rPr lang="cs-CZ" sz="3600" u="sng">
                <a:solidFill>
                  <a:srgbClr val="003A78"/>
                </a:solidFill>
              </a:rPr>
              <a:t>vráceny poskytovateli dotace</a:t>
            </a:r>
            <a:r>
              <a:rPr lang="cs-CZ" sz="3600" smtClean="0">
                <a:solidFill>
                  <a:srgbClr val="003A78"/>
                </a:solidFill>
              </a:rPr>
              <a:t>.</a:t>
            </a:r>
          </a:p>
          <a:p>
            <a:pPr marL="0" indent="0" algn="just">
              <a:buNone/>
              <a:defRPr/>
            </a:pPr>
            <a:r>
              <a:rPr lang="cs-CZ" sz="3600" b="1">
                <a:solidFill>
                  <a:srgbClr val="003A78"/>
                </a:solidFill>
              </a:rPr>
              <a:t>2. Příjmy a čisté příjmy vzniklé v době udržitelnosti projektu (pokud je požadována</a:t>
            </a:r>
            <a:r>
              <a:rPr lang="cs-CZ" sz="3600" b="1" smtClean="0">
                <a:solidFill>
                  <a:srgbClr val="003A78"/>
                </a:solidFill>
              </a:rPr>
              <a:t>)</a:t>
            </a:r>
          </a:p>
          <a:p>
            <a:pPr marL="0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Příjmy, které vzniknou v době udržitelnosti projektu, budou využity na krytí </a:t>
            </a:r>
            <a:r>
              <a:rPr lang="cs-CZ" sz="3600" smtClean="0">
                <a:solidFill>
                  <a:srgbClr val="003A78"/>
                </a:solidFill>
              </a:rPr>
              <a:t>provozních nákladů</a:t>
            </a:r>
            <a:r>
              <a:rPr lang="cs-CZ" sz="3600">
                <a:solidFill>
                  <a:srgbClr val="003A78"/>
                </a:solidFill>
              </a:rPr>
              <a:t>. Čisté příjmy, pokud vzniknou, budou využity na aktivity související s </a:t>
            </a:r>
            <a:r>
              <a:rPr lang="cs-CZ" sz="3600" smtClean="0">
                <a:solidFill>
                  <a:srgbClr val="003A78"/>
                </a:solidFill>
              </a:rPr>
              <a:t>projektem. Čestné </a:t>
            </a:r>
            <a:r>
              <a:rPr lang="cs-CZ" sz="3600">
                <a:solidFill>
                  <a:srgbClr val="003A78"/>
                </a:solidFill>
              </a:rPr>
              <a:t>prohlášení o využití příjmů/čistých příjmů po ukončení projektu bude přílohou </a:t>
            </a:r>
            <a:r>
              <a:rPr lang="cs-CZ" sz="3600" smtClean="0">
                <a:solidFill>
                  <a:srgbClr val="003A78"/>
                </a:solidFill>
              </a:rPr>
              <a:t>ZZ.</a:t>
            </a:r>
          </a:p>
          <a:p>
            <a:pPr marL="0" indent="0" algn="ctr">
              <a:buNone/>
              <a:defRPr/>
            </a:pPr>
            <a:r>
              <a:rPr lang="cs-CZ" sz="3600" b="1" smtClean="0">
                <a:solidFill>
                  <a:srgbClr val="FF0000"/>
                </a:solidFill>
              </a:rPr>
              <a:t>Kalkulace a čestné prohlášení k příjmům jsou přílohou Příručky pro příjemce (Příloha č. 10 a 11).</a:t>
            </a:r>
            <a:endParaRPr lang="cs-CZ" sz="3600" b="1">
              <a:solidFill>
                <a:srgbClr val="FF0000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840154"/>
            <a:ext cx="21779343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>
                <a:solidFill>
                  <a:srgbClr val="FF0000"/>
                </a:solidFill>
              </a:rPr>
              <a:t>Příjmy projektu</a:t>
            </a:r>
            <a:endParaRPr lang="cs-CZ" sz="4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793998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2118308"/>
            <a:ext cx="21778519" cy="1049572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3600" b="1" smtClean="0">
                <a:solidFill>
                  <a:srgbClr val="003A78"/>
                </a:solidFill>
              </a:rPr>
              <a:t>Udržitelnost </a:t>
            </a:r>
            <a:r>
              <a:rPr lang="cs-CZ" sz="3600" smtClean="0">
                <a:solidFill>
                  <a:srgbClr val="003A78"/>
                </a:solidFill>
              </a:rPr>
              <a:t>– doba, po kterou musí KP zachovat využití relevantních výstupů projektu po ukončení realizace projektu (po splnění účelu dotace). </a:t>
            </a:r>
          </a:p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Doba </a:t>
            </a:r>
            <a:r>
              <a:rPr lang="cs-CZ" sz="3600">
                <a:solidFill>
                  <a:srgbClr val="003A78"/>
                </a:solidFill>
              </a:rPr>
              <a:t>udržitelnosti projektu je </a:t>
            </a:r>
            <a:r>
              <a:rPr lang="cs-CZ" sz="3600" b="1">
                <a:solidFill>
                  <a:srgbClr val="003A78"/>
                </a:solidFill>
              </a:rPr>
              <a:t>stanovena individuálně v právním aktu o přidělení </a:t>
            </a:r>
            <a:r>
              <a:rPr lang="cs-CZ" sz="3600" b="1" smtClean="0">
                <a:solidFill>
                  <a:srgbClr val="003A78"/>
                </a:solidFill>
              </a:rPr>
              <a:t>finančních prostředků.</a:t>
            </a:r>
          </a:p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Obecně </a:t>
            </a:r>
            <a:r>
              <a:rPr lang="cs-CZ" sz="3600">
                <a:solidFill>
                  <a:srgbClr val="003A78"/>
                </a:solidFill>
              </a:rPr>
              <a:t>stanovena </a:t>
            </a:r>
            <a:r>
              <a:rPr lang="cs-CZ" sz="3600" b="1">
                <a:solidFill>
                  <a:srgbClr val="003A78"/>
                </a:solidFill>
              </a:rPr>
              <a:t>na 5 let po ukončení projektu</a:t>
            </a:r>
            <a:r>
              <a:rPr lang="cs-CZ" sz="3600">
                <a:solidFill>
                  <a:srgbClr val="003A78"/>
                </a:solidFill>
              </a:rPr>
              <a:t>, a to zejména v případě, </a:t>
            </a:r>
            <a:r>
              <a:rPr lang="cs-CZ" sz="3600" smtClean="0">
                <a:solidFill>
                  <a:srgbClr val="003A78"/>
                </a:solidFill>
              </a:rPr>
              <a:t>kdy je </a:t>
            </a:r>
            <a:r>
              <a:rPr lang="cs-CZ" sz="3600">
                <a:solidFill>
                  <a:srgbClr val="003A78"/>
                </a:solidFill>
              </a:rPr>
              <a:t>v rámci projektu pořizován investiční majetek a/nebo je majetek postaven/ </a:t>
            </a:r>
            <a:r>
              <a:rPr lang="cs-CZ" sz="3600" smtClean="0">
                <a:solidFill>
                  <a:srgbClr val="003A78"/>
                </a:solidFill>
              </a:rPr>
              <a:t>rekonstruován/renovován.</a:t>
            </a:r>
          </a:p>
          <a:p>
            <a:pPr marL="0" indent="0" algn="just">
              <a:buNone/>
            </a:pPr>
            <a:r>
              <a:rPr lang="cs-CZ" sz="3200" b="1" smtClean="0"/>
              <a:t>U měkkých projektů s charakterem jednorázových </a:t>
            </a:r>
            <a:r>
              <a:rPr lang="cs-CZ" sz="3200" b="1"/>
              <a:t>akcí, např. proškolení osob, uspořádané informační aktivity, atp</a:t>
            </a:r>
            <a:r>
              <a:rPr lang="cs-CZ" sz="3200" b="1" smtClean="0"/>
              <a:t>. se udržitelnost zpravidla nevyžaduje. </a:t>
            </a:r>
          </a:p>
          <a:p>
            <a:pPr marL="0" indent="0" algn="just">
              <a:buNone/>
              <a:defRPr/>
            </a:pPr>
            <a:r>
              <a:rPr lang="cs-CZ" sz="3200" b="1" smtClean="0">
                <a:solidFill>
                  <a:srgbClr val="FF0000"/>
                </a:solidFill>
              </a:rPr>
              <a:t>KP je povinen zajistit tyto podmínky po ukončení projektu:</a:t>
            </a:r>
          </a:p>
          <a:p>
            <a:pPr marL="0" indent="0" algn="just">
              <a:buNone/>
              <a:defRPr/>
            </a:pPr>
            <a:r>
              <a:rPr lang="cs-CZ" sz="3200" i="1" smtClean="0">
                <a:solidFill>
                  <a:srgbClr val="003A78"/>
                </a:solidFill>
              </a:rPr>
              <a:t>- KP zajistí </a:t>
            </a:r>
            <a:r>
              <a:rPr lang="cs-CZ" sz="3200" b="1" i="1">
                <a:solidFill>
                  <a:srgbClr val="003A78"/>
                </a:solidFill>
              </a:rPr>
              <a:t>uchování vlastnictví </a:t>
            </a:r>
            <a:r>
              <a:rPr lang="cs-CZ" sz="3200" i="1">
                <a:solidFill>
                  <a:srgbClr val="003A78"/>
                </a:solidFill>
              </a:rPr>
              <a:t>k pořízenému </a:t>
            </a:r>
            <a:r>
              <a:rPr lang="cs-CZ" sz="3200" i="1" smtClean="0">
                <a:solidFill>
                  <a:srgbClr val="003A78"/>
                </a:solidFill>
              </a:rPr>
              <a:t>investičnímu majetku </a:t>
            </a:r>
            <a:r>
              <a:rPr lang="cs-CZ" sz="3200" i="1">
                <a:solidFill>
                  <a:srgbClr val="003A78"/>
                </a:solidFill>
              </a:rPr>
              <a:t>a majetku postavenému/ rekonstruovanému/ renovovanému v rámci </a:t>
            </a:r>
            <a:r>
              <a:rPr lang="cs-CZ" sz="3200" i="1" smtClean="0">
                <a:solidFill>
                  <a:srgbClr val="003A78"/>
                </a:solidFill>
              </a:rPr>
              <a:t>projektu minimálně </a:t>
            </a:r>
            <a:r>
              <a:rPr lang="cs-CZ" sz="3200" i="1">
                <a:solidFill>
                  <a:srgbClr val="003A78"/>
                </a:solidFill>
              </a:rPr>
              <a:t>po dobu 5 let po ukončení projektu (splnění účelu dotace).</a:t>
            </a:r>
          </a:p>
          <a:p>
            <a:pPr marL="0" indent="0" algn="just">
              <a:buNone/>
              <a:defRPr/>
            </a:pPr>
            <a:r>
              <a:rPr lang="cs-CZ" sz="3200" i="1">
                <a:solidFill>
                  <a:srgbClr val="003A78"/>
                </a:solidFill>
              </a:rPr>
              <a:t>- </a:t>
            </a:r>
            <a:r>
              <a:rPr lang="cs-CZ" sz="3200" i="1" smtClean="0">
                <a:solidFill>
                  <a:srgbClr val="003A78"/>
                </a:solidFill>
              </a:rPr>
              <a:t>KP zajistí </a:t>
            </a:r>
            <a:r>
              <a:rPr lang="cs-CZ" sz="3200" b="1" i="1">
                <a:solidFill>
                  <a:srgbClr val="003A78"/>
                </a:solidFill>
              </a:rPr>
              <a:t>pojištění pořízeného investičního majetku </a:t>
            </a:r>
            <a:r>
              <a:rPr lang="cs-CZ" sz="3200" i="1">
                <a:solidFill>
                  <a:srgbClr val="003A78"/>
                </a:solidFill>
              </a:rPr>
              <a:t>a </a:t>
            </a:r>
            <a:r>
              <a:rPr lang="cs-CZ" sz="3200" b="1" i="1" smtClean="0">
                <a:solidFill>
                  <a:srgbClr val="003A78"/>
                </a:solidFill>
              </a:rPr>
              <a:t>majetku postaveného</a:t>
            </a:r>
            <a:r>
              <a:rPr lang="cs-CZ" sz="3200" b="1" i="1">
                <a:solidFill>
                  <a:srgbClr val="003A78"/>
                </a:solidFill>
              </a:rPr>
              <a:t>/ rekonstruovaného/ renovovaného </a:t>
            </a:r>
            <a:r>
              <a:rPr lang="cs-CZ" sz="3200" i="1">
                <a:solidFill>
                  <a:srgbClr val="003A78"/>
                </a:solidFill>
              </a:rPr>
              <a:t>v rámci projektu proti </a:t>
            </a:r>
            <a:r>
              <a:rPr lang="cs-CZ" sz="3200" i="1" smtClean="0">
                <a:solidFill>
                  <a:srgbClr val="003A78"/>
                </a:solidFill>
              </a:rPr>
              <a:t>škodám způsobeným </a:t>
            </a:r>
            <a:r>
              <a:rPr lang="cs-CZ" sz="3200" i="1">
                <a:solidFill>
                  <a:srgbClr val="003A78"/>
                </a:solidFill>
              </a:rPr>
              <a:t>požárem, krádeží a dalšími obvyklými druhy pojistného </a:t>
            </a:r>
            <a:r>
              <a:rPr lang="cs-CZ" sz="3200" i="1" smtClean="0">
                <a:solidFill>
                  <a:srgbClr val="003A78"/>
                </a:solidFill>
              </a:rPr>
              <a:t>nebezpečí po dobu </a:t>
            </a:r>
            <a:r>
              <a:rPr lang="cs-CZ" sz="3200" i="1">
                <a:solidFill>
                  <a:srgbClr val="003A78"/>
                </a:solidFill>
              </a:rPr>
              <a:t>realizace a po dobu minimálně 5 let po ukončení projektu.</a:t>
            </a:r>
          </a:p>
          <a:p>
            <a:pPr marL="0" indent="0" algn="just">
              <a:buNone/>
              <a:defRPr/>
            </a:pPr>
            <a:r>
              <a:rPr lang="cs-CZ" sz="3200" i="1">
                <a:solidFill>
                  <a:srgbClr val="003A78"/>
                </a:solidFill>
              </a:rPr>
              <a:t>- </a:t>
            </a:r>
            <a:r>
              <a:rPr lang="cs-CZ" sz="3200" i="1" smtClean="0">
                <a:solidFill>
                  <a:srgbClr val="003A78"/>
                </a:solidFill>
              </a:rPr>
              <a:t>KP </a:t>
            </a:r>
            <a:r>
              <a:rPr lang="cs-CZ" sz="3200" i="1">
                <a:solidFill>
                  <a:srgbClr val="003A78"/>
                </a:solidFill>
              </a:rPr>
              <a:t>zajistí </a:t>
            </a:r>
            <a:r>
              <a:rPr lang="cs-CZ" sz="3200" b="1" i="1">
                <a:solidFill>
                  <a:srgbClr val="003A78"/>
                </a:solidFill>
              </a:rPr>
              <a:t>řádnou údržbu </a:t>
            </a:r>
            <a:r>
              <a:rPr lang="cs-CZ" sz="3200" i="1">
                <a:solidFill>
                  <a:srgbClr val="003A78"/>
                </a:solidFill>
              </a:rPr>
              <a:t>pořízeného investičního </a:t>
            </a:r>
            <a:r>
              <a:rPr lang="cs-CZ" sz="3200" i="1" smtClean="0">
                <a:solidFill>
                  <a:srgbClr val="003A78"/>
                </a:solidFill>
              </a:rPr>
              <a:t>majetku a </a:t>
            </a:r>
            <a:r>
              <a:rPr lang="cs-CZ" sz="3200" i="1">
                <a:solidFill>
                  <a:srgbClr val="003A78"/>
                </a:solidFill>
              </a:rPr>
              <a:t>majetku postaveného/ rekonstruovaného/ renovovaného v rámci projektu, </a:t>
            </a:r>
            <a:r>
              <a:rPr lang="cs-CZ" sz="3200" i="1" smtClean="0">
                <a:solidFill>
                  <a:srgbClr val="003A78"/>
                </a:solidFill>
              </a:rPr>
              <a:t>na kterou </a:t>
            </a:r>
            <a:r>
              <a:rPr lang="cs-CZ" sz="3200" i="1">
                <a:solidFill>
                  <a:srgbClr val="003A78"/>
                </a:solidFill>
              </a:rPr>
              <a:t>ročně vyčlení příslušnou částku po dobu minimálně 5 let po ukončení </a:t>
            </a:r>
            <a:r>
              <a:rPr lang="cs-CZ" sz="3200" i="1" smtClean="0">
                <a:solidFill>
                  <a:srgbClr val="003A78"/>
                </a:solidFill>
              </a:rPr>
              <a:t>projektu (splnění </a:t>
            </a:r>
            <a:r>
              <a:rPr lang="cs-CZ" sz="3200" i="1">
                <a:solidFill>
                  <a:srgbClr val="003A78"/>
                </a:solidFill>
              </a:rPr>
              <a:t>účelu dotace). </a:t>
            </a: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8734" y="882685"/>
            <a:ext cx="21779343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>
                <a:solidFill>
                  <a:srgbClr val="FF0000"/>
                </a:solidFill>
              </a:rPr>
              <a:t>Podmínky udržitelnosti</a:t>
            </a:r>
            <a:endParaRPr lang="cs-CZ" sz="4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127451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2118308"/>
            <a:ext cx="21778519" cy="1049572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r>
              <a:rPr lang="cs-CZ" sz="6000" b="1" smtClean="0">
                <a:solidFill>
                  <a:srgbClr val="002060"/>
                </a:solidFill>
              </a:rPr>
              <a:t>Děkuji za pozornost</a:t>
            </a:r>
            <a:endParaRPr lang="cs-CZ" sz="6000" b="1">
              <a:solidFill>
                <a:srgbClr val="002060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8734" y="882685"/>
            <a:ext cx="21779343" cy="67710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 sz="4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186100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tabulku 1"/>
          <p:cNvSpPr>
            <a:spLocks noGrp="1"/>
          </p:cNvSpPr>
          <p:nvPr>
            <p:ph type="tbl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283270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2021-03-11T10:38:18.888</cp:lastPrinted>
  <dcterms:created xsi:type="dcterms:W3CDTF">2021-03-11T10:38:18Z</dcterms:created>
  <dcterms:modified xsi:type="dcterms:W3CDTF">2021-03-11T10:38:18Z</dcterms:modified>
</cp:coreProperties>
</file>