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7" r:id="rId6"/>
    <p:sldId id="295" r:id="rId7"/>
    <p:sldId id="296" r:id="rId8"/>
    <p:sldId id="298" r:id="rId9"/>
  </p:sldIdLst>
  <p:sldSz cx="24380825" cy="13714412"/>
  <p:notesSz cx="6858000" cy="9144000"/>
  <p:custDataLst>
    <p:tags r:id="rId10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32" d="100"/>
          <a:sy n="32" d="100"/>
        </p:scale>
        <p:origin x="744" y="5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02/03/2021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Veřejnosprávní kontrola projektu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749316"/>
            <a:ext cx="20773137" cy="934741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buFontTx/>
              <a:buChar char="-"/>
              <a:defRPr/>
            </a:pPr>
            <a:r>
              <a:rPr lang="cs-CZ" sz="3200" b="1" smtClean="0">
                <a:solidFill>
                  <a:srgbClr val="003A78"/>
                </a:solidFill>
              </a:rPr>
              <a:t>zajišťuje </a:t>
            </a:r>
            <a:r>
              <a:rPr lang="cs-CZ" sz="3200" b="1">
                <a:solidFill>
                  <a:srgbClr val="003A78"/>
                </a:solidFill>
              </a:rPr>
              <a:t>ZP </a:t>
            </a:r>
            <a:r>
              <a:rPr lang="cs-CZ" sz="3200">
                <a:solidFill>
                  <a:srgbClr val="003A78"/>
                </a:solidFill>
              </a:rPr>
              <a:t>v souladu se zákonem č. 320/2001 Sb., o finanční </a:t>
            </a:r>
            <a:r>
              <a:rPr lang="cs-CZ" sz="3200" smtClean="0">
                <a:solidFill>
                  <a:srgbClr val="003A78"/>
                </a:solidFill>
              </a:rPr>
              <a:t>kontrole, </a:t>
            </a:r>
            <a:r>
              <a:rPr lang="cs-CZ" sz="3200">
                <a:solidFill>
                  <a:srgbClr val="003A78"/>
                </a:solidFill>
              </a:rPr>
              <a:t>zákonem č. 255/2012 Sb., </a:t>
            </a:r>
            <a:r>
              <a:rPr lang="cs-CZ" sz="3200" smtClean="0">
                <a:solidFill>
                  <a:srgbClr val="003A78"/>
                </a:solidFill>
              </a:rPr>
              <a:t>kontrolní řád a </a:t>
            </a:r>
            <a:r>
              <a:rPr lang="cs-CZ" sz="3200">
                <a:solidFill>
                  <a:srgbClr val="003A78"/>
                </a:solidFill>
              </a:rPr>
              <a:t>dalšími platnými právními předpisy programů FM EHP/Norska </a:t>
            </a:r>
            <a:r>
              <a:rPr lang="cs-CZ" sz="3200" smtClean="0">
                <a:solidFill>
                  <a:srgbClr val="003A78"/>
                </a:solidFill>
              </a:rPr>
              <a:t>2014-2021</a:t>
            </a:r>
          </a:p>
          <a:p>
            <a:pPr algn="just">
              <a:buFontTx/>
              <a:buChar char="-"/>
              <a:defRPr/>
            </a:pPr>
            <a:r>
              <a:rPr lang="cs-CZ" sz="3200" smtClean="0">
                <a:solidFill>
                  <a:srgbClr val="003A78"/>
                </a:solidFill>
              </a:rPr>
              <a:t>ZP </a:t>
            </a:r>
            <a:r>
              <a:rPr lang="cs-CZ" sz="3200" b="1" smtClean="0">
                <a:solidFill>
                  <a:srgbClr val="003A78"/>
                </a:solidFill>
              </a:rPr>
              <a:t>využívá externí asistenci </a:t>
            </a:r>
            <a:r>
              <a:rPr lang="cs-CZ" sz="3200" smtClean="0">
                <a:solidFill>
                  <a:srgbClr val="003A78"/>
                </a:solidFill>
              </a:rPr>
              <a:t>(VZ aktuálně v přípravě)</a:t>
            </a:r>
          </a:p>
          <a:p>
            <a:pPr algn="just">
              <a:buFontTx/>
              <a:buChar char="-"/>
              <a:defRPr/>
            </a:pPr>
            <a:r>
              <a:rPr lang="cs-CZ" sz="3200" smtClean="0">
                <a:solidFill>
                  <a:srgbClr val="003A78"/>
                </a:solidFill>
              </a:rPr>
              <a:t>předpoklad zahájení kontrol </a:t>
            </a:r>
            <a:r>
              <a:rPr lang="cs-CZ" sz="3200" b="1" smtClean="0">
                <a:solidFill>
                  <a:srgbClr val="003A78"/>
                </a:solidFill>
              </a:rPr>
              <a:t>3-4Q/2021</a:t>
            </a:r>
          </a:p>
          <a:p>
            <a:pPr algn="just">
              <a:buFontTx/>
              <a:buChar char="-"/>
              <a:defRPr/>
            </a:pPr>
            <a:r>
              <a:rPr lang="cs-CZ" sz="3200" smtClean="0">
                <a:solidFill>
                  <a:srgbClr val="003A78"/>
                </a:solidFill>
              </a:rPr>
              <a:t>předpoklad realizace průběžné a/nebo závěrečné kontroly u každého projektu</a:t>
            </a:r>
          </a:p>
          <a:p>
            <a:pPr algn="just">
              <a:buFontTx/>
              <a:buChar char="-"/>
              <a:defRPr/>
            </a:pPr>
            <a:r>
              <a:rPr lang="cs-CZ" sz="3200" smtClean="0">
                <a:solidFill>
                  <a:srgbClr val="003A78"/>
                </a:solidFill>
              </a:rPr>
              <a:t>probíhá </a:t>
            </a:r>
            <a:r>
              <a:rPr lang="cs-CZ" sz="3200">
                <a:solidFill>
                  <a:srgbClr val="003A78"/>
                </a:solidFill>
              </a:rPr>
              <a:t>zpravidla na místě realizace </a:t>
            </a:r>
            <a:r>
              <a:rPr lang="cs-CZ" sz="3200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  <a:defRPr/>
            </a:pPr>
            <a:r>
              <a:rPr lang="cs-CZ" sz="3200" smtClean="0">
                <a:solidFill>
                  <a:srgbClr val="003A78"/>
                </a:solidFill>
              </a:rPr>
              <a:t>-   účast: PM CZP2/CFCU, externí dodavatel, případně partner programu a NKM</a:t>
            </a:r>
            <a:endParaRPr lang="cs-CZ" sz="32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200" b="1" smtClean="0">
                <a:solidFill>
                  <a:srgbClr val="003A78"/>
                </a:solidFill>
              </a:rPr>
              <a:t>2 typy </a:t>
            </a:r>
            <a:r>
              <a:rPr lang="cs-CZ" sz="3200" b="1">
                <a:solidFill>
                  <a:srgbClr val="003A78"/>
                </a:solidFill>
              </a:rPr>
              <a:t>veřejnosprávních </a:t>
            </a:r>
            <a:r>
              <a:rPr lang="cs-CZ" sz="3200" b="1" smtClean="0">
                <a:solidFill>
                  <a:srgbClr val="003A78"/>
                </a:solidFill>
              </a:rPr>
              <a:t>kontrol:</a:t>
            </a:r>
            <a:endParaRPr lang="cs-CZ" sz="3200" b="1">
              <a:solidFill>
                <a:srgbClr val="003A78"/>
              </a:solidFill>
            </a:endParaRPr>
          </a:p>
          <a:p>
            <a:pPr marL="457131" lvl="1" algn="just">
              <a:spcBef>
                <a:spcPts val="2000"/>
              </a:spcBef>
              <a:defRPr/>
            </a:pPr>
            <a:r>
              <a:rPr lang="cs-CZ" sz="3200" b="1" smtClean="0">
                <a:solidFill>
                  <a:srgbClr val="003A78"/>
                </a:solidFill>
              </a:rPr>
              <a:t>Průběžné kontroly </a:t>
            </a:r>
            <a:r>
              <a:rPr lang="cs-CZ" sz="3200" smtClean="0">
                <a:solidFill>
                  <a:srgbClr val="003A78"/>
                </a:solidFill>
              </a:rPr>
              <a:t>– odpovědnost CZP2</a:t>
            </a:r>
          </a:p>
          <a:p>
            <a:pPr marL="457131" lvl="1" algn="just">
              <a:spcBef>
                <a:spcPts val="2000"/>
              </a:spcBef>
              <a:defRPr/>
            </a:pPr>
            <a:r>
              <a:rPr lang="cs-CZ" sz="3200" b="1">
                <a:solidFill>
                  <a:srgbClr val="003A78"/>
                </a:solidFill>
              </a:rPr>
              <a:t>Závěrečné kontroly </a:t>
            </a:r>
            <a:r>
              <a:rPr lang="cs-CZ" sz="3200" smtClean="0">
                <a:solidFill>
                  <a:srgbClr val="003A78"/>
                </a:solidFill>
              </a:rPr>
              <a:t>– odpovědnost CFCU</a:t>
            </a:r>
            <a:endParaRPr lang="cs-CZ" sz="32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3200">
                <a:solidFill>
                  <a:srgbClr val="003A78"/>
                </a:solidFill>
              </a:rPr>
              <a:t>výstupem kontroly je kontrolní protokol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3200">
                <a:solidFill>
                  <a:srgbClr val="003A78"/>
                </a:solidFill>
              </a:rPr>
              <a:t>při závažných zjištěních postupuje ZP jako při podezření na nesrovnalost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3200">
                <a:solidFill>
                  <a:srgbClr val="003A78"/>
                </a:solidFill>
              </a:rPr>
              <a:t>ZP </a:t>
            </a:r>
            <a:r>
              <a:rPr lang="cs-CZ" sz="3200" smtClean="0">
                <a:solidFill>
                  <a:srgbClr val="003A78"/>
                </a:solidFill>
              </a:rPr>
              <a:t>může rozhodnout i o pozastavení plateb </a:t>
            </a:r>
            <a:endParaRPr lang="cs-CZ" sz="32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(kapitola 6.3)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Průběžná kontrola</a:t>
            </a:r>
            <a:endParaRPr lang="en-GB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571500" lvl="1" indent="-571500" algn="just">
              <a:spcBef>
                <a:spcPts val="2000"/>
              </a:spcBef>
              <a:buFontTx/>
              <a:buChar char="-"/>
              <a:defRPr/>
            </a:pPr>
            <a:r>
              <a:rPr lang="cs-CZ" sz="3600" smtClean="0">
                <a:solidFill>
                  <a:srgbClr val="003A78"/>
                </a:solidFill>
              </a:rPr>
              <a:t>v </a:t>
            </a:r>
            <a:r>
              <a:rPr lang="cs-CZ" sz="3600">
                <a:solidFill>
                  <a:srgbClr val="003A78"/>
                </a:solidFill>
              </a:rPr>
              <a:t>průběhu realizace projektu </a:t>
            </a:r>
            <a:endParaRPr lang="cs-CZ" sz="3600" smtClean="0">
              <a:solidFill>
                <a:srgbClr val="003A78"/>
              </a:solidFill>
            </a:endParaRPr>
          </a:p>
          <a:p>
            <a:pPr marL="571500" lvl="1" indent="-571500" algn="just">
              <a:spcBef>
                <a:spcPts val="2000"/>
              </a:spcBef>
              <a:buFontTx/>
              <a:buChar char="-"/>
              <a:defRPr/>
            </a:pPr>
            <a:r>
              <a:rPr lang="cs-CZ" sz="3600" smtClean="0">
                <a:solidFill>
                  <a:srgbClr val="003A78"/>
                </a:solidFill>
              </a:rPr>
              <a:t>zaměření zejména na obsahovou stránku a fyzickou realizaci projektu – dosahování stanovených výstupů, výsledku a účelu projektu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3600" smtClean="0">
                <a:solidFill>
                  <a:srgbClr val="003A78"/>
                </a:solidFill>
              </a:rPr>
              <a:t>kontrola finanční stránky a celkové administrace projektu na vzorku dokumentace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3600" smtClean="0">
                <a:solidFill>
                  <a:srgbClr val="003A78"/>
                </a:solidFill>
              </a:rPr>
              <a:t>porovnání skutečnosti s informacemi podávanými v průběžných zprávách a další projektovou dokumentací (žádost, právní akt apod.)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3600">
                <a:solidFill>
                  <a:srgbClr val="003A78"/>
                </a:solidFill>
              </a:rPr>
              <a:t>možné zapojení externího experta na danou oblast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Dva </a:t>
            </a:r>
            <a:r>
              <a:rPr lang="cs-CZ" sz="3600" b="1">
                <a:solidFill>
                  <a:srgbClr val="003A78"/>
                </a:solidFill>
              </a:rPr>
              <a:t>typy průběžných kontrol: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3600" b="1">
                <a:solidFill>
                  <a:srgbClr val="003A78"/>
                </a:solidFill>
              </a:rPr>
              <a:t>řádné</a:t>
            </a:r>
            <a:r>
              <a:rPr lang="cs-CZ" sz="3600">
                <a:solidFill>
                  <a:srgbClr val="003A78"/>
                </a:solidFill>
              </a:rPr>
              <a:t> kontroly na základě plánu kontrol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3600" b="1">
                <a:solidFill>
                  <a:srgbClr val="003A78"/>
                </a:solidFill>
              </a:rPr>
              <a:t>ad hoc</a:t>
            </a:r>
            <a:r>
              <a:rPr lang="cs-CZ" sz="3600">
                <a:solidFill>
                  <a:srgbClr val="003A78"/>
                </a:solidFill>
              </a:rPr>
              <a:t> kontroly (na základě podnětu, kontrola plnění nápravných opatření, apod.)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72520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3146881"/>
            <a:ext cx="20773137" cy="7518037"/>
          </a:xfrm>
        </p:spPr>
        <p:txBody>
          <a:bodyPr/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- </a:t>
            </a:r>
            <a:r>
              <a:rPr lang="cs-CZ" sz="3600" smtClean="0">
                <a:solidFill>
                  <a:srgbClr val="003A78"/>
                </a:solidFill>
              </a:rPr>
              <a:t>  po </a:t>
            </a:r>
            <a:r>
              <a:rPr lang="cs-CZ" sz="3600">
                <a:solidFill>
                  <a:srgbClr val="003A78"/>
                </a:solidFill>
              </a:rPr>
              <a:t>ukončení realizace aktivit projektu a před schválením ZZ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3600" smtClean="0">
                <a:solidFill>
                  <a:srgbClr val="003A78"/>
                </a:solidFill>
              </a:rPr>
              <a:t>zaměření především na finanční plnění projektu a veřejné zakázky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3600" smtClean="0">
                <a:solidFill>
                  <a:srgbClr val="003A78"/>
                </a:solidFill>
              </a:rPr>
              <a:t>kontrola dosažení účelu/výsledku projektu včetně souvisejících indikátorů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36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Dva </a:t>
            </a:r>
            <a:r>
              <a:rPr lang="cs-CZ" sz="3600" b="1">
                <a:solidFill>
                  <a:srgbClr val="003A78"/>
                </a:solidFill>
              </a:rPr>
              <a:t>typy </a:t>
            </a:r>
            <a:r>
              <a:rPr lang="cs-CZ" sz="3600" b="1" smtClean="0">
                <a:solidFill>
                  <a:srgbClr val="003A78"/>
                </a:solidFill>
              </a:rPr>
              <a:t>závěrečných </a:t>
            </a:r>
            <a:r>
              <a:rPr lang="cs-CZ" sz="3600" b="1">
                <a:solidFill>
                  <a:srgbClr val="003A78"/>
                </a:solidFill>
              </a:rPr>
              <a:t>kontrol: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3600" smtClean="0">
                <a:solidFill>
                  <a:srgbClr val="003A78"/>
                </a:solidFill>
              </a:rPr>
              <a:t>řádné kontroly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3600" smtClean="0">
                <a:solidFill>
                  <a:srgbClr val="003A78"/>
                </a:solidFill>
              </a:rPr>
              <a:t>ad hoc kontroly (na základě podnětu)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mtClean="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Závěrečná kontrola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479047" y="3127003"/>
            <a:ext cx="20773137" cy="7518037"/>
          </a:xfrm>
        </p:spPr>
        <p:txBody>
          <a:bodyPr/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000" smtClean="0">
                <a:solidFill>
                  <a:srgbClr val="003A78"/>
                </a:solidFill>
              </a:rPr>
              <a:t>nechápat kontrolu jako nutné zlo, ale jako možnost vyřešit problémy a odstranit nedostatky, které by mohly zapříčinit neuznatelnost výdajů nebo nesrovnalost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000" smtClean="0">
                <a:solidFill>
                  <a:srgbClr val="003A78"/>
                </a:solidFill>
              </a:rPr>
              <a:t>zajistit přítomnost relevantních osob s dostatečnými pravomocemi k rozhodování a osob, které mají dostatečné informace o projektu (obsahové i finanční)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000" smtClean="0">
                <a:solidFill>
                  <a:srgbClr val="003A78"/>
                </a:solidFill>
              </a:rPr>
              <a:t>zajistit řádnou přípravu všech relevantních podkladů a dokumentace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000" smtClean="0">
                <a:solidFill>
                  <a:srgbClr val="003A78"/>
                </a:solidFill>
              </a:rPr>
              <a:t>aktivně spolupracovat se zástupci ZP a externího dodavatele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- tipy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6443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23065" y="5768785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18759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2021-03-11T10:33:24.715</cp:lastPrinted>
  <dcterms:created xsi:type="dcterms:W3CDTF">2021-03-11T10:33:24Z</dcterms:created>
  <dcterms:modified xsi:type="dcterms:W3CDTF">2021-03-11T10:33:24Z</dcterms:modified>
</cp:coreProperties>
</file>