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embeddedFontLst>
    <p:embeddedFont>
      <p:font typeface="Average" panose="020B0604020202020204" charset="0"/>
      <p:regular r:id="rId10"/>
    </p:embeddedFont>
    <p:embeddedFont>
      <p:font typeface="Oswald" panose="020B0604020202020204" charset="0"/>
      <p:regular r:id="rId11"/>
      <p:bold r:id="rId12"/>
    </p:embeddedFont>
  </p:embeddedFontLst>
  <p:custDataLst>
    <p:tags r:id="rId9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  <a:defRPr kern="1200" smtId="4294967295"/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584" autoAdjust="0"/>
  </p:normalViewPr>
  <p:slideViewPr>
    <p:cSldViewPr snapToGrid="0">
      <p:cViewPr varScale="1">
        <p:scale>
          <a:sx n="83" d="100"/>
          <a:sy n="83" d="100"/>
        </p:scale>
        <p:origin x="10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font" Target="fonts/font1.fntdata" /><Relationship Id="rId11" Type="http://schemas.openxmlformats.org/officeDocument/2006/relationships/font" Target="fonts/font2.fntdata" /><Relationship Id="rId12" Type="http://schemas.openxmlformats.org/officeDocument/2006/relationships/font" Target="fonts/font3.fntdata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tags" Target="tags/tag30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.xml" /><Relationship Id="rId4" Type="http://schemas.openxmlformats.org/officeDocument/2006/relationships/tags" Target="../tags/tag7.xml" /><Relationship Id="rId5" Type="http://schemas.openxmlformats.org/officeDocument/2006/relationships/tags" Target="../tags/tag8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</a:xfrm>
      </p:grpSpPr>
      <p:sp>
        <p:nvSpPr>
          <p:cNvPr id="63" name="Google Shape;63;g4f62f14c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f62f14c7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</a:xfrm>
      </p:grpSpPr>
      <p:sp>
        <p:nvSpPr>
          <p:cNvPr id="76" name="Google Shape;76;g4f88492aa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f88492aa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84" name="Google Shape;84;g4f88492aa5_0_20:notes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f88492aa5_0_20:notes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92" name="Google Shape;92;g4f88492aa5_0_201:notes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f88492aa5_0_201:notes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00" name="Google Shape;100;g4f88492aa5_0_214:notes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f88492aa5_0_214:notes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defPPr>
              <a:defRPr kern="1200" smtId="4294967295"/>
            </a:defPPr>
            <a:lvl1pPr lvl="0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1pPr>
            <a:lvl2pPr lvl="1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2pPr>
            <a:lvl3pPr lvl="2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3pPr>
            <a:lvl4pPr lvl="3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4pPr>
            <a:lvl5pPr lvl="4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5pPr>
            <a:lvl6pPr lvl="5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6pPr>
            <a:lvl7pPr lvl="6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7pPr>
            <a:lvl8pPr lvl="7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8pPr>
            <a:lvl9pPr lvl="8" algn="ctr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defPPr>
              <a:defRPr kern="1200" smtId="4294967295"/>
            </a:defPPr>
            <a:lvl1pPr lvl="0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1pPr>
            <a:lvl2pPr lvl="1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2pPr>
            <a:lvl3pPr lvl="2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3pPr>
            <a:lvl4pPr lvl="3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4pPr>
            <a:lvl5pPr lvl="4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5pPr>
            <a:lvl6pPr lvl="5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6pPr>
            <a:lvl7pPr lvl="6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7pPr>
            <a:lvl8pPr lvl="7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8pPr>
            <a:lvl9pPr lvl="8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lvl="0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34290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lvl="0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lvl="0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defPPr>
              <a:defRPr kern="1200" smtId="4294967295"/>
            </a:defPPr>
            <a:lvl1pPr lvl="0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1pPr>
            <a:lvl2pPr lvl="1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2pPr>
            <a:lvl3pPr lvl="2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3pPr>
            <a:lvl4pPr lvl="3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4pPr>
            <a:lvl5pPr lvl="4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5pPr>
            <a:lvl6pPr lvl="5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6pPr>
            <a:lvl7pPr lvl="6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7pPr>
            <a:lvl8pPr lvl="7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8pPr>
            <a:lvl9pPr lvl="8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defPPr>
              <a:defRPr kern="1200" smtId="4294967295"/>
            </a:defPPr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defPPr>
              <a:defRPr kern="1200" smtId="4294967295"/>
            </a:defPPr>
            <a:lvl1pPr lvl="0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1pPr>
            <a:lvl2pPr lvl="1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2pPr>
            <a:lvl3pPr lvl="2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3pPr>
            <a:lvl4pPr lvl="3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4pPr>
            <a:lvl5pPr lvl="4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5pPr>
            <a:lvl6pPr lvl="5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6pPr>
            <a:lvl7pPr lvl="6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7pPr>
            <a:lvl8pPr lvl="7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8pPr>
            <a:lvl9pPr lvl="8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defPPr>
              <a:defRPr kern="1200" smtId="4294967295"/>
            </a:defPPr>
            <a:lvl1pPr marL="457200" lvl="0" indent="-34290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ct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defPPr>
              <a:defRPr kern="1200" smtId="4294967295"/>
            </a:defPPr>
            <a:lvl1pPr marL="457200" lvl="0" indent="-2286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defPPr>
              <a:defRPr kern="1200" smtId="4294967295"/>
            </a:defPPr>
            <a:lvl1pPr lvl="0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1pPr>
            <a:lvl2pPr lvl="1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2pPr>
            <a:lvl3pPr lvl="2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3pPr>
            <a:lvl4pPr lvl="3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4pPr>
            <a:lvl5pPr lvl="4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5pPr>
            <a:lvl6pPr lvl="5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6pPr>
            <a:lvl7pPr lvl="6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7pPr>
            <a:lvl8pPr lvl="7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8pPr>
            <a:lvl9pPr lvl="8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342900" algn="ctr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>
              <a:defRPr kern="1200" smtId="4294967295"/>
            </a:defPPr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/>
  <p:timing/>
  <p:hf hdr="0" ftr="0" dt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  <a:defRPr kern="1200" smtId="4294967295"/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  <a:defRPr kern="1200" smtId="4294967295"/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  <a:defRPr kern="1200" smtId="4294967295"/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jpeg" /><Relationship Id="rId6" Type="http://schemas.openxmlformats.org/officeDocument/2006/relationships/image" Target="../media/image4.png" /><Relationship Id="rId7" Type="http://schemas.openxmlformats.org/officeDocument/2006/relationships/image" Target="../media/image5.jpeg" /><Relationship Id="rId8" Type="http://schemas.openxmlformats.org/officeDocument/2006/relationships/image" Target="../media/image6.png" /><Relationship Id="rId9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image" Target="../media/image8.png" /><Relationship Id="rId8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image" Target="../media/image9.png" /><Relationship Id="rId8" Type="http://schemas.openxmlformats.org/officeDocument/2006/relationships/tags" Target="../tags/tag2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/>
              <a:t>Umbrella associations, networks and platforms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2400">
                <a:solidFill>
                  <a:srgbClr val="FFC000"/>
                </a:solidFill>
              </a:rPr>
              <a:t>Kryštof Koláček </a:t>
            </a:r>
            <a:endParaRPr sz="2400">
              <a:solidFill>
                <a:srgbClr val="FFC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2400">
                <a:solidFill>
                  <a:srgbClr val="FFC000"/>
                </a:solidFill>
              </a:rPr>
              <a:t>Czech Association of Independent Arts</a:t>
            </a:r>
            <a:endParaRPr sz="2400">
              <a:solidFill>
                <a:srgbClr val="FFC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2400">
                <a:solidFill>
                  <a:srgbClr val="FFC000"/>
                </a:solidFill>
              </a:rPr>
              <a:t>(Asociace nezávislých divadel ČR)</a:t>
            </a:r>
            <a:endParaRPr sz="2400">
              <a:solidFill>
                <a:srgbClr val="FFC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cs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1</a:t>
            </a:fld>
            <a:endParaRPr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1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/>
              <a:t>In the Czech Republic are over thirty culture associations, networks and platforms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425" y="1951325"/>
            <a:ext cx="1197325" cy="11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5650" y="1951313"/>
            <a:ext cx="762000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5638" y="3260825"/>
            <a:ext cx="20669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2500" y="1951325"/>
            <a:ext cx="1197324" cy="99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34125" y="1886775"/>
            <a:ext cx="3298174" cy="1121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72575" y="3393525"/>
            <a:ext cx="4282899" cy="99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1700" y="2944050"/>
            <a:ext cx="2493951" cy="150645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cs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2</a:t>
            </a:fld>
            <a:endParaRPr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Shape 78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/>
              <a:t>Main issues for the most associations</a:t>
            </a: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45720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1600"/>
              </a:spcBef>
              <a:spcAft>
                <a:spcPct val="0"/>
              </a:spcAft>
              <a:buSzPts val="2400"/>
              <a:buChar char="●"/>
            </a:pPr>
            <a:r>
              <a:rPr lang="cs" sz="2400"/>
              <a:t>Members are not active or lack thereof</a:t>
            </a:r>
            <a:endParaRPr sz="2400"/>
          </a:p>
          <a:p>
            <a:pPr marL="457200" lvl="0" indent="-381000" algn="l" rtl="0">
              <a:spcBef>
                <a:spcPct val="0"/>
              </a:spcBef>
              <a:spcAft>
                <a:spcPct val="0"/>
              </a:spcAft>
              <a:buSzPts val="2400"/>
              <a:buChar char="●"/>
            </a:pPr>
            <a:r>
              <a:rPr lang="cs" sz="2400"/>
              <a:t>Sources of funding </a:t>
            </a:r>
            <a:endParaRPr sz="2400"/>
          </a:p>
          <a:p>
            <a:pPr marL="457200" lvl="0" indent="-381000" algn="l" rtl="0">
              <a:spcBef>
                <a:spcPct val="0"/>
              </a:spcBef>
              <a:spcAft>
                <a:spcPct val="0"/>
              </a:spcAft>
              <a:buSzPts val="2400"/>
              <a:buChar char="●"/>
            </a:pPr>
            <a:r>
              <a:rPr lang="cs" sz="2400"/>
              <a:t>Aversion to cooperation, to be organized as a group of individuals/organizations</a:t>
            </a:r>
            <a:endParaRPr sz="2400"/>
          </a:p>
          <a:p>
            <a:pPr marL="457200" lvl="0" indent="-381000" algn="l" rtl="0">
              <a:spcBef>
                <a:spcPct val="0"/>
              </a:spcBef>
              <a:spcAft>
                <a:spcPct val="0"/>
              </a:spcAft>
              <a:buSzPts val="2400"/>
              <a:buChar char="●"/>
            </a:pPr>
            <a:r>
              <a:rPr lang="cs" sz="2400"/>
              <a:t>Missing or poor data</a:t>
            </a:r>
            <a:endParaRPr sz="2400"/>
          </a:p>
          <a:p>
            <a:pPr marL="457200" lvl="0" indent="-381000" algn="l" rtl="0">
              <a:spcBef>
                <a:spcPct val="0"/>
              </a:spcBef>
              <a:spcAft>
                <a:spcPct val="0"/>
              </a:spcAft>
              <a:buSzPts val="2400"/>
              <a:buChar char="●"/>
            </a:pPr>
            <a:r>
              <a:rPr lang="cs" sz="2400"/>
              <a:t>Different goals and needs</a:t>
            </a:r>
            <a:endParaRPr sz="2400"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  <p:custDataLst>
              <p:tags r:id="rId6"/>
            </p:custDataLst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cs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3</a:t>
            </a:fld>
            <a:endParaRPr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82" name="Google Shape;82;p15"/>
          <p:cNvPicPr preferRelativeResize="0"/>
          <p:nvPr>
            <p:custDataLst>
              <p:tags r:id="rId8"/>
            </p:custDataLst>
          </p:nvPr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55075" y="0"/>
            <a:ext cx="1935301" cy="193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Shape 86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/>
              <a:t>Inspirational examples of young assoc. 1/2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1800" b="1"/>
              <a:t>The Czech Writers Association (Asociace spisovatelů)</a:t>
            </a:r>
            <a:endParaRPr sz="1800" b="1"/>
          </a:p>
          <a:p>
            <a:pPr marL="457200" lvl="0" indent="-317500" algn="l" rtl="0">
              <a:spcBef>
                <a:spcPts val="160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Founded in  2015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Members are writers and poets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Advocacy, networking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Over 60  members - individuals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Living/Contemporary Literature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Consultant service to foreign organisers in the area of writers’ mobility support, curatorship and such</a:t>
            </a:r>
            <a:endParaRPr/>
          </a:p>
          <a:p>
            <a:pPr marL="0" lvl="0" indent="45720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www.asociacespisovatelu.cz</a:t>
            </a:r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2"/>
            <p:custDataLst>
              <p:tags r:id="rId6"/>
            </p:custDataLst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1800" b="1"/>
              <a:t>The Zlín Creative Cluster          (Zlínský kreativní klastr)</a:t>
            </a:r>
            <a:endParaRPr sz="1800" b="1"/>
          </a:p>
          <a:p>
            <a:pPr marL="457200" lvl="0" indent="-317500" algn="l" rtl="0">
              <a:spcBef>
                <a:spcPts val="160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Founded in 2016, focused on City of Zlín and Zlín Region, members are private companies, individuals, City of Zlín, contributory/municipal organizations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Design, audiovisual, marketing communications and architecture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Recommending, executing, promoting, networking</a:t>
            </a:r>
            <a:endParaRPr/>
          </a:p>
          <a:p>
            <a:pPr marL="0" lvl="0" indent="45720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www.kreativnizlin.cz</a:t>
            </a: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ldNum" idx="12"/>
            <p:custDataLst>
              <p:tags r:id="rId7"/>
            </p:custDataLst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cs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4</a:t>
            </a:fld>
            <a:endParaRPr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Shape 94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s"/>
              <a:t>Inspirational examples of young assoc. 2/2</a:t>
            </a:r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1800" b="1"/>
              <a:t>Czech Association of Independent Arts (Asociace nezávislých divadel ČR)</a:t>
            </a:r>
            <a:endParaRPr sz="1800" b="1"/>
          </a:p>
          <a:p>
            <a:pPr marL="457200" lvl="0" indent="-317500" algn="l" rtl="0">
              <a:spcBef>
                <a:spcPts val="160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Founded in 2016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Over 40 members are venues, theatres, groups, art houses - umbrella association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Founding member of European Association of Independent Performing Arts (EAIPA) in Berlin, 2018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Lobbying, advocacy, mapping/research</a:t>
            </a:r>
            <a:endParaRPr/>
          </a:p>
          <a:p>
            <a:pPr marL="0" lvl="0" indent="457200" algn="l" rtl="0">
              <a:spcBef>
                <a:spcPts val="1600"/>
              </a:spcBef>
              <a:spcAft>
                <a:spcPct val="0"/>
              </a:spcAft>
              <a:buNone/>
            </a:pPr>
            <a:r>
              <a:rPr lang="cs"/>
              <a:t>www.andcr.cz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2"/>
            <p:custDataLst>
              <p:tags r:id="rId6"/>
            </p:custDataLst>
          </p:nvPr>
        </p:nvSpPr>
        <p:spPr>
          <a:xfrm>
            <a:off x="4756200" y="1152475"/>
            <a:ext cx="3999900" cy="328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z="1800" b="1"/>
              <a:t>Association Skutek                      (Spolek Skutek)</a:t>
            </a:r>
            <a:endParaRPr sz="1800" b="1"/>
          </a:p>
          <a:p>
            <a:pPr marL="457200" lvl="0" indent="-317500" algn="l" rtl="0">
              <a:spcBef>
                <a:spcPts val="160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Founded in 2014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Over 40 members - individuals -  visual artists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Interdisciplinary cooperation, advocacy for art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Common goals for all types of art</a:t>
            </a:r>
            <a:endParaRPr/>
          </a:p>
          <a:p>
            <a:pPr marL="457200" lvl="0" indent="-317500" algn="l" rtl="0">
              <a:spcBef>
                <a:spcPct val="0"/>
              </a:spcBef>
              <a:spcAft>
                <a:spcPct val="0"/>
              </a:spcAft>
              <a:buSzPts val="1400"/>
              <a:buChar char="●"/>
            </a:pPr>
            <a:r>
              <a:rPr lang="cs"/>
              <a:t>Warehouse of materials for artists for free</a:t>
            </a:r>
            <a:endParaRPr/>
          </a:p>
          <a:p>
            <a:pPr marL="0" lvl="0" indent="45720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www.spolekskutek.cz</a:t>
            </a:r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ldNum" idx="12"/>
            <p:custDataLst>
              <p:tags r:id="rId7"/>
            </p:custDataLst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cs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5</a:t>
            </a:fld>
            <a:endParaRPr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Shape 102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71258" y="32875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i="1"/>
              <a:t>Please feel free to contact me!</a:t>
            </a:r>
            <a:endParaRPr i="1"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cs" smtClean="0">
                <a:solidFill>
                  <a:srgbClr val="FFC000"/>
                </a:solidFill>
              </a:rPr>
              <a:t>kk@divadlox10.cz, </a:t>
            </a:r>
            <a:r>
              <a:rPr lang="cs">
                <a:solidFill>
                  <a:srgbClr val="FFC000"/>
                </a:solidFill>
              </a:rPr>
              <a:t>krystof.kolacek@gmail.com</a:t>
            </a:r>
            <a:endParaRPr>
              <a:solidFill>
                <a:srgbClr val="FFC000"/>
              </a:solidFill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  <p:custDataLst>
              <p:tags r:id="rId6"/>
            </p:custDataLst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kern="1200" smtId="4294967295"/>
            </a:def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cs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6</a:t>
            </a:fld>
            <a:endParaRPr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06" name="Google Shape;106;p18"/>
          <p:cNvPicPr preferRelativeResize="0"/>
          <p:nvPr>
            <p:custDataLst>
              <p:tags r:id="rId8"/>
            </p:custDataLst>
          </p:nvPr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5663" y="2298238"/>
            <a:ext cx="1032675" cy="103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0"/>
</p:tagLst>
</file>

<file path=ppt/tags/tag4.xml><?xml version="1.0" encoding="utf-8"?>
<p:tagLst xmlns:p="http://schemas.openxmlformats.org/presentationml/2006/main">
  <p:tag name="AS_UNIQUEID" val="3"/>
</p:tagLst>
</file>

<file path=ppt/tags/tag5.xml><?xml version="1.0" encoding="utf-8"?>
<p:tagLst xmlns:p="http://schemas.openxmlformats.org/presentationml/2006/main">
  <p:tag name="AS_UNIQUEID" val="4"/>
</p:tagLst>
</file>

<file path=ppt/tags/tag6.xml><?xml version="1.0" encoding="utf-8"?>
<p:tagLst xmlns:p="http://schemas.openxmlformats.org/presentationml/2006/main">
  <p:tag name="AS_UNIQUEID" val="5"/>
</p:tagLst>
</file>

<file path=ppt/tags/tag7.xml><?xml version="1.0" encoding="utf-8"?>
<p:tagLst xmlns:p="http://schemas.openxmlformats.org/presentationml/2006/main">
  <p:tag name="AS_UNIQUEID" val="6"/>
</p:tagLst>
</file>

<file path=ppt/tags/tag8.xml><?xml version="1.0" encoding="utf-8"?>
<p:tagLst xmlns:p="http://schemas.openxmlformats.org/presentationml/2006/main">
  <p:tag name="AS_UNIQUEID" val="7"/>
</p:tagLst>
</file>

<file path=ppt/tags/tag9.xml><?xml version="1.0" encoding="utf-8"?>
<p:tagLst xmlns:p="http://schemas.openxmlformats.org/presentationml/2006/main">
  <p:tag name="AS_UNIQUEID" val="8"/>
</p:tagLst>
</file>

<file path=ppt/tags/tag10.xml><?xml version="1.0" encoding="utf-8"?>
<p:tagLst xmlns:p="http://schemas.openxmlformats.org/presentationml/2006/main">
  <p:tag name="AS_UNIQUEID" val="9"/>
</p:tagLst>
</file>

<file path=ppt/tags/tag11.xml><?xml version="1.0" encoding="utf-8"?>
<p:tagLst xmlns:p="http://schemas.openxmlformats.org/presentationml/2006/main">
  <p:tag name="AS_UNIQUEID" val="10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NET" val="4.0.30319.3652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Slate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2019-05-15T11:30:39.245</cp:lastPrinted>
  <dcterms:created xsi:type="dcterms:W3CDTF">2019-05-15T11:30:39Z</dcterms:created>
  <dcterms:modified xsi:type="dcterms:W3CDTF">2019-05-15T11:30:39Z</dcterms:modified>
</cp:coreProperties>
</file>