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handoutMasterIdLst>
    <p:handoutMasterId r:id="rId4"/>
  </p:handoutMasterIdLst>
  <p:sldIdLst>
    <p:sldId id="256" r:id="rId5"/>
    <p:sldId id="299" r:id="rId6"/>
    <p:sldId id="302" r:id="rId7"/>
    <p:sldId id="286" r:id="rId8"/>
    <p:sldId id="287" r:id="rId9"/>
    <p:sldId id="289" r:id="rId10"/>
    <p:sldId id="297" r:id="rId11"/>
    <p:sldId id="301" r:id="rId12"/>
    <p:sldId id="277" r:id="rId13"/>
    <p:sldId id="280" r:id="rId14"/>
    <p:sldId id="293" r:id="rId15"/>
    <p:sldId id="294" r:id="rId16"/>
    <p:sldId id="303" r:id="rId17"/>
    <p:sldId id="304" r:id="rId18"/>
    <p:sldId id="272" r:id="rId19"/>
  </p:sldIdLst>
  <p:sldSz cx="24380825" cy="13714412"/>
  <p:notesSz cx="9926638" cy="6797675"/>
  <p:custDataLst>
    <p:tags r:id="rId20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Hrazdirová Hana Mgr." initials="HHM" lastIdx="0" clrIdx="0">
    <p:extLst>
      <p:ext uri="{19B8F6BF-5375-455C-9EA6-DF929625EA0E}">
        <p15:presenceInfo xmlns:p15="http://schemas.microsoft.com/office/powerpoint/2012/main" userId="S-1-5-21-725345543-1035525444-1547161642-26443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  <p:cmAuthor id="3" name="Zlesák Petr Ing." initials="ZPI" lastIdx="0" clrIdx="2">
    <p:extLst>
      <p:ext uri="{19B8F6BF-5375-455C-9EA6-DF929625EA0E}">
        <p15:presenceInfo xmlns:p15="http://schemas.microsoft.com/office/powerpoint/2012/main" userId="S-1-5-21-725345543-1035525444-1547161642-527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87093" autoAdjust="0"/>
  </p:normalViewPr>
  <p:slideViewPr>
    <p:cSldViewPr snapToGrid="0">
      <p:cViewPr varScale="1">
        <p:scale>
          <a:sx n="51" d="100"/>
          <a:sy n="51" d="100"/>
        </p:scale>
        <p:origin x="984" y="90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11667494-50CE-40AC-BD54-A83009005E97}" type="datetimeFigureOut">
              <a:rPr lang="en-GB" smtClean="0"/>
              <a:t>15/07/2021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C2999D78-9647-4A52-8515-8DCB6A76EB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17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15/07/2021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369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47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00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623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GB" sz="16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009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28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96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933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157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Dát</a:t>
            </a:r>
            <a:r>
              <a:rPr lang="cs-CZ" baseline="0" smtClean="0"/>
              <a:t> si pozor na to, aby začátek a konec aktivity byl v rámci začátku a konce projektu</a:t>
            </a:r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841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80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664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040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547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78655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15.07.2021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15.07.2021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emf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2.png" /><Relationship Id="rId4" Type="http://schemas.openxmlformats.org/officeDocument/2006/relationships/image" Target="../media/image1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5766775"/>
            <a:ext cx="21861932" cy="246221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Účel projektu, výsledek, výstupy a aktivity</a:t>
            </a:r>
            <a:br>
              <a:rPr lang="cs-CZ" smtClean="0"/>
            </a:br>
            <a:r>
              <a:rPr lang="cs-CZ" smtClean="0"/>
              <a:t>Program Řádná správa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20279392" y="12054213"/>
            <a:ext cx="2185753" cy="56084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15. 7. 2021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213883" y="12121790"/>
            <a:ext cx="4220063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Petr Zlesák</a:t>
            </a:r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>
          <a:xfrm>
            <a:off x="11093693" y="12153389"/>
            <a:ext cx="676712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Ministerstvo financí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8419" y="3408217"/>
            <a:ext cx="17602200" cy="7876309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r>
              <a:rPr lang="cs-CZ" sz="4800">
                <a:solidFill>
                  <a:schemeClr val="bg2"/>
                </a:solidFill>
              </a:rPr>
              <a:t>Všechny texty musí být vyplněny, </a:t>
            </a:r>
            <a:r>
              <a:rPr lang="cs-CZ" sz="4800" smtClean="0">
                <a:solidFill>
                  <a:schemeClr val="bg2"/>
                </a:solidFill>
              </a:rPr>
              <a:t>neuvádějte </a:t>
            </a:r>
            <a:r>
              <a:rPr lang="cs-CZ" sz="4800">
                <a:solidFill>
                  <a:schemeClr val="bg2"/>
                </a:solidFill>
              </a:rPr>
              <a:t>jen odkaz na přílohu či jinou část </a:t>
            </a:r>
            <a:r>
              <a:rPr lang="cs-CZ" sz="4800" smtClean="0">
                <a:solidFill>
                  <a:schemeClr val="bg2"/>
                </a:solidFill>
              </a:rPr>
              <a:t>žádosti</a:t>
            </a:r>
          </a:p>
          <a:p>
            <a:pPr marL="0" indent="0">
              <a:buNone/>
            </a:pPr>
            <a:endParaRPr lang="cs-CZ" sz="4800">
              <a:solidFill>
                <a:schemeClr val="bg2"/>
              </a:solidFill>
            </a:endParaRPr>
          </a:p>
          <a:p>
            <a:r>
              <a:rPr lang="cs-CZ" sz="4800" smtClean="0">
                <a:solidFill>
                  <a:schemeClr val="bg2"/>
                </a:solidFill>
              </a:rPr>
              <a:t>Mějte na zřeteli, </a:t>
            </a:r>
            <a:r>
              <a:rPr lang="cs-CZ" sz="4800">
                <a:solidFill>
                  <a:schemeClr val="bg2"/>
                </a:solidFill>
              </a:rPr>
              <a:t>že žádost bude </a:t>
            </a:r>
            <a:r>
              <a:rPr lang="cs-CZ" sz="4800" smtClean="0">
                <a:solidFill>
                  <a:schemeClr val="bg2"/>
                </a:solidFill>
              </a:rPr>
              <a:t>posuzovat a dále s ní pracovat </a:t>
            </a:r>
            <a:r>
              <a:rPr lang="cs-CZ" sz="4800">
                <a:solidFill>
                  <a:schemeClr val="bg2"/>
                </a:solidFill>
              </a:rPr>
              <a:t>externí </a:t>
            </a:r>
            <a:r>
              <a:rPr lang="cs-CZ" sz="4800" smtClean="0">
                <a:solidFill>
                  <a:schemeClr val="bg2"/>
                </a:solidFill>
              </a:rPr>
              <a:t>subjekt, který nemá podrobný vhled </a:t>
            </a:r>
            <a:r>
              <a:rPr lang="cs-CZ" sz="4800">
                <a:solidFill>
                  <a:schemeClr val="bg2"/>
                </a:solidFill>
              </a:rPr>
              <a:t>do problematiky a vašich </a:t>
            </a:r>
            <a:r>
              <a:rPr lang="cs-CZ" sz="4800" smtClean="0">
                <a:solidFill>
                  <a:schemeClr val="bg2"/>
                </a:solidFill>
              </a:rPr>
              <a:t>plánů</a:t>
            </a:r>
          </a:p>
          <a:p>
            <a:pPr marL="0" indent="0">
              <a:buNone/>
            </a:pPr>
            <a:endParaRPr lang="cs-CZ" sz="4800">
              <a:solidFill>
                <a:schemeClr val="bg2"/>
              </a:solidFill>
            </a:endParaRPr>
          </a:p>
          <a:p>
            <a:r>
              <a:rPr lang="cs-CZ" sz="4800">
                <a:solidFill>
                  <a:schemeClr val="bg2"/>
                </a:solidFill>
              </a:rPr>
              <a:t>Buďte konzistentní při uvádění obdobných informací na různých </a:t>
            </a:r>
            <a:r>
              <a:rPr lang="cs-CZ" sz="4800" smtClean="0">
                <a:solidFill>
                  <a:schemeClr val="bg2"/>
                </a:solidFill>
              </a:rPr>
              <a:t>místech žádosti (např. cílové hodnoty indikátorů)</a:t>
            </a:r>
            <a:endParaRPr lang="cs-CZ" sz="480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sz="4800">
              <a:solidFill>
                <a:schemeClr val="bg2"/>
              </a:solidFill>
            </a:endParaRPr>
          </a:p>
          <a:p>
            <a:r>
              <a:rPr lang="cs-CZ" sz="4800">
                <a:solidFill>
                  <a:schemeClr val="bg2"/>
                </a:solidFill>
              </a:rPr>
              <a:t>Inspirujte se příklady uvedenými v Pokynu a přílohách</a:t>
            </a:r>
          </a:p>
          <a:p>
            <a:endParaRPr lang="cs-CZ" smtClean="0">
              <a:solidFill>
                <a:schemeClr val="bg2"/>
              </a:solidFill>
            </a:endParaRPr>
          </a:p>
          <a:p>
            <a:endParaRPr lang="cs-CZ"/>
          </a:p>
          <a:p>
            <a:endParaRPr lang="en-GB"/>
          </a:p>
        </p:txBody>
      </p:sp>
      <p:pic>
        <p:nvPicPr>
          <p:cNvPr id="5" name="obrázek 2" descr="Značka Výstrah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092" y="5265702"/>
            <a:ext cx="2592416" cy="23129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/>
          <p:cNvSpPr txBox="1"/>
          <p:nvPr/>
        </p:nvSpPr>
        <p:spPr>
          <a:xfrm>
            <a:off x="727364" y="1496291"/>
            <a:ext cx="2263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000" b="1">
                <a:solidFill>
                  <a:srgbClr val="FF0000"/>
                </a:solidFill>
              </a:rPr>
              <a:t>PŘI VYPLŇOVÁNÍ ŽÁDOSTI POUŽÍVEJTE POKYNY PRO ŽADATELE A PŘÍSLUŠNÉ </a:t>
            </a:r>
            <a:r>
              <a:rPr lang="cs-CZ" sz="4000" b="1" smtClean="0">
                <a:solidFill>
                  <a:srgbClr val="FF0000"/>
                </a:solidFill>
              </a:rPr>
              <a:t>PŘÍLOHY</a:t>
            </a:r>
            <a:endParaRPr lang="cs-CZ" sz="4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42628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Relevance projektu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7" y="6592186"/>
            <a:ext cx="22067445" cy="333424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u="sng"/>
              <a:t>Každý projekt je součástí programu a bude tedy přispívat k naplnění jeho cíle, výsledku a výstupů programu.</a:t>
            </a:r>
          </a:p>
          <a:p>
            <a:endParaRPr lang="cs-CZ" smtClean="0"/>
          </a:p>
          <a:p>
            <a:r>
              <a:rPr lang="cs-CZ" smtClean="0"/>
              <a:t>Celkový cíl programu Řádná správa = </a:t>
            </a:r>
            <a:r>
              <a:rPr lang="cs-CZ">
                <a:solidFill>
                  <a:srgbClr val="FF0000"/>
                </a:solidFill>
              </a:rPr>
              <a:t>zlepšení integrity a odpovědnosti veřejné </a:t>
            </a:r>
            <a:r>
              <a:rPr lang="cs-CZ" smtClean="0">
                <a:solidFill>
                  <a:srgbClr val="FF0000"/>
                </a:solidFill>
              </a:rPr>
              <a:t>správy</a:t>
            </a:r>
          </a:p>
          <a:p>
            <a:r>
              <a:rPr lang="cs-CZ" smtClean="0"/>
              <a:t>Výsledek programu Řádná správa (1) = </a:t>
            </a:r>
            <a:r>
              <a:rPr lang="cs-CZ">
                <a:solidFill>
                  <a:srgbClr val="FF0000"/>
                </a:solidFill>
              </a:rPr>
              <a:t>z</a:t>
            </a:r>
            <a:r>
              <a:rPr lang="cs-CZ" smtClean="0">
                <a:solidFill>
                  <a:srgbClr val="FF0000"/>
                </a:solidFill>
              </a:rPr>
              <a:t>lepšení </a:t>
            </a:r>
            <a:r>
              <a:rPr lang="cs-CZ">
                <a:solidFill>
                  <a:srgbClr val="FF0000"/>
                </a:solidFill>
              </a:rPr>
              <a:t>schopnosti veřejné správy reagovat na potřeby svých obyvatel</a:t>
            </a:r>
            <a:endParaRPr lang="cs-CZ" smtClean="0">
              <a:solidFill>
                <a:srgbClr val="FF0000"/>
              </a:solidFill>
            </a:endParaRPr>
          </a:p>
          <a:p>
            <a:r>
              <a:rPr lang="cs-CZ" smtClean="0"/>
              <a:t>Výstup programu Řádná správa (1.2) = </a:t>
            </a:r>
            <a:r>
              <a:rPr lang="cs-CZ" smtClean="0">
                <a:solidFill>
                  <a:srgbClr val="FF0000"/>
                </a:solidFill>
              </a:rPr>
              <a:t>podpoření </a:t>
            </a:r>
            <a:r>
              <a:rPr lang="cs-CZ">
                <a:solidFill>
                  <a:srgbClr val="FF0000"/>
                </a:solidFill>
              </a:rPr>
              <a:t>optimalizace veřejné správy</a:t>
            </a:r>
            <a:endParaRPr lang="cs-CZ" smtClean="0">
              <a:solidFill>
                <a:srgbClr val="FF0000"/>
              </a:solidFill>
            </a:endParaRPr>
          </a:p>
        </p:txBody>
      </p:sp>
      <p:sp>
        <p:nvSpPr>
          <p:cNvPr id="8" name="Šipka doleva 7"/>
          <p:cNvSpPr/>
          <p:nvPr/>
        </p:nvSpPr>
        <p:spPr>
          <a:xfrm>
            <a:off x="15897726" y="840329"/>
            <a:ext cx="5566611" cy="147587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</a:t>
            </a:r>
            <a:endParaRPr lang="cs-CZ"/>
          </a:p>
        </p:txBody>
      </p:sp>
      <p:sp>
        <p:nvSpPr>
          <p:cNvPr id="9" name="Šipka doleva 8"/>
          <p:cNvSpPr/>
          <p:nvPr/>
        </p:nvSpPr>
        <p:spPr>
          <a:xfrm>
            <a:off x="17573884" y="335782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2.7.1.</a:t>
            </a:r>
            <a:endParaRPr lang="cs-CZ"/>
          </a:p>
        </p:txBody>
      </p:sp>
      <p:pic>
        <p:nvPicPr>
          <p:cNvPr id="10" name="Zástupný symbol pro obsah 9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0385" y="2934586"/>
            <a:ext cx="15836767" cy="23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510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593586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Účel projektu</a:t>
            </a:r>
            <a:endParaRPr lang="cs-CZ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87871" y="2037871"/>
            <a:ext cx="15464589" cy="2321835"/>
          </a:xfrm>
          <a:prstGeom prst="rect">
            <a:avLst/>
          </a:prstGeom>
        </p:spPr>
      </p:pic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6" y="4968962"/>
            <a:ext cx="21861704" cy="559127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	</a:t>
            </a:r>
            <a:r>
              <a:rPr lang="cs-CZ" sz="3200" smtClean="0"/>
              <a:t>Jedna </a:t>
            </a:r>
            <a:r>
              <a:rPr lang="cs-CZ" sz="3200"/>
              <a:t>věta, </a:t>
            </a:r>
            <a:r>
              <a:rPr lang="cs-CZ" sz="3200" smtClean="0"/>
              <a:t>neuvádějte </a:t>
            </a:r>
            <a:r>
              <a:rPr lang="cs-CZ" sz="3200"/>
              <a:t>počty, konkrétní jména a místa apod</a:t>
            </a:r>
            <a:r>
              <a:rPr lang="cs-CZ" sz="3200" smtClean="0"/>
              <a:t>.</a:t>
            </a:r>
            <a:r>
              <a:rPr lang="cs-CZ" sz="3200"/>
              <a:t> </a:t>
            </a:r>
            <a:endParaRPr lang="cs-CZ" sz="3200" smtClean="0"/>
          </a:p>
          <a:p>
            <a:r>
              <a:rPr lang="cs-CZ" sz="3200" b="0" smtClean="0"/>
              <a:t>	</a:t>
            </a:r>
            <a:r>
              <a:rPr lang="cs-CZ" sz="3200" smtClean="0"/>
              <a:t>Účel </a:t>
            </a:r>
            <a:r>
              <a:rPr lang="cs-CZ" sz="3200"/>
              <a:t>projektu je uveden v právním aktu </a:t>
            </a:r>
            <a:r>
              <a:rPr lang="cs-CZ" sz="3200" b="0"/>
              <a:t>a konečný příjemce se zavazuje jej </a:t>
            </a:r>
            <a:r>
              <a:rPr lang="cs-CZ" sz="3200" b="0" smtClean="0"/>
              <a:t>naplnit</a:t>
            </a:r>
          </a:p>
          <a:p>
            <a:endParaRPr lang="cs-CZ" sz="3200" b="0"/>
          </a:p>
          <a:p>
            <a:r>
              <a:rPr lang="cs-CZ" b="0" smtClean="0"/>
              <a:t>1. Text </a:t>
            </a:r>
            <a:r>
              <a:rPr lang="cs-CZ" b="0"/>
              <a:t>účelu </a:t>
            </a:r>
            <a:r>
              <a:rPr lang="cs-CZ" b="0" smtClean="0"/>
              <a:t>projektu:</a:t>
            </a:r>
            <a:endParaRPr lang="cs-CZ" b="0"/>
          </a:p>
          <a:p>
            <a:r>
              <a:rPr lang="cs-CZ"/>
              <a:t>Účelem projektu je zlepšení schopnosti veřejné správy reagovat na potřeby svých obyvatel prostřednictvím</a:t>
            </a:r>
            <a:r>
              <a:rPr lang="cs-CZ" smtClean="0"/>
              <a:t>…                 </a:t>
            </a:r>
            <a:r>
              <a:rPr lang="cs-CZ" i="1">
                <a:solidFill>
                  <a:srgbClr val="FF0000"/>
                </a:solidFill>
              </a:rPr>
              <a:t>+ vlastními slovy shrnutí hlavních aktivit projektu.</a:t>
            </a:r>
          </a:p>
          <a:p>
            <a:r>
              <a:rPr lang="cs-CZ" b="0" i="1" smtClean="0"/>
              <a:t>Např</a:t>
            </a:r>
            <a:r>
              <a:rPr lang="cs-CZ" b="0" i="1"/>
              <a:t>.: Účelem projektu je zlepšení schopnosti veřejné správy reagovat na potřeby svých obyvatel prostřednictvím zapojení studentů středních škol, obyvatel vyloučené lokality ale i široké veřejnosti do rozhodovacích procesů na místní úrovni včetně zajištění rozvoje odborných kompetencí zaměstnanců místní samosprávy v oblasti aktivní občanské participace</a:t>
            </a:r>
            <a:endParaRPr lang="cs-CZ"/>
          </a:p>
        </p:txBody>
      </p:sp>
      <p:sp>
        <p:nvSpPr>
          <p:cNvPr id="7" name="Šipka doleva 6"/>
          <p:cNvSpPr/>
          <p:nvPr/>
        </p:nvSpPr>
        <p:spPr>
          <a:xfrm>
            <a:off x="19614338" y="2811472"/>
            <a:ext cx="1977971" cy="12352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.7.2.</a:t>
            </a:r>
            <a:endParaRPr lang="cs-CZ"/>
          </a:p>
        </p:txBody>
      </p:sp>
      <p:pic>
        <p:nvPicPr>
          <p:cNvPr id="8" name="obrázek 2" descr="Značka Výstrah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6364" y="5278581"/>
            <a:ext cx="1171913" cy="10570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/>
          <p:cNvSpPr/>
          <p:nvPr/>
        </p:nvSpPr>
        <p:spPr>
          <a:xfrm>
            <a:off x="4705350" y="7886700"/>
            <a:ext cx="13087350" cy="57150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9" name="TextovéPole 8"/>
          <p:cNvSpPr txBox="1"/>
          <p:nvPr/>
        </p:nvSpPr>
        <p:spPr>
          <a:xfrm>
            <a:off x="16385363" y="6551562"/>
            <a:ext cx="38457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3000" b="1">
                <a:solidFill>
                  <a:schemeClr val="bg1">
                    <a:lumMod val="75000"/>
                  </a:schemeClr>
                </a:solidFill>
              </a:rPr>
              <a:t>Výsledek programu</a:t>
            </a:r>
            <a:endParaRPr lang="en-GB" sz="3000" b="1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1" name="Přímá spojnice se šipkou 10"/>
          <p:cNvCxnSpPr/>
          <p:nvPr/>
        </p:nvCxnSpPr>
        <p:spPr>
          <a:xfrm flipH="1">
            <a:off x="17069981" y="7105560"/>
            <a:ext cx="1066800" cy="753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34022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programu</a:t>
            </a:r>
            <a:endParaRPr lang="cs-CZ" b="0"/>
          </a:p>
        </p:txBody>
      </p:sp>
      <p:sp>
        <p:nvSpPr>
          <p:cNvPr id="6" name="Šipka doleva 5"/>
          <p:cNvSpPr/>
          <p:nvPr/>
        </p:nvSpPr>
        <p:spPr>
          <a:xfrm>
            <a:off x="19973150" y="5860722"/>
            <a:ext cx="2165684" cy="12994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 </a:t>
            </a:r>
            <a:r>
              <a:rPr lang="cs-CZ" smtClean="0"/>
              <a:t>2.7.3.</a:t>
            </a:r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1259560" y="11222182"/>
            <a:ext cx="10183091" cy="66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ln w="0"/>
                <a:solidFill>
                  <a:schemeClr val="accent1"/>
                </a:solidFill>
              </a:rPr>
              <a:t>Přednastaveno v IS CEDR</a:t>
            </a:r>
            <a:endParaRPr lang="en-GB">
              <a:ln w="0"/>
              <a:solidFill>
                <a:schemeClr val="accent1"/>
              </a:solidFill>
            </a:endParaRPr>
          </a:p>
        </p:txBody>
      </p:sp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9560" y="2699483"/>
            <a:ext cx="18575886" cy="836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7545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programu</a:t>
            </a:r>
            <a:endParaRPr lang="cs-CZ"/>
          </a:p>
        </p:txBody>
      </p:sp>
      <p:sp>
        <p:nvSpPr>
          <p:cNvPr id="7" name="Šipka doleva 6"/>
          <p:cNvSpPr/>
          <p:nvPr/>
        </p:nvSpPr>
        <p:spPr>
          <a:xfrm>
            <a:off x="17768453" y="2581467"/>
            <a:ext cx="2400848" cy="16788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.7.4.</a:t>
            </a:r>
            <a:endParaRPr lang="cs-CZ"/>
          </a:p>
        </p:txBody>
      </p:sp>
      <p:sp>
        <p:nvSpPr>
          <p:cNvPr id="14" name="TextovéPole 13"/>
          <p:cNvSpPr txBox="1"/>
          <p:nvPr/>
        </p:nvSpPr>
        <p:spPr>
          <a:xfrm>
            <a:off x="1260386" y="11513127"/>
            <a:ext cx="10183091" cy="66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Přednastaveno v IS CEDR</a:t>
            </a:r>
            <a:endParaRPr lang="en-GB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Obrázek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260386" y="3013502"/>
            <a:ext cx="16341813" cy="790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31741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a výstupy programu</a:t>
            </a:r>
            <a:endParaRPr lang="cs-CZ"/>
          </a:p>
        </p:txBody>
      </p:sp>
      <p:sp>
        <p:nvSpPr>
          <p:cNvPr id="6" name="Zástupný symbol pro text 3"/>
          <p:cNvSpPr txBox="1"/>
          <p:nvPr/>
        </p:nvSpPr>
        <p:spPr>
          <a:xfrm>
            <a:off x="3740727" y="3236448"/>
            <a:ext cx="19381364" cy="5457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Všechny indikátory výsledku a výstupu programu jsou </a:t>
            </a:r>
            <a:r>
              <a:rPr lang="cs-CZ" sz="3600" smtClean="0">
                <a:solidFill>
                  <a:srgbClr val="FF0000"/>
                </a:solidFill>
              </a:rPr>
              <a:t>povinné, </a:t>
            </a:r>
            <a:r>
              <a:rPr lang="cs-CZ" sz="3600"/>
              <a:t>výsledky programu pak </a:t>
            </a:r>
            <a:r>
              <a:rPr lang="cs-CZ" sz="3600" smtClean="0">
                <a:solidFill>
                  <a:srgbClr val="FF0000"/>
                </a:solidFill>
              </a:rPr>
              <a:t>monitorovací, </a:t>
            </a:r>
            <a:r>
              <a:rPr lang="cs-CZ" sz="3600"/>
              <a:t>výstupu programu </a:t>
            </a:r>
            <a:r>
              <a:rPr lang="cs-CZ" sz="3600" smtClean="0">
                <a:solidFill>
                  <a:srgbClr val="FF0000"/>
                </a:solidFill>
              </a:rPr>
              <a:t>závazné! Viz kapitola 7 Výzvy</a:t>
            </a:r>
            <a:endParaRPr lang="cs-CZ" sz="360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Při stanovení hodnot indikátorů postupujte důsledně v souladu s </a:t>
            </a:r>
            <a:r>
              <a:rPr lang="cs-CZ" sz="3600" smtClean="0">
                <a:solidFill>
                  <a:srgbClr val="FF0000"/>
                </a:solidFill>
              </a:rPr>
              <a:t>Přílohou 9 Pokynu pro žadatele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Nekopírujte definice, inspirujte se a uvádějte konkrétní fakta dle plánovaných aktivit projektu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Stanovte reálné cílové hodnoty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IS CEDR provádí automatickou kontrolu vyplnění indikátorů </a:t>
            </a:r>
          </a:p>
        </p:txBody>
      </p:sp>
      <p:pic>
        <p:nvPicPr>
          <p:cNvPr id="7" name="obrázek 2" descr="Značka Výstrah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9255" y="4611479"/>
            <a:ext cx="1511763" cy="1454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16822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Příloha 9 Pokynu pro žadatele</a:t>
            </a:r>
            <a:endParaRPr lang="en-GB"/>
          </a:p>
        </p:txBody>
      </p:sp>
      <p:sp>
        <p:nvSpPr>
          <p:cNvPr id="11" name="TextovéPole 10"/>
          <p:cNvSpPr txBox="1"/>
          <p:nvPr/>
        </p:nvSpPr>
        <p:spPr>
          <a:xfrm>
            <a:off x="16355292" y="3831515"/>
            <a:ext cx="6766800" cy="618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bg2"/>
                </a:solidFill>
              </a:rPr>
              <a:t>Příklad zpracování v žádosti v poli </a:t>
            </a:r>
            <a:r>
              <a:rPr lang="cs-CZ" b="1" smtClean="0">
                <a:solidFill>
                  <a:schemeClr val="bg2"/>
                </a:solidFill>
              </a:rPr>
              <a:t>Plnění indikátoru, způsob stanovení a ověření hodnot:</a:t>
            </a:r>
          </a:p>
          <a:p>
            <a:endParaRPr lang="cs-CZ">
              <a:solidFill>
                <a:schemeClr val="bg2"/>
              </a:solidFill>
            </a:endParaRPr>
          </a:p>
          <a:p>
            <a:r>
              <a:rPr lang="cs-CZ" i="1" smtClean="0">
                <a:solidFill>
                  <a:schemeClr val="bg2"/>
                </a:solidFill>
              </a:rPr>
              <a:t>Indikátor se vztahuje k workshopu na téma „xy“. Cílová hodnota byla stanovena jako součet osob, které se daného workshopu zúčastnily. Způsob ověření: Počet zúčastněných, doložených prezenční listinou.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1"/>
          </p:nvPr>
        </p:nvPicPr>
        <p:blipFill>
          <a:blip r:embed="rId3"/>
          <a:srcRect l="21119" t="21669" r="18920" b="5990"/>
          <a:stretch>
            <a:fillRect/>
          </a:stretch>
        </p:blipFill>
        <p:spPr>
          <a:xfrm>
            <a:off x="1494692" y="3094892"/>
            <a:ext cx="13240889" cy="898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90429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 projektu</a:t>
            </a:r>
            <a:endParaRPr lang="cs-CZ"/>
          </a:p>
        </p:txBody>
      </p:sp>
      <p:sp>
        <p:nvSpPr>
          <p:cNvPr id="3" name="Šipka doleva 2"/>
          <p:cNvSpPr/>
          <p:nvPr/>
        </p:nvSpPr>
        <p:spPr>
          <a:xfrm>
            <a:off x="18559948" y="2980549"/>
            <a:ext cx="2868362" cy="21656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2.8.1.</a:t>
            </a:r>
            <a:endParaRPr lang="cs-CZ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0387" y="2405087"/>
            <a:ext cx="14949432" cy="193568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414" y="4689897"/>
            <a:ext cx="14943404" cy="7590772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6708582" y="7190509"/>
            <a:ext cx="65878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aktivity Management projektu a Publicita projektu přednastaveny v IS CEDR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ostatní aktivity zadává žadatel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max. 10 aktivit, lepší méně (doporučený počet 5-7)</a:t>
            </a:r>
            <a:endParaRPr lang="en-GB" sz="30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0573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 projektu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78382" y="2535382"/>
            <a:ext cx="19443709" cy="1014152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accent1"/>
                </a:solidFill>
              </a:rPr>
              <a:t>čleňte aktivity </a:t>
            </a:r>
            <a:r>
              <a:rPr lang="cs-CZ" sz="3600">
                <a:solidFill>
                  <a:schemeClr val="accent1"/>
                </a:solidFill>
              </a:rPr>
              <a:t>do logických celků primárně dle obsahu, ne časově </a:t>
            </a:r>
            <a:r>
              <a:rPr lang="cs-CZ" sz="3600" smtClean="0">
                <a:solidFill>
                  <a:schemeClr val="accent1"/>
                </a:solidFill>
              </a:rPr>
              <a:t>- příklady </a:t>
            </a:r>
            <a:r>
              <a:rPr lang="cs-CZ" sz="3600">
                <a:solidFill>
                  <a:schemeClr val="accent1"/>
                </a:solidFill>
              </a:rPr>
              <a:t>klíčových aktivit uvedeny v </a:t>
            </a:r>
            <a:r>
              <a:rPr lang="cs-CZ" sz="3600" smtClean="0">
                <a:solidFill>
                  <a:schemeClr val="accent1"/>
                </a:solidFill>
              </a:rPr>
              <a:t>kapitole 2.8.1. Pokynu </a:t>
            </a:r>
            <a:r>
              <a:rPr lang="cs-CZ" sz="3600">
                <a:solidFill>
                  <a:schemeClr val="accent1"/>
                </a:solidFill>
              </a:rPr>
              <a:t>pro </a:t>
            </a:r>
            <a:r>
              <a:rPr lang="cs-CZ" sz="3600" smtClean="0">
                <a:solidFill>
                  <a:schemeClr val="accent1"/>
                </a:solidFill>
              </a:rPr>
              <a:t>žadatele</a:t>
            </a:r>
          </a:p>
          <a:p>
            <a:r>
              <a:rPr lang="cs-CZ" sz="3600" smtClean="0">
                <a:solidFill>
                  <a:schemeClr val="accent1"/>
                </a:solidFill>
              </a:rPr>
              <a:t>typy oprávněných aktivit jsou stanoveny výzvou</a:t>
            </a:r>
            <a:endParaRPr lang="cs-CZ" sz="3600">
              <a:solidFill>
                <a:schemeClr val="accent1"/>
              </a:solidFill>
            </a:endParaRP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nepopisujte, co už děláte, ale co budete dělat v rámci projektu</a:t>
            </a: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popište</a:t>
            </a:r>
            <a:r>
              <a:rPr lang="cs-CZ" sz="3600">
                <a:solidFill>
                  <a:schemeClr val="accent1"/>
                </a:solidFill>
              </a:rPr>
              <a:t>, </a:t>
            </a:r>
            <a:r>
              <a:rPr lang="cs-CZ" sz="3600" b="1">
                <a:solidFill>
                  <a:schemeClr val="accent1"/>
                </a:solidFill>
              </a:rPr>
              <a:t>jaká činnost, kým, kdy a jakým způsobem bude realizována a jakým způsobem bude zapojen partner </a:t>
            </a:r>
            <a:r>
              <a:rPr lang="cs-CZ" sz="3600" smtClean="0">
                <a:solidFill>
                  <a:schemeClr val="accent1"/>
                </a:solidFill>
              </a:rPr>
              <a:t>projektu</a:t>
            </a: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dejte pozor na míru </a:t>
            </a:r>
            <a:r>
              <a:rPr lang="cs-CZ" sz="3600">
                <a:solidFill>
                  <a:schemeClr val="accent1"/>
                </a:solidFill>
              </a:rPr>
              <a:t>detailu, opakování, nadbytečná slova, návaznost </a:t>
            </a:r>
            <a:r>
              <a:rPr lang="cs-CZ" sz="3600" smtClean="0">
                <a:solidFill>
                  <a:schemeClr val="accent1"/>
                </a:solidFill>
              </a:rPr>
              <a:t>informací, buďte struční, soustřeďte se na fakta a ne hodnocení a nezabíhejte </a:t>
            </a:r>
            <a:r>
              <a:rPr lang="cs-CZ" sz="3600">
                <a:solidFill>
                  <a:schemeClr val="accent1"/>
                </a:solidFill>
              </a:rPr>
              <a:t>do odborných </a:t>
            </a:r>
            <a:r>
              <a:rPr lang="cs-CZ" sz="3600" smtClean="0">
                <a:solidFill>
                  <a:schemeClr val="accent1"/>
                </a:solidFill>
              </a:rPr>
              <a:t>detailů</a:t>
            </a:r>
            <a:endParaRPr lang="cs-CZ" sz="3600">
              <a:solidFill>
                <a:schemeClr val="accent1"/>
              </a:solidFill>
            </a:endParaRP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nezapomeňte </a:t>
            </a:r>
            <a:r>
              <a:rPr lang="cs-CZ" sz="3600">
                <a:solidFill>
                  <a:schemeClr val="accent1"/>
                </a:solidFill>
              </a:rPr>
              <a:t>na </a:t>
            </a:r>
            <a:r>
              <a:rPr lang="cs-CZ" sz="3600" smtClean="0">
                <a:solidFill>
                  <a:schemeClr val="accent1"/>
                </a:solidFill>
              </a:rPr>
              <a:t>log. návaznost </a:t>
            </a:r>
            <a:r>
              <a:rPr lang="cs-CZ" sz="3600">
                <a:solidFill>
                  <a:schemeClr val="accent1"/>
                </a:solidFill>
              </a:rPr>
              <a:t>na rozpočet projektu a zvolené výstupy/výsledky a </a:t>
            </a:r>
            <a:r>
              <a:rPr lang="cs-CZ" sz="3600" smtClean="0">
                <a:solidFill>
                  <a:schemeClr val="accent1"/>
                </a:solidFill>
              </a:rPr>
              <a:t>indikátory </a:t>
            </a:r>
            <a:endParaRPr lang="cs-CZ" sz="3600">
              <a:solidFill>
                <a:schemeClr val="accent1"/>
              </a:solidFill>
            </a:endParaRP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aktivita </a:t>
            </a:r>
            <a:r>
              <a:rPr lang="cs-CZ" sz="3600" b="1" smtClean="0">
                <a:solidFill>
                  <a:schemeClr val="accent1"/>
                </a:solidFill>
              </a:rPr>
              <a:t>Publicita projektu</a:t>
            </a:r>
            <a:r>
              <a:rPr lang="cs-CZ" sz="3600" smtClean="0">
                <a:solidFill>
                  <a:schemeClr val="accent1"/>
                </a:solidFill>
              </a:rPr>
              <a:t>: uveďte, jakým </a:t>
            </a:r>
            <a:r>
              <a:rPr lang="cs-CZ" sz="3600">
                <a:solidFill>
                  <a:schemeClr val="accent1"/>
                </a:solidFill>
              </a:rPr>
              <a:t>způsobem budou naplněny povinné prvky publicity, neuvádějte aktivity, které nejsou zaměřeny přímo na publicitu projektu a jsou realizovány v rámci klíčových </a:t>
            </a:r>
            <a:r>
              <a:rPr lang="cs-CZ" sz="3600" smtClean="0">
                <a:solidFill>
                  <a:schemeClr val="accent1"/>
                </a:solidFill>
              </a:rPr>
              <a:t>aktivit (např. odborné semináře, školení)</a:t>
            </a:r>
          </a:p>
          <a:p>
            <a:pPr lvl="0"/>
            <a:r>
              <a:rPr lang="cs-CZ" sz="3600">
                <a:solidFill>
                  <a:schemeClr val="accent1"/>
                </a:solidFill>
              </a:rPr>
              <a:t>aktivita </a:t>
            </a:r>
            <a:r>
              <a:rPr lang="cs-CZ" sz="3600" b="1">
                <a:solidFill>
                  <a:schemeClr val="accent1"/>
                </a:solidFill>
              </a:rPr>
              <a:t>Management projektu</a:t>
            </a:r>
            <a:r>
              <a:rPr lang="cs-CZ" sz="3600">
                <a:solidFill>
                  <a:schemeClr val="accent1"/>
                </a:solidFill>
              </a:rPr>
              <a:t>: </a:t>
            </a:r>
            <a:r>
              <a:rPr lang="cs-CZ" sz="3600" smtClean="0">
                <a:solidFill>
                  <a:schemeClr val="accent1"/>
                </a:solidFill>
              </a:rPr>
              <a:t>uveďte </a:t>
            </a:r>
            <a:r>
              <a:rPr lang="cs-CZ" sz="3600">
                <a:solidFill>
                  <a:schemeClr val="accent1"/>
                </a:solidFill>
              </a:rPr>
              <a:t>role a odpovědnosti jednotlivých členů managementu a jejich předpokládané pracovní </a:t>
            </a:r>
            <a:r>
              <a:rPr lang="cs-CZ" sz="3600" smtClean="0">
                <a:solidFill>
                  <a:schemeClr val="accent1"/>
                </a:solidFill>
              </a:rPr>
              <a:t>úvazky, ne </a:t>
            </a:r>
            <a:r>
              <a:rPr lang="cs-CZ" sz="3600">
                <a:solidFill>
                  <a:schemeClr val="accent1"/>
                </a:solidFill>
              </a:rPr>
              <a:t>konkrétní </a:t>
            </a:r>
            <a:r>
              <a:rPr lang="cs-CZ" sz="3600" smtClean="0">
                <a:solidFill>
                  <a:schemeClr val="accent1"/>
                </a:solidFill>
              </a:rPr>
              <a:t>jména, </a:t>
            </a:r>
            <a:r>
              <a:rPr lang="cs-CZ" sz="3600">
                <a:solidFill>
                  <a:schemeClr val="accent1"/>
                </a:solidFill>
              </a:rPr>
              <a:t>ale pouze popisy pozic (např. finanční manažer</a:t>
            </a:r>
            <a:r>
              <a:rPr lang="cs-CZ" sz="3600" smtClean="0">
                <a:solidFill>
                  <a:schemeClr val="accent1"/>
                </a:solidFill>
              </a:rPr>
              <a:t>), nezahrnujte </a:t>
            </a:r>
            <a:r>
              <a:rPr lang="cs-CZ" sz="3600">
                <a:solidFill>
                  <a:schemeClr val="accent1"/>
                </a:solidFill>
              </a:rPr>
              <a:t>odborné pracovníky (např. </a:t>
            </a:r>
            <a:r>
              <a:rPr lang="cs-CZ" sz="3600" smtClean="0">
                <a:solidFill>
                  <a:schemeClr val="accent1"/>
                </a:solidFill>
              </a:rPr>
              <a:t>metodik, lektor)</a:t>
            </a:r>
            <a:endParaRPr lang="cs-CZ" sz="3600">
              <a:solidFill>
                <a:schemeClr val="accent1"/>
              </a:solidFill>
            </a:endParaRPr>
          </a:p>
        </p:txBody>
      </p:sp>
      <p:pic>
        <p:nvPicPr>
          <p:cNvPr id="7" name="obrázek 2" descr="Značka Výstrah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386" y="6255326"/>
            <a:ext cx="1511763" cy="1454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23188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a indikátory</a:t>
            </a:r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0386" y="2834663"/>
            <a:ext cx="16196342" cy="3678053"/>
          </a:xfrm>
          <a:prstGeom prst="rect">
            <a:avLst/>
          </a:prstGeom>
        </p:spPr>
      </p:pic>
      <p:sp>
        <p:nvSpPr>
          <p:cNvPr id="7" name="Šipka doleva 6"/>
          <p:cNvSpPr/>
          <p:nvPr/>
        </p:nvSpPr>
        <p:spPr>
          <a:xfrm>
            <a:off x="18809329" y="3537372"/>
            <a:ext cx="2868362" cy="21656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2.8.1.</a:t>
            </a:r>
            <a:endParaRPr lang="cs-CZ"/>
          </a:p>
        </p:txBody>
      </p:sp>
      <p:pic>
        <p:nvPicPr>
          <p:cNvPr id="8" name="Obrázek 7"/>
          <p:cNvPicPr/>
          <p:nvPr/>
        </p:nvPicPr>
        <p:blipFill>
          <a:blip r:embed="rId4"/>
          <a:stretch>
            <a:fillRect/>
          </a:stretch>
        </p:blipFill>
        <p:spPr>
          <a:xfrm>
            <a:off x="1114913" y="6622386"/>
            <a:ext cx="16341813" cy="395556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7706108" y="7065818"/>
            <a:ext cx="57565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definuje žadatel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alespoň 1 výstup každé aktivity, max. 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alespoň 1 indikátor každého výstupu, max. 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IS CEDR nekontroluje vyplnění indikátorů</a:t>
            </a:r>
          </a:p>
        </p:txBody>
      </p:sp>
    </p:spTree>
    <p:extLst>
      <p:ext uri="{BB962C8B-B14F-4D97-AF65-F5344CB8AC3E}">
        <p14:creationId xmlns:p14="http://schemas.microsoft.com/office/powerpoint/2010/main" val="363824264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a indikátory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4131" y="2433898"/>
            <a:ext cx="21861704" cy="988972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b="1" smtClean="0">
                <a:solidFill>
                  <a:srgbClr val="FF0000"/>
                </a:solidFill>
              </a:rPr>
              <a:t>Výstup aktivity </a:t>
            </a:r>
          </a:p>
          <a:p>
            <a:r>
              <a:rPr lang="cs-CZ" sz="3600" smtClean="0">
                <a:solidFill>
                  <a:schemeClr val="accent1"/>
                </a:solidFill>
              </a:rPr>
              <a:t>Konkrétní produkt, služba, proces, který bude </a:t>
            </a:r>
            <a:r>
              <a:rPr lang="cs-CZ" sz="3600">
                <a:solidFill>
                  <a:schemeClr val="accent1"/>
                </a:solidFill>
              </a:rPr>
              <a:t>na základě realizace klíčové aktivity projektu </a:t>
            </a:r>
            <a:r>
              <a:rPr lang="cs-CZ" sz="3600" smtClean="0">
                <a:solidFill>
                  <a:schemeClr val="accent1"/>
                </a:solidFill>
              </a:rPr>
              <a:t>vytvořen, může </a:t>
            </a:r>
            <a:r>
              <a:rPr lang="cs-CZ" sz="3600">
                <a:solidFill>
                  <a:schemeClr val="accent1"/>
                </a:solidFill>
              </a:rPr>
              <a:t>se shodovat s výstupem </a:t>
            </a:r>
            <a:r>
              <a:rPr lang="cs-CZ" sz="3600" smtClean="0">
                <a:solidFill>
                  <a:schemeClr val="accent1"/>
                </a:solidFill>
              </a:rPr>
              <a:t>programu </a:t>
            </a:r>
          </a:p>
          <a:p>
            <a:r>
              <a:rPr lang="cs-CZ" sz="3600" smtClean="0">
                <a:solidFill>
                  <a:schemeClr val="accent1"/>
                </a:solidFill>
              </a:rPr>
              <a:t>Příklady </a:t>
            </a:r>
            <a:r>
              <a:rPr lang="cs-CZ" sz="3600">
                <a:solidFill>
                  <a:schemeClr val="accent1"/>
                </a:solidFill>
              </a:rPr>
              <a:t>výstupů aktivit </a:t>
            </a:r>
            <a:r>
              <a:rPr lang="cs-CZ" sz="3600" smtClean="0">
                <a:solidFill>
                  <a:schemeClr val="accent1"/>
                </a:solidFill>
              </a:rPr>
              <a:t>jsou uvedeny v kapitole 2.8.1. Pokynu pro žadatele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chemeClr val="accent1"/>
                </a:solidFill>
              </a:rPr>
              <a:t>Např.: proškolení pracovníci místní samosprávy, vytvořená metodika, uspořádané 2 kulaté stoly</a:t>
            </a:r>
            <a:endParaRPr lang="cs-CZ" sz="3600" i="1">
              <a:solidFill>
                <a:schemeClr val="accent1"/>
              </a:solidFill>
            </a:endParaRPr>
          </a:p>
          <a:p>
            <a:r>
              <a:rPr lang="cs-CZ" sz="3600" b="1" smtClean="0">
                <a:solidFill>
                  <a:srgbClr val="FF0000"/>
                </a:solidFill>
              </a:rPr>
              <a:t>Indikátory výstupu aktivit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Indikátory musí být měřitelné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Nezapomeňte vyplnit způsob naplnění </a:t>
            </a:r>
            <a:r>
              <a:rPr lang="cs-CZ" sz="3600">
                <a:solidFill>
                  <a:schemeClr val="bg2"/>
                </a:solidFill>
              </a:rPr>
              <a:t>indikátoru, způsob stanovení </a:t>
            </a:r>
            <a:r>
              <a:rPr lang="cs-CZ" sz="3600" smtClean="0">
                <a:solidFill>
                  <a:schemeClr val="bg2"/>
                </a:solidFill>
              </a:rPr>
              <a:t>cílové hodnoty a způsob ověření hodnot 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Inspirujte se definicemi uvedenými v Příloze 9 Pokynu pro žadatele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Pozor na návaznost hodnot indikátorů aktivit na výstupy a výsledek programu – součty musí sedět</a:t>
            </a:r>
            <a:endParaRPr lang="cs-CZ" sz="360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600" i="1" smtClean="0">
                <a:solidFill>
                  <a:schemeClr val="accent1"/>
                </a:solidFill>
              </a:rPr>
              <a:t>Např</a:t>
            </a:r>
            <a:r>
              <a:rPr lang="cs-CZ" sz="3600" i="1">
                <a:solidFill>
                  <a:schemeClr val="accent1"/>
                </a:solidFill>
              </a:rPr>
              <a:t>.: </a:t>
            </a:r>
            <a:r>
              <a:rPr lang="cs-CZ" sz="3600" i="1" smtClean="0">
                <a:solidFill>
                  <a:schemeClr val="accent1"/>
                </a:solidFill>
              </a:rPr>
              <a:t>Počet provedených konzultací s aktivním zapojením veřejnosti</a:t>
            </a:r>
            <a:endParaRPr lang="cs-CZ" sz="3600" i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43846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9557" y="613139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Logický rámec</a:t>
            </a:r>
            <a:endParaRPr lang="cs-CZ" b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560" y="2154205"/>
            <a:ext cx="21861704" cy="5143065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accent1"/>
                </a:solidFill>
              </a:rPr>
              <a:t>příloha žádosti o grant</a:t>
            </a:r>
          </a:p>
          <a:p>
            <a:r>
              <a:rPr lang="cs-CZ" smtClean="0">
                <a:solidFill>
                  <a:schemeClr val="accent1"/>
                </a:solidFill>
              </a:rPr>
              <a:t>ucelený přehled  - účel projektu, výsledek 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a výstup programu včetně indikátorů, aktivity, 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výstupy aktivit včetně indikátorů, bil. indikátory</a:t>
            </a:r>
          </a:p>
          <a:p>
            <a:r>
              <a:rPr lang="cs-CZ">
                <a:solidFill>
                  <a:schemeClr val="accent1"/>
                </a:solidFill>
              </a:rPr>
              <a:t>p</a:t>
            </a:r>
            <a:r>
              <a:rPr lang="cs-CZ" smtClean="0">
                <a:solidFill>
                  <a:schemeClr val="accent1"/>
                </a:solidFill>
              </a:rPr>
              <a:t>ro KONTROLU možno vygenerovat </a:t>
            </a:r>
          </a:p>
          <a:p>
            <a:pPr marL="0" indent="0">
              <a:buNone/>
            </a:pPr>
            <a:r>
              <a:rPr lang="cs-CZ">
                <a:solidFill>
                  <a:schemeClr val="accent1"/>
                </a:solidFill>
              </a:rPr>
              <a:t> </a:t>
            </a:r>
            <a:r>
              <a:rPr lang="cs-CZ" smtClean="0">
                <a:solidFill>
                  <a:schemeClr val="accent1"/>
                </a:solidFill>
              </a:rPr>
              <a:t>    v průběhu zpracování žádosti o grant</a:t>
            </a:r>
          </a:p>
          <a:p>
            <a:r>
              <a:rPr lang="cs-CZ" smtClean="0">
                <a:solidFill>
                  <a:schemeClr val="accent1"/>
                </a:solidFill>
              </a:rPr>
              <a:t>NUTNO vygenerovat po konečném </a:t>
            </a:r>
          </a:p>
          <a:p>
            <a:pPr marL="0" indent="0">
              <a:buNone/>
            </a:pPr>
            <a:r>
              <a:rPr lang="cs-CZ">
                <a:solidFill>
                  <a:schemeClr val="accent1"/>
                </a:solidFill>
              </a:rPr>
              <a:t> </a:t>
            </a:r>
            <a:r>
              <a:rPr lang="cs-CZ" smtClean="0">
                <a:solidFill>
                  <a:schemeClr val="accent1"/>
                </a:solidFill>
              </a:rPr>
              <a:t>    zpracování žádosti o grant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 </a:t>
            </a:r>
            <a:endParaRPr lang="cs-CZ">
              <a:solidFill>
                <a:schemeClr val="accent1"/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rcRect l="44781" t="25877" r="21756" b="8314"/>
          <a:stretch>
            <a:fillRect/>
          </a:stretch>
        </p:blipFill>
        <p:spPr>
          <a:xfrm>
            <a:off x="10276402" y="-195774"/>
            <a:ext cx="13738547" cy="12149705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10217968" y="6694330"/>
            <a:ext cx="1949133" cy="950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Zahnutá šipka dolů 4"/>
          <p:cNvSpPr/>
          <p:nvPr/>
        </p:nvSpPr>
        <p:spPr>
          <a:xfrm rot="16200000">
            <a:off x="9082064" y="6362216"/>
            <a:ext cx="1304623" cy="368530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0217968" y="5386737"/>
            <a:ext cx="1972441" cy="950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9" name="Zahnutá šipka dolů 8"/>
          <p:cNvSpPr/>
          <p:nvPr/>
        </p:nvSpPr>
        <p:spPr>
          <a:xfrm rot="16200000">
            <a:off x="9120738" y="4817889"/>
            <a:ext cx="1250596" cy="368527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10229625" y="2518176"/>
            <a:ext cx="1972441" cy="950618"/>
          </a:xfrm>
          <a:prstGeom prst="rect">
            <a:avLst/>
          </a:prstGeom>
          <a:noFill/>
          <a:ln w="38100">
            <a:solidFill>
              <a:srgbClr val="009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1" name="Zahnutá šipka dolů 10"/>
          <p:cNvSpPr/>
          <p:nvPr/>
        </p:nvSpPr>
        <p:spPr>
          <a:xfrm rot="16200000">
            <a:off x="9091837" y="3411174"/>
            <a:ext cx="1225056" cy="38705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10229625" y="4022964"/>
            <a:ext cx="1972441" cy="950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3" name="Zahnutá šipka dolů 12"/>
          <p:cNvSpPr/>
          <p:nvPr/>
        </p:nvSpPr>
        <p:spPr>
          <a:xfrm rot="5603188" flipV="1">
            <a:off x="9334103" y="2320972"/>
            <a:ext cx="723068" cy="37954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12770685" y="3122698"/>
            <a:ext cx="869365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 b="1" smtClean="0">
                <a:solidFill>
                  <a:srgbClr val="FF0000"/>
                </a:solidFill>
              </a:rPr>
              <a:t>Zlepšení </a:t>
            </a:r>
            <a:r>
              <a:rPr lang="cs-CZ" sz="2400" b="1">
                <a:solidFill>
                  <a:srgbClr val="FF0000"/>
                </a:solidFill>
              </a:rPr>
              <a:t>schopnosti veřejné správy reagovat na potřeby svých obyvatel </a:t>
            </a:r>
            <a:r>
              <a:rPr lang="cs-CZ" sz="2400" b="1" smtClean="0">
                <a:solidFill>
                  <a:srgbClr val="FF0000"/>
                </a:solidFill>
              </a:rPr>
              <a:t>(MGS)</a:t>
            </a:r>
            <a:endParaRPr lang="cs-CZ" sz="2400" b="1">
              <a:solidFill>
                <a:srgbClr val="FF0000"/>
              </a:solidFill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12770685" y="4752911"/>
            <a:ext cx="679290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 b="1" smtClean="0">
                <a:solidFill>
                  <a:srgbClr val="FF0000"/>
                </a:solidFill>
              </a:rPr>
              <a:t>Podpoření </a:t>
            </a:r>
            <a:r>
              <a:rPr lang="cs-CZ" sz="2400" b="1">
                <a:solidFill>
                  <a:srgbClr val="FF0000"/>
                </a:solidFill>
              </a:rPr>
              <a:t>optimalizace veřejné </a:t>
            </a:r>
            <a:r>
              <a:rPr lang="cs-CZ" sz="2400" b="1" smtClean="0">
                <a:solidFill>
                  <a:srgbClr val="FF0000"/>
                </a:solidFill>
              </a:rPr>
              <a:t>správy</a:t>
            </a:r>
            <a:endParaRPr lang="cs-CZ" sz="2400" b="1">
              <a:solidFill>
                <a:srgbClr val="FF0000"/>
              </a:solidFill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10217967" y="2065982"/>
            <a:ext cx="1972441" cy="386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6349633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82554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Publicita projektu</a:t>
            </a:r>
            <a:endParaRPr lang="cs-CZ" b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064476"/>
            <a:ext cx="22192738" cy="872386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000" smtClean="0">
                <a:solidFill>
                  <a:schemeClr val="accent1"/>
                </a:solidFill>
              </a:rPr>
              <a:t>Povinnost zrealizovat </a:t>
            </a:r>
            <a:r>
              <a:rPr lang="cs-CZ" sz="4000" b="1" smtClean="0">
                <a:solidFill>
                  <a:schemeClr val="accent1"/>
                </a:solidFill>
              </a:rPr>
              <a:t>minimálně dvě informační aktivity</a:t>
            </a:r>
          </a:p>
          <a:p>
            <a:pPr marL="0" indent="0">
              <a:buNone/>
            </a:pPr>
            <a:endParaRPr lang="cs-CZ" sz="4000" b="1" smtClean="0">
              <a:solidFill>
                <a:schemeClr val="accent1"/>
              </a:solidFill>
            </a:endParaRPr>
          </a:p>
          <a:p>
            <a:pPr algn="just"/>
            <a:r>
              <a:rPr lang="cs-CZ" sz="4000" smtClean="0">
                <a:solidFill>
                  <a:schemeClr val="accent1"/>
                </a:solidFill>
              </a:rPr>
              <a:t>Povinnost poskytovat </a:t>
            </a:r>
            <a:r>
              <a:rPr lang="cs-CZ" sz="4000">
                <a:solidFill>
                  <a:schemeClr val="accent1"/>
                </a:solidFill>
              </a:rPr>
              <a:t>informace o projektu </a:t>
            </a:r>
            <a:r>
              <a:rPr lang="cs-CZ" sz="4000" b="1">
                <a:solidFill>
                  <a:schemeClr val="accent1"/>
                </a:solidFill>
              </a:rPr>
              <a:t>na nově zřízených webových stránkách projektu, popřípadě prostřednictvím specializované webové stránky na stávajícím webu organizace </a:t>
            </a:r>
            <a:r>
              <a:rPr lang="cs-CZ" sz="4000" smtClean="0">
                <a:solidFill>
                  <a:schemeClr val="accent1"/>
                </a:solidFill>
              </a:rPr>
              <a:t>konečného </a:t>
            </a:r>
            <a:r>
              <a:rPr lang="cs-CZ" sz="4000">
                <a:solidFill>
                  <a:schemeClr val="accent1"/>
                </a:solidFill>
              </a:rPr>
              <a:t>příjemce, a </a:t>
            </a:r>
            <a:r>
              <a:rPr lang="cs-CZ" sz="4000" smtClean="0">
                <a:solidFill>
                  <a:schemeClr val="accent1"/>
                </a:solidFill>
              </a:rPr>
              <a:t>to v sekci věnované projektu, </a:t>
            </a:r>
            <a:r>
              <a:rPr lang="cs-CZ" sz="4000" b="1" smtClean="0">
                <a:solidFill>
                  <a:schemeClr val="accent1"/>
                </a:solidFill>
              </a:rPr>
              <a:t>v českém jazyce</a:t>
            </a:r>
            <a:r>
              <a:rPr lang="cs-CZ" sz="4000" smtClean="0">
                <a:solidFill>
                  <a:schemeClr val="accent1"/>
                </a:solidFill>
              </a:rPr>
              <a:t>. Alternativně je možné informace o projektu zveřejňovat </a:t>
            </a:r>
            <a:r>
              <a:rPr lang="cs-CZ" sz="4000" b="1">
                <a:solidFill>
                  <a:schemeClr val="accent1"/>
                </a:solidFill>
              </a:rPr>
              <a:t>prostřednictvím profilů na sociálních sítích</a:t>
            </a:r>
            <a:r>
              <a:rPr lang="cs-CZ" sz="4000" b="1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sz="4000" b="1">
              <a:solidFill>
                <a:schemeClr val="accent1"/>
              </a:solidFill>
            </a:endParaRPr>
          </a:p>
          <a:p>
            <a:pPr algn="just"/>
            <a:r>
              <a:rPr lang="cs-CZ" sz="4000">
                <a:solidFill>
                  <a:schemeClr val="accent1"/>
                </a:solidFill>
              </a:rPr>
              <a:t>U projektů s </a:t>
            </a:r>
            <a:r>
              <a:rPr lang="cs-CZ" sz="4000" b="1">
                <a:solidFill>
                  <a:schemeClr val="accent1"/>
                </a:solidFill>
              </a:rPr>
              <a:t>grantem vyšším než 3 900 000 CZK a/nebo projektů v partnerství s partnerem z donorských zemí</a:t>
            </a:r>
            <a:r>
              <a:rPr lang="cs-CZ" sz="4000">
                <a:solidFill>
                  <a:schemeClr val="accent1"/>
                </a:solidFill>
              </a:rPr>
              <a:t> povinnost vytvořit </a:t>
            </a:r>
            <a:r>
              <a:rPr lang="cs-CZ" sz="4000" b="1">
                <a:solidFill>
                  <a:schemeClr val="accent1"/>
                </a:solidFill>
              </a:rPr>
              <a:t>webové</a:t>
            </a:r>
            <a:r>
              <a:rPr lang="cs-CZ" sz="4000">
                <a:solidFill>
                  <a:schemeClr val="accent1"/>
                </a:solidFill>
              </a:rPr>
              <a:t> </a:t>
            </a:r>
            <a:r>
              <a:rPr lang="cs-CZ" sz="4000" b="1">
                <a:solidFill>
                  <a:schemeClr val="accent1"/>
                </a:solidFill>
              </a:rPr>
              <a:t>stránky projektu</a:t>
            </a:r>
            <a:r>
              <a:rPr lang="cs-CZ" sz="4000">
                <a:solidFill>
                  <a:schemeClr val="accent1"/>
                </a:solidFill>
              </a:rPr>
              <a:t> (jako samostatnou sekci věnovanou projektu na stávajících webových stránkách organizace nebo jako samostatné webové stránky projektu), a to </a:t>
            </a:r>
            <a:r>
              <a:rPr lang="cs-CZ" sz="4000" b="1">
                <a:solidFill>
                  <a:schemeClr val="accent1"/>
                </a:solidFill>
              </a:rPr>
              <a:t>v českém i anglickém jazyce</a:t>
            </a:r>
            <a:r>
              <a:rPr lang="cs-CZ" sz="4000">
                <a:solidFill>
                  <a:schemeClr val="accent1"/>
                </a:solidFill>
              </a:rPr>
              <a:t>. </a:t>
            </a:r>
            <a:r>
              <a:rPr lang="cs-CZ" sz="4000" b="1">
                <a:solidFill>
                  <a:schemeClr val="accent1"/>
                </a:solidFill>
              </a:rPr>
              <a:t>Nebo alternativně </a:t>
            </a:r>
            <a:r>
              <a:rPr lang="cs-CZ" sz="4000">
                <a:solidFill>
                  <a:schemeClr val="accent1"/>
                </a:solidFill>
              </a:rPr>
              <a:t>je možné informace o projektu zveřejňovat </a:t>
            </a:r>
            <a:r>
              <a:rPr lang="cs-CZ" sz="4000" b="1">
                <a:solidFill>
                  <a:schemeClr val="accent1"/>
                </a:solidFill>
              </a:rPr>
              <a:t>prostřednictvím profilů na sociálních sítích</a:t>
            </a:r>
            <a:r>
              <a:rPr lang="cs-CZ" sz="4000">
                <a:solidFill>
                  <a:schemeClr val="accent1"/>
                </a:solidFill>
              </a:rPr>
              <a:t>.</a:t>
            </a:r>
            <a:endParaRPr lang="cs-CZ" sz="4000" b="1">
              <a:solidFill>
                <a:schemeClr val="accent1"/>
              </a:solidFill>
            </a:endParaRPr>
          </a:p>
          <a:p>
            <a:pPr marL="0" indent="0" algn="just">
              <a:buNone/>
            </a:pPr>
            <a:endParaRPr lang="cs-CZ" sz="4000" b="1" smtClean="0">
              <a:solidFill>
                <a:schemeClr val="accent1"/>
              </a:solidFill>
            </a:endParaRPr>
          </a:p>
          <a:p>
            <a:endParaRPr lang="cs-CZ" sz="4000" smtClean="0">
              <a:solidFill>
                <a:schemeClr val="accent1"/>
              </a:solidFill>
            </a:endParaRPr>
          </a:p>
          <a:p>
            <a:endParaRPr lang="cs-CZ" sz="40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3727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</a:t>
            </a:r>
            <a:r>
              <a:rPr lang="en-GB" smtClean="0"/>
              <a:t>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2021-07-16T08:07:39.763</cp:lastPrinted>
  <dcterms:created xsi:type="dcterms:W3CDTF">2021-07-16T08:07:39Z</dcterms:created>
  <dcterms:modified xsi:type="dcterms:W3CDTF">2021-07-16T08:07:39Z</dcterms:modified>
</cp:coreProperties>
</file>