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95" r:id="rId4"/>
    <p:sldId id="286" r:id="rId5"/>
    <p:sldId id="298" r:id="rId6"/>
    <p:sldId id="299" r:id="rId7"/>
    <p:sldId id="300" r:id="rId8"/>
    <p:sldId id="275" r:id="rId9"/>
    <p:sldId id="288" r:id="rId10"/>
    <p:sldId id="294" r:id="rId11"/>
    <p:sldId id="266" r:id="rId12"/>
    <p:sldId id="296" r:id="rId13"/>
    <p:sldId id="297" r:id="rId14"/>
    <p:sldId id="283" r:id="rId15"/>
    <p:sldId id="290" r:id="rId16"/>
  </p:sldIdLst>
  <p:sldSz cx="24380825" cy="13714412"/>
  <p:notesSz cx="6858000" cy="9144000"/>
  <p:custDataLst>
    <p:tags r:id="rId17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1">
              <a:tint val="20000"/>
            </a:schemeClr>
          </a:solidFill>
        </a:fill>
      </a:tcStyle>
    </a:band1H>
    <a:band1V>
      <a:tcStyle>
        <a:fill>
          <a:solidFill>
            <a:schemeClr val="accent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057" autoAdjust="0"/>
  </p:normalViewPr>
  <p:slideViewPr>
    <p:cSldViewPr snapToGrid="0">
      <p:cViewPr>
        <p:scale>
          <a:sx n="50" d="100"/>
          <a:sy n="50" d="100"/>
        </p:scale>
        <p:origin x="-708" y="-30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0D724D1-1215-441F-9C21-0A31BD95A51B}" type="doc">
      <dgm:prSet loTypeId="urn:microsoft.com/office/officeart/2005/8/layout/hProcess11" loCatId="process" qsTypeId="urn:microsoft.com/office/officeart/2005/8/quickstyle/3d4" qsCatId="3D" csTypeId="urn:microsoft.com/office/officeart/2005/8/colors/accent1_5" csCatId="accent1" phldr="1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12F856AB-812A-4A8D-B0B2-FA7D2EEC3042}" type="parTrans" cxnId="{206B2CEF-2FE5-48A4-B23D-6174BD3498C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EDED858-57CB-4388-844D-E1D04A33BCF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 smtClean="0"/>
            <a:t>Otevřená výzva</a:t>
          </a:r>
        </a:p>
        <a:p>
          <a:r>
            <a:rPr lang="cs-CZ" b="0" noProof="0" smtClean="0"/>
            <a:t>2. srpna 2021</a:t>
          </a:r>
          <a:endParaRPr lang="en-US" b="0" noProof="0"/>
        </a:p>
      </dgm:t>
    </dgm:pt>
    <dgm:pt modelId="{E69916AA-0480-49A9-B8AA-B6A0322DAC26}" type="sibTrans" cxnId="{206B2CEF-2FE5-48A4-B23D-6174BD3498C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71F6ED-2BC8-4F14-B986-1481AFB9012D}" type="parTrans" cxnId="{5D247F6E-271B-40EC-AB8D-F62D741AB2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638E58-EDAB-4089-B68E-B319256077D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 smtClean="0"/>
            <a:t>Online b</a:t>
          </a:r>
          <a:r>
            <a:rPr lang="en-US" b="1" noProof="0" smtClean="0"/>
            <a:t>ilater</a:t>
          </a:r>
          <a:r>
            <a:rPr lang="cs-CZ" b="1" noProof="0" smtClean="0"/>
            <a:t>ální seminář</a:t>
          </a:r>
          <a:r>
            <a:rPr lang="en-US" b="1" noProof="0" smtClean="0"/>
            <a:t> </a:t>
          </a:r>
          <a:endParaRPr lang="cs-CZ" b="1" noProof="0" smtClean="0"/>
        </a:p>
        <a:p>
          <a:r>
            <a:rPr lang="cs-CZ" b="0" noProof="0" smtClean="0"/>
            <a:t>2. pol. září 2021</a:t>
          </a:r>
          <a:endParaRPr lang="en-US" b="0" noProof="0"/>
        </a:p>
      </dgm:t>
    </dgm:pt>
    <dgm:pt modelId="{ECB0DC6D-5638-43C2-8299-5BBB5D7EDA30}" type="sibTrans" cxnId="{5D247F6E-271B-40EC-AB8D-F62D741AB2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6C55F0-1ABF-4CD5-9200-9F4A307F7638}" type="parTrans" cxnId="{B0AF68C0-BDDC-4F81-A2FD-E0C70679724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524559E-2A42-40C2-83EB-B034D8E4EE2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Podávání žádostí</a:t>
          </a:r>
        </a:p>
        <a:p>
          <a:r>
            <a:rPr lang="cs-CZ" b="0" noProof="0" smtClean="0"/>
            <a:t>2. srpen</a:t>
          </a:r>
          <a:r>
            <a:rPr lang="en-US" b="0" noProof="0" smtClean="0"/>
            <a:t> </a:t>
          </a:r>
          <a:r>
            <a:rPr lang="en-US" b="0" noProof="0"/>
            <a:t>– </a:t>
          </a:r>
          <a:r>
            <a:rPr lang="cs-CZ" b="0" noProof="0" smtClean="0"/>
            <a:t>1</a:t>
          </a:r>
          <a:r>
            <a:rPr lang="cs-CZ" b="0" noProof="0"/>
            <a:t>. </a:t>
          </a:r>
          <a:r>
            <a:rPr lang="cs-CZ" b="0" noProof="0" smtClean="0"/>
            <a:t>listopad 2021</a:t>
          </a:r>
          <a:endParaRPr lang="en-US" b="0" noProof="0"/>
        </a:p>
      </dgm:t>
    </dgm:pt>
    <dgm:pt modelId="{B3202553-4F9D-4BCB-9EB3-660B8CF05FDF}" type="sibTrans" cxnId="{B0AF68C0-BDDC-4F81-A2FD-E0C70679724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F0C0A58-82A6-4810-8AFF-BFB1A512B208}" type="parTrans" cxnId="{71B90FEE-39D7-4086-AA61-57FF3484537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379C59-A22C-4ECE-A298-E6BBAB07F72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noProof="0"/>
            <a:t>Hodnocení a výběr proj.</a:t>
          </a:r>
          <a:endParaRPr lang="en-US" noProof="0"/>
        </a:p>
      </dgm:t>
    </dgm:pt>
    <dgm:pt modelId="{49FC1DE6-A1D2-4AC8-A880-09EB26AB0E29}" type="sibTrans" cxnId="{71B90FEE-39D7-4086-AA61-57FF3484537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C6A21DF-7493-4C33-A424-79B98FB31671}" type="parTrans" cxnId="{0CA0F89F-D686-4190-AC86-B0B91B0BA9D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DB78C5-C45B-4F95-998C-5F3801751FF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Realizace projektů</a:t>
          </a:r>
        </a:p>
        <a:p>
          <a:r>
            <a:rPr lang="cs-CZ" noProof="0" smtClean="0"/>
            <a:t>Duben 2022</a:t>
          </a:r>
          <a:endParaRPr lang="en-US" noProof="0"/>
        </a:p>
      </dgm:t>
    </dgm:pt>
    <dgm:pt modelId="{81BC5FFB-C1F9-4ACB-8A02-CE0273A42883}" type="sibTrans" cxnId="{0CA0F89F-D686-4190-AC86-B0B91B0BA9D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D356A97-CB50-4F35-A097-C78A84DBEF5C}" type="pres">
      <dgm:prSet presAssocID="{70D724D1-1215-441F-9C21-0A31BD95A51B}" presName="Name0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4626B0F9-B37C-491B-8B82-1D2FBA5EEBB0}" type="pres">
      <dgm:prSet presAssocID="{70D724D1-1215-441F-9C21-0A31BD95A51B}" presName="arrow" presStyleLbl="bgShp" presStyleCnt="1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CE6EBFEC-FE1C-4A6E-9853-272336AFDF43}" type="pres">
      <dgm:prSet presAssocID="{70D724D1-1215-441F-9C21-0A31BD95A51B}" presName="points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13F2BB8D-CE95-4A70-A4ED-1B38F51972DA}" type="pres">
      <dgm:prSet presAssocID="{CEDED858-57CB-4388-844D-E1D04A33BCF6}" presName="compositeA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70E20107-9408-46CA-A153-EE1F28DD04B3}" type="pres">
      <dgm:prSet presAssocID="{CEDED858-57CB-4388-844D-E1D04A33BCF6}" presName="textA" presStyleLbl="revTx" presStyleCnt="5" custScaleX="14616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6FDE1D-F9F7-4CB6-8306-46AC994AC9E9}" type="pres">
      <dgm:prSet presAssocID="{CEDED858-57CB-4388-844D-E1D04A33BCF6}" presName="circleA" presStyleLbl="node1" presStyleCnt="5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4571A3FB-5526-4CEA-BAAB-6DB7F103100C}" type="pres">
      <dgm:prSet presAssocID="{CEDED858-57CB-4388-844D-E1D04A33BCF6}" presName="spaceA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E5C2DAD9-ECC8-42E6-97E5-F55791026A3B}" type="pres">
      <dgm:prSet presAssocID="{E69916AA-0480-49A9-B8AA-B6A0322DAC26}" presName="space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B85A2931-9DB0-4786-BA16-D4BFBFCD449A}" type="pres">
      <dgm:prSet presAssocID="{FA638E58-EDAB-4089-B68E-B319256077D7}" presName="compositeB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1399D1C6-A9A9-48E6-91A2-B0C9175CFC5C}" type="pres">
      <dgm:prSet presAssocID="{FA638E58-EDAB-4089-B68E-B319256077D7}" presName="textB" presStyleLbl="revTx" presStyleIdx="1" presStyleCnt="5" custScaleX="18465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98F964B-5532-42C9-99DE-5B1683F4933D}" type="pres">
      <dgm:prSet presAssocID="{FA638E58-EDAB-4089-B68E-B319256077D7}" presName="circleB" presStyleLbl="node1" presStyleIdx="1" presStyleCnt="5" custLinFactNeighborY="5563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7A69296A-683E-4662-A668-B8563DE567D8}" type="pres">
      <dgm:prSet presAssocID="{FA638E58-EDAB-4089-B68E-B319256077D7}" presName="spaceB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621EF3E4-44B6-4607-A4AD-87E39A39C777}" type="pres">
      <dgm:prSet presAssocID="{ECB0DC6D-5638-43C2-8299-5BBB5D7EDA30}" presName="space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4B7D7AB3-E180-40F2-BA10-BB9E80D9349F}" type="pres">
      <dgm:prSet presAssocID="{9524559E-2A42-40C2-83EB-B034D8E4EE23}" presName="compositeA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692D9FD2-3C69-4E15-A933-BC69A22CCA40}" type="pres">
      <dgm:prSet presAssocID="{9524559E-2A42-40C2-83EB-B034D8E4EE23}" presName="textA" presStyleLbl="revTx" presStyleIdx="2" presStyleCnt="5" custScaleX="188732" custLinFactNeighborX="-1385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A65B7B0-DEFD-4261-A725-1EFCB27C1FB9}" type="pres">
      <dgm:prSet presAssocID="{9524559E-2A42-40C2-83EB-B034D8E4EE23}" presName="circleA" presStyleLbl="node1" presStyleIdx="2" presStyleCnt="5" custLinFactX="-1228" custLinFactNeighborX="-100000" custLinFactNeighborY="10154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93A354E4-7586-4982-BD28-A19E8562BDB2}" type="pres">
      <dgm:prSet presAssocID="{9524559E-2A42-40C2-83EB-B034D8E4EE23}" presName="spaceA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19FD33EC-6751-4389-91B2-0AA267E1FE1E}" type="pres">
      <dgm:prSet presAssocID="{B3202553-4F9D-4BCB-9EB3-660B8CF05FDF}" presName="space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0C6E4F1A-B371-4EBA-8983-38760F0773D4}" type="pres">
      <dgm:prSet presAssocID="{F4379C59-A22C-4ECE-A298-E6BBAB07F725}" presName="compositeB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1EA27F95-3447-481D-A0A8-FED307668D0E}" type="pres">
      <dgm:prSet presAssocID="{F4379C59-A22C-4ECE-A298-E6BBAB07F725}" presName="textB" presStyleLbl="revTx" presStyleIdx="3" presStyleCnt="5" custLinFactNeighborX="-54011" custLinFactNeighborY="139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76B3D55-598F-4FD1-B7BB-8915C049961A}" type="pres">
      <dgm:prSet presAssocID="{F4379C59-A22C-4ECE-A298-E6BBAB07F725}" presName="circleB" presStyleLbl="node1" presStyleIdx="3" presStyleCnt="5" custLinFactX="-149323" custLinFactNeighborX="-200000" custLinFactNeighborY="8211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C864E62E-C24E-4418-B90E-7B101F26C9D5}" type="pres">
      <dgm:prSet presAssocID="{F4379C59-A22C-4ECE-A298-E6BBAB07F725}" presName="spaceB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8A20F313-7A1D-4569-B49F-D94578E9BB68}" type="pres">
      <dgm:prSet presAssocID="{49FC1DE6-A1D2-4AC8-A880-09EB26AB0E29}" presName="space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C8736199-32AD-4A59-A673-BC2D869D5DBC}" type="pres">
      <dgm:prSet presAssocID="{2FDB78C5-C45B-4F95-998C-5F3801751FFE}" presName="compositeA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01E6846A-C9C6-4510-A0BC-AD0D06C2F367}" type="pres">
      <dgm:prSet presAssocID="{2FDB78C5-C45B-4F95-998C-5F3801751FFE}" presName="textA" presStyleLbl="revTx" presStyleIdx="4" presStyleCnt="5" custScaleX="1641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74F33F3-0F7F-4283-9323-5266B913EC95}" type="pres">
      <dgm:prSet presAssocID="{2FDB78C5-C45B-4F95-998C-5F3801751FFE}" presName="circleA" presStyleLbl="node1" presStyleIdx="4" presStyleCnt="5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C2736E3A-93CA-4C27-9194-D583035CB1B5}" type="pres">
      <dgm:prSet presAssocID="{2FDB78C5-C45B-4F95-998C-5F3801751FFE}" presName="spaceA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</dgm:ptLst>
  <dgm:cxnLst>
    <dgm:cxn modelId="{206B2CEF-2FE5-48A4-B23D-6174BD3498C7}" srcId="{70D724D1-1215-441F-9C21-0A31BD95A51B}" destId="{CEDED858-57CB-4388-844D-E1D04A33BCF6}" srcOrd="0" destOrd="0" parTransId="{12F856AB-812A-4A8D-B0B2-FA7D2EEC3042}" sibTransId="{E69916AA-0480-49A9-B8AA-B6A0322DAC26}"/>
    <dgm:cxn modelId="{5D247F6E-271B-40EC-AB8D-F62D741AB221}" srcId="{70D724D1-1215-441F-9C21-0A31BD95A51B}" destId="{FA638E58-EDAB-4089-B68E-B319256077D7}" srcOrd="1" destOrd="0" parTransId="{4471F6ED-2BC8-4F14-B986-1481AFB9012D}" sibTransId="{ECB0DC6D-5638-43C2-8299-5BBB5D7EDA30}"/>
    <dgm:cxn modelId="{B0AF68C0-BDDC-4F81-A2FD-E0C706797249}" srcId="{70D724D1-1215-441F-9C21-0A31BD95A51B}" destId="{9524559E-2A42-40C2-83EB-B034D8E4EE23}" srcOrd="2" destOrd="0" parTransId="{B96C55F0-1ABF-4CD5-9200-9F4A307F7638}" sibTransId="{B3202553-4F9D-4BCB-9EB3-660B8CF05FDF}"/>
    <dgm:cxn modelId="{71B90FEE-39D7-4086-AA61-57FF34845375}" srcId="{70D724D1-1215-441F-9C21-0A31BD95A51B}" destId="{F4379C59-A22C-4ECE-A298-E6BBAB07F725}" srcOrd="3" destOrd="0" parTransId="{4F0C0A58-82A6-4810-8AFF-BFB1A512B208}" sibTransId="{49FC1DE6-A1D2-4AC8-A880-09EB26AB0E29}"/>
    <dgm:cxn modelId="{0CA0F89F-D686-4190-AC86-B0B91B0BA9DA}" srcId="{70D724D1-1215-441F-9C21-0A31BD95A51B}" destId="{2FDB78C5-C45B-4F95-998C-5F3801751FFE}" srcOrd="4" destOrd="0" parTransId="{DC6A21DF-7493-4C33-A424-79B98FB31671}" sibTransId="{81BC5FFB-C1F9-4ACB-8A02-CE0273A42883}"/>
    <dgm:cxn modelId="{C7B9DE4D-B1F6-4D8E-A000-4B853B9AA280}" type="presOf" srcId="{70D724D1-1215-441F-9C21-0A31BD95A51B}" destId="{6D356A97-CB50-4F35-A097-C78A84DBEF5C}" srcOrd="0" destOrd="0" presId="urn:microsoft.com/office/officeart/2005/8/layout/hProcess11"/>
    <dgm:cxn modelId="{7710D0E3-58D7-4791-930A-4876062DE1E2}" type="presParOf" srcId="{6D356A97-CB50-4F35-A097-C78A84DBEF5C}" destId="{4626B0F9-B37C-491B-8B82-1D2FBA5EEBB0}" srcOrd="0" destOrd="0" presId="urn:microsoft.com/office/officeart/2005/8/layout/hProcess11"/>
    <dgm:cxn modelId="{8BC44867-B845-4A25-B05C-8C893A9C8F02}" type="presParOf" srcId="{6D356A97-CB50-4F35-A097-C78A84DBEF5C}" destId="{CE6EBFEC-FE1C-4A6E-9853-272336AFDF43}" srcOrd="1" destOrd="0" presId="urn:microsoft.com/office/officeart/2005/8/layout/hProcess11"/>
    <dgm:cxn modelId="{B1EFD7B0-CE49-4703-9C93-39B9EE855CFF}" type="presParOf" srcId="{CE6EBFEC-FE1C-4A6E-9853-272336AFDF43}" destId="{13F2BB8D-CE95-4A70-A4ED-1B38F51972DA}" srcOrd="0" destOrd="0" presId="urn:microsoft.com/office/officeart/2005/8/layout/hProcess11"/>
    <dgm:cxn modelId="{41822BCD-C369-4FD5-B585-C6F8B50DC469}" type="presParOf" srcId="{13F2BB8D-CE95-4A70-A4ED-1B38F51972DA}" destId="{70E20107-9408-46CA-A153-EE1F28DD04B3}" srcOrd="0" destOrd="0" presId="urn:microsoft.com/office/officeart/2005/8/layout/hProcess11"/>
    <dgm:cxn modelId="{4499DBAC-2613-4E80-A853-B0B969A56458}" type="presOf" srcId="{CEDED858-57CB-4388-844D-E1D04A33BCF6}" destId="{70E20107-9408-46CA-A153-EE1F28DD04B3}" srcOrd="0" destOrd="0" presId="urn:microsoft.com/office/officeart/2005/8/layout/hProcess11"/>
    <dgm:cxn modelId="{B509A0DA-3998-4077-91C3-9ECD1E82938B}" type="presParOf" srcId="{13F2BB8D-CE95-4A70-A4ED-1B38F51972DA}" destId="{936FDE1D-F9F7-4CB6-8306-46AC994AC9E9}" srcOrd="1" destOrd="0" presId="urn:microsoft.com/office/officeart/2005/8/layout/hProcess11"/>
    <dgm:cxn modelId="{6F2F7CB6-A125-40DE-BA20-A356F996132A}" type="presParOf" srcId="{13F2BB8D-CE95-4A70-A4ED-1B38F51972DA}" destId="{4571A3FB-5526-4CEA-BAAB-6DB7F103100C}" srcOrd="2" destOrd="0" presId="urn:microsoft.com/office/officeart/2005/8/layout/hProcess11"/>
    <dgm:cxn modelId="{65E0665D-A505-4E1E-B202-63E358C71022}" type="presParOf" srcId="{CE6EBFEC-FE1C-4A6E-9853-272336AFDF43}" destId="{E5C2DAD9-ECC8-42E6-97E5-F55791026A3B}" srcOrd="1" destOrd="0" presId="urn:microsoft.com/office/officeart/2005/8/layout/hProcess11"/>
    <dgm:cxn modelId="{7EF6DAFF-74F0-47A4-9C25-6BE12F1D37B5}" type="presParOf" srcId="{CE6EBFEC-FE1C-4A6E-9853-272336AFDF43}" destId="{B85A2931-9DB0-4786-BA16-D4BFBFCD449A}" srcOrd="2" destOrd="0" presId="urn:microsoft.com/office/officeart/2005/8/layout/hProcess11"/>
    <dgm:cxn modelId="{B72EE40A-49A7-4FF3-BD02-7A2CC5BEFB02}" type="presParOf" srcId="{B85A2931-9DB0-4786-BA16-D4BFBFCD449A}" destId="{1399D1C6-A9A9-48E6-91A2-B0C9175CFC5C}" srcOrd="0" destOrd="0" presId="urn:microsoft.com/office/officeart/2005/8/layout/hProcess11"/>
    <dgm:cxn modelId="{A8E64E5E-A493-47BB-9696-B9B5C7593677}" type="presOf" srcId="{FA638E58-EDAB-4089-B68E-B319256077D7}" destId="{1399D1C6-A9A9-48E6-91A2-B0C9175CFC5C}" srcOrd="0" destOrd="0" presId="urn:microsoft.com/office/officeart/2005/8/layout/hProcess11"/>
    <dgm:cxn modelId="{28D6792A-100C-4565-A303-06B71F90F4EF}" type="presParOf" srcId="{B85A2931-9DB0-4786-BA16-D4BFBFCD449A}" destId="{C98F964B-5532-42C9-99DE-5B1683F4933D}" srcOrd="1" destOrd="0" presId="urn:microsoft.com/office/officeart/2005/8/layout/hProcess11"/>
    <dgm:cxn modelId="{B5356E8D-21BD-44CE-8524-86E83B15A6ED}" type="presParOf" srcId="{B85A2931-9DB0-4786-BA16-D4BFBFCD449A}" destId="{7A69296A-683E-4662-A668-B8563DE567D8}" srcOrd="2" destOrd="0" presId="urn:microsoft.com/office/officeart/2005/8/layout/hProcess11"/>
    <dgm:cxn modelId="{D1EFBAF1-D5D0-40A8-A987-53326EF5EDC7}" type="presParOf" srcId="{CE6EBFEC-FE1C-4A6E-9853-272336AFDF43}" destId="{621EF3E4-44B6-4607-A4AD-87E39A39C777}" srcOrd="3" destOrd="0" presId="urn:microsoft.com/office/officeart/2005/8/layout/hProcess11"/>
    <dgm:cxn modelId="{87915BDA-D826-4F18-A9BF-7D9D2014D3E4}" type="presParOf" srcId="{CE6EBFEC-FE1C-4A6E-9853-272336AFDF43}" destId="{4B7D7AB3-E180-40F2-BA10-BB9E80D9349F}" srcOrd="4" destOrd="0" presId="urn:microsoft.com/office/officeart/2005/8/layout/hProcess11"/>
    <dgm:cxn modelId="{D8742253-C08D-4522-867D-1106E2D49AA9}" type="presParOf" srcId="{4B7D7AB3-E180-40F2-BA10-BB9E80D9349F}" destId="{692D9FD2-3C69-4E15-A933-BC69A22CCA40}" srcOrd="0" destOrd="0" presId="urn:microsoft.com/office/officeart/2005/8/layout/hProcess11"/>
    <dgm:cxn modelId="{15C82CDC-DF4B-4A43-8B0D-74B588CF4F1F}" type="presOf" srcId="{9524559E-2A42-40C2-83EB-B034D8E4EE23}" destId="{692D9FD2-3C69-4E15-A933-BC69A22CCA40}" srcOrd="0" destOrd="0" presId="urn:microsoft.com/office/officeart/2005/8/layout/hProcess11"/>
    <dgm:cxn modelId="{19CE6796-F146-4997-9703-A10C298E0FF9}" type="presParOf" srcId="{4B7D7AB3-E180-40F2-BA10-BB9E80D9349F}" destId="{3A65B7B0-DEFD-4261-A725-1EFCB27C1FB9}" srcOrd="1" destOrd="0" presId="urn:microsoft.com/office/officeart/2005/8/layout/hProcess11"/>
    <dgm:cxn modelId="{B3F7115F-2209-4788-B51D-D2A46F9FCB52}" type="presParOf" srcId="{4B7D7AB3-E180-40F2-BA10-BB9E80D9349F}" destId="{93A354E4-7586-4982-BD28-A19E8562BDB2}" srcOrd="2" destOrd="0" presId="urn:microsoft.com/office/officeart/2005/8/layout/hProcess11"/>
    <dgm:cxn modelId="{AA908A16-3514-45A9-B105-416F9E1BE30A}" type="presParOf" srcId="{CE6EBFEC-FE1C-4A6E-9853-272336AFDF43}" destId="{19FD33EC-6751-4389-91B2-0AA267E1FE1E}" srcOrd="5" destOrd="0" presId="urn:microsoft.com/office/officeart/2005/8/layout/hProcess11"/>
    <dgm:cxn modelId="{A680810E-298A-4C6D-B44E-0558A482F2A0}" type="presParOf" srcId="{CE6EBFEC-FE1C-4A6E-9853-272336AFDF43}" destId="{0C6E4F1A-B371-4EBA-8983-38760F0773D4}" srcOrd="6" destOrd="0" presId="urn:microsoft.com/office/officeart/2005/8/layout/hProcess11"/>
    <dgm:cxn modelId="{16746121-39A4-4BF9-A1BA-BC32CF16908C}" type="presParOf" srcId="{0C6E4F1A-B371-4EBA-8983-38760F0773D4}" destId="{1EA27F95-3447-481D-A0A8-FED307668D0E}" srcOrd="0" destOrd="0" presId="urn:microsoft.com/office/officeart/2005/8/layout/hProcess11"/>
    <dgm:cxn modelId="{96012505-2191-47E4-A7C6-91D25AE3ED5F}" type="presOf" srcId="{F4379C59-A22C-4ECE-A298-E6BBAB07F725}" destId="{1EA27F95-3447-481D-A0A8-FED307668D0E}" srcOrd="0" destOrd="0" presId="urn:microsoft.com/office/officeart/2005/8/layout/hProcess11"/>
    <dgm:cxn modelId="{76FC32BF-72C2-406D-9B88-1C28754BD518}" type="presParOf" srcId="{0C6E4F1A-B371-4EBA-8983-38760F0773D4}" destId="{C76B3D55-598F-4FD1-B7BB-8915C049961A}" srcOrd="1" destOrd="0" presId="urn:microsoft.com/office/officeart/2005/8/layout/hProcess11"/>
    <dgm:cxn modelId="{AB1C8272-BDA0-442D-9FCF-75EADFAE076E}" type="presParOf" srcId="{0C6E4F1A-B371-4EBA-8983-38760F0773D4}" destId="{C864E62E-C24E-4418-B90E-7B101F26C9D5}" srcOrd="2" destOrd="0" presId="urn:microsoft.com/office/officeart/2005/8/layout/hProcess11"/>
    <dgm:cxn modelId="{4189DE3E-D21E-4A0A-974F-D14B0A682082}" type="presParOf" srcId="{CE6EBFEC-FE1C-4A6E-9853-272336AFDF43}" destId="{8A20F313-7A1D-4569-B49F-D94578E9BB68}" srcOrd="7" destOrd="0" presId="urn:microsoft.com/office/officeart/2005/8/layout/hProcess11"/>
    <dgm:cxn modelId="{FB09679D-E49C-4956-8496-EE53BB797C15}" type="presParOf" srcId="{CE6EBFEC-FE1C-4A6E-9853-272336AFDF43}" destId="{C8736199-32AD-4A59-A673-BC2D869D5DBC}" srcOrd="8" destOrd="0" presId="urn:microsoft.com/office/officeart/2005/8/layout/hProcess11"/>
    <dgm:cxn modelId="{B5B24E28-27EE-475F-A66B-087EF7C20474}" type="presParOf" srcId="{C8736199-32AD-4A59-A673-BC2D869D5DBC}" destId="{01E6846A-C9C6-4510-A0BC-AD0D06C2F367}" srcOrd="0" destOrd="0" presId="urn:microsoft.com/office/officeart/2005/8/layout/hProcess11"/>
    <dgm:cxn modelId="{4F8E6B30-128E-432E-8E19-E2CACFA250D8}" type="presOf" srcId="{2FDB78C5-C45B-4F95-998C-5F3801751FFE}" destId="{01E6846A-C9C6-4510-A0BC-AD0D06C2F367}" srcOrd="0" destOrd="0" presId="urn:microsoft.com/office/officeart/2005/8/layout/hProcess11"/>
    <dgm:cxn modelId="{35F78518-1B6B-458A-86FA-8364D7A94B9D}" type="presParOf" srcId="{C8736199-32AD-4A59-A673-BC2D869D5DBC}" destId="{E74F33F3-0F7F-4283-9323-5266B913EC95}" srcOrd="1" destOrd="0" presId="urn:microsoft.com/office/officeart/2005/8/layout/hProcess11"/>
    <dgm:cxn modelId="{231F7D2E-0CF6-4AD1-B5AD-76DC057B7C37}" type="presParOf" srcId="{C8736199-32AD-4A59-A673-BC2D869D5DBC}" destId="{C2736E3A-93CA-4C27-9194-D583035CB1B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4626B0F9-B37C-491B-8B82-1D2FBA5EEBB0}">
      <dsp:nvSpPr>
        <dsp:cNvPr id="11" name=""/>
        <dsp:cNvSpPr/>
      </dsp:nvSpPr>
      <dsp:spPr>
        <a:xfrm>
          <a:off x="0" y="1264284"/>
          <a:ext cx="21861462" cy="16857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0E20107-9408-46CA-A153-EE1F28DD04B3}">
      <dsp:nvSpPr>
        <dsp:cNvPr id="12" name=""/>
        <dsp:cNvSpPr/>
      </dsp:nvSpPr>
      <dsp:spPr>
        <a:xfrm>
          <a:off x="2770" y="0"/>
          <a:ext cx="3577152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b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1" kern="1200" noProof="0" smtClean="0"/>
            <a:t>Otevřená výzva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0" kern="1200" noProof="0" smtClean="0"/>
            <a:t>2. srpna 2021</a:t>
          </a:r>
          <a:endParaRPr lang="en-US" sz="2600" b="0" kern="1200" noProof="0"/>
        </a:p>
      </dsp:txBody>
      <dsp:txXfrm>
        <a:off x="2770" y="0"/>
        <a:ext cx="3577152" cy="1685712"/>
      </dsp:txXfrm>
    </dsp:sp>
    <dsp:sp modelId="{936FDE1D-F9F7-4CB6-8306-46AC994AC9E9}">
      <dsp:nvSpPr>
        <dsp:cNvPr id="13" name=""/>
        <dsp:cNvSpPr/>
      </dsp:nvSpPr>
      <dsp:spPr>
        <a:xfrm>
          <a:off x="1580632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399D1C6-A9A9-48E6-91A2-B0C9175CFC5C}">
      <dsp:nvSpPr>
        <dsp:cNvPr id="14" name=""/>
        <dsp:cNvSpPr/>
      </dsp:nvSpPr>
      <dsp:spPr>
        <a:xfrm>
          <a:off x="3702293" y="2528568"/>
          <a:ext cx="45193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t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1" kern="1200" noProof="0" smtClean="0"/>
            <a:t>Online b</a:t>
          </a:r>
          <a:r>
            <a:rPr lang="en-US" sz="2600" b="1" kern="1200" noProof="0" smtClean="0"/>
            <a:t>ilater</a:t>
          </a:r>
          <a:r>
            <a:rPr lang="cs-CZ" sz="2600" b="1" kern="1200" noProof="0" smtClean="0"/>
            <a:t>ální seminář</a:t>
          </a:r>
          <a:r>
            <a:rPr lang="en-US" sz="2600" b="1" kern="1200" noProof="0" smtClean="0"/>
            <a:t> </a:t>
          </a:r>
          <a:endParaRPr lang="cs-CZ" sz="2600" b="1" kern="1200" noProof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0" kern="1200" noProof="0" smtClean="0"/>
            <a:t>2. pol. září 2021</a:t>
          </a:r>
          <a:endParaRPr lang="en-US" sz="2600" b="0" kern="1200" noProof="0"/>
        </a:p>
      </dsp:txBody>
      <dsp:txXfrm>
        <a:off x="3702293" y="2528568"/>
        <a:ext cx="4519305" cy="1685712"/>
      </dsp:txXfrm>
    </dsp:sp>
    <dsp:sp modelId="{C98F964B-5532-42C9-99DE-5B1683F4933D}">
      <dsp:nvSpPr>
        <dsp:cNvPr id="15" name=""/>
        <dsp:cNvSpPr/>
      </dsp:nvSpPr>
      <dsp:spPr>
        <a:xfrm>
          <a:off x="5751232" y="1919870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692D9FD2-3C69-4E15-A933-BC69A22CCA40}">
      <dsp:nvSpPr>
        <dsp:cNvPr id="16" name=""/>
        <dsp:cNvSpPr/>
      </dsp:nvSpPr>
      <dsp:spPr>
        <a:xfrm>
          <a:off x="8004930" y="0"/>
          <a:ext cx="4619037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b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noProof="0"/>
            <a:t>Podávání žádostí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0" kern="1200" noProof="0" smtClean="0"/>
            <a:t>2. srpen</a:t>
          </a:r>
          <a:r>
            <a:rPr lang="en-US" sz="2500" b="0" kern="1200" noProof="0" smtClean="0"/>
            <a:t> </a:t>
          </a:r>
          <a:r>
            <a:rPr lang="en-US" sz="2500" b="0" kern="1200" noProof="0"/>
            <a:t>– </a:t>
          </a:r>
          <a:r>
            <a:rPr lang="cs-CZ" sz="2500" b="0" kern="1200" noProof="0" smtClean="0"/>
            <a:t>1</a:t>
          </a:r>
          <a:r>
            <a:rPr lang="cs-CZ" sz="2500" b="0" kern="1200" noProof="0"/>
            <a:t>. </a:t>
          </a:r>
          <a:r>
            <a:rPr lang="cs-CZ" sz="2500" b="0" kern="1200" noProof="0" smtClean="0"/>
            <a:t>listopad 2021</a:t>
          </a:r>
          <a:endParaRPr lang="en-US" sz="2500" b="0" kern="1200" noProof="0"/>
        </a:p>
      </dsp:txBody>
      <dsp:txXfrm>
        <a:off x="8004930" y="0"/>
        <a:ext cx="4619037" cy="1685712"/>
      </dsp:txXfrm>
    </dsp:sp>
    <dsp:sp modelId="{3A65B7B0-DEFD-4261-A725-1EFCB27C1FB9}">
      <dsp:nvSpPr>
        <dsp:cNvPr id="17" name=""/>
        <dsp:cNvSpPr/>
      </dsp:nvSpPr>
      <dsp:spPr>
        <a:xfrm>
          <a:off x="10016171" y="1939218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EA27F95-3447-481D-A0A8-FED307668D0E}">
      <dsp:nvSpPr>
        <dsp:cNvPr id="18" name=""/>
        <dsp:cNvSpPr/>
      </dsp:nvSpPr>
      <dsp:spPr>
        <a:xfrm>
          <a:off x="11763509" y="2528568"/>
          <a:ext cx="24474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t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kern="1200" noProof="0"/>
            <a:t>Hodnocení a výběr proj.</a:t>
          </a:r>
          <a:endParaRPr lang="en-US" sz="2500" kern="1200" noProof="0"/>
        </a:p>
      </dsp:txBody>
      <dsp:txXfrm>
        <a:off x="11763509" y="2528568"/>
        <a:ext cx="2447405" cy="1685712"/>
      </dsp:txXfrm>
    </dsp:sp>
    <dsp:sp modelId="{C76B3D55-598F-4FD1-B7BB-8915C049961A}">
      <dsp:nvSpPr>
        <dsp:cNvPr id="19" name=""/>
        <dsp:cNvSpPr/>
      </dsp:nvSpPr>
      <dsp:spPr>
        <a:xfrm>
          <a:off x="12626220" y="1931029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01E6846A-C9C6-4510-A0BC-AD0D06C2F367}">
      <dsp:nvSpPr>
        <dsp:cNvPr id="20" name=""/>
        <dsp:cNvSpPr/>
      </dsp:nvSpPr>
      <dsp:spPr>
        <a:xfrm>
          <a:off x="15655153" y="0"/>
          <a:ext cx="4017391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b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noProof="0"/>
            <a:t>Realizace projektů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kern="1200" noProof="0" smtClean="0"/>
            <a:t>Duben 2022</a:t>
          </a:r>
          <a:endParaRPr lang="en-US" sz="2500" kern="1200" noProof="0"/>
        </a:p>
      </dsp:txBody>
      <dsp:txXfrm>
        <a:off x="15655154" y="0"/>
        <a:ext cx="4017391" cy="1685712"/>
      </dsp:txXfrm>
    </dsp:sp>
    <dsp:sp modelId="{E74F33F3-0F7F-4283-9323-5266B913EC95}">
      <dsp:nvSpPr>
        <dsp:cNvPr id="21" name=""/>
        <dsp:cNvSpPr/>
      </dsp:nvSpPr>
      <dsp:spPr>
        <a:xfrm>
          <a:off x="17453135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type="notchedRightArrow" r:blip="">
            <dgm:adjLst/>
          </dgm:shape>
        </dgm:if>
        <dgm:else name="Name6">
          <dgm:shape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A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B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02/09/2021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02/09/2021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4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2350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02.09.2021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02.09.2021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4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93586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8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4000"/>
            </a:lvl2pPr>
            <a:lvl3pPr marL="1828526" indent="0" algn="ctr">
              <a:buNone/>
              <a:defRPr sz="3600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3242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hyperlink" Target="https://www.npu.cz/cs/npu-a-pamatkova-pece/npu-jako-instituce/sluzby/pamatkove-databaze" TargetMode="External" /><Relationship Id="rId4" Type="http://schemas.openxmlformats.org/officeDocument/2006/relationships/hyperlink" Target="http://www.cesonline.cz/arl-ces/cs/index/" TargetMode="External" /><Relationship Id="rId5" Type="http://schemas.openxmlformats.org/officeDocument/2006/relationships/hyperlink" Target="https://www.mkcr.cz/evidence-knihoven-adresar-knihoven-evidovanych-ministerstvem-kultury-a-souvisejici-informace-341.html" TargetMode="External" /><Relationship Id="rId6" Type="http://schemas.openxmlformats.org/officeDocument/2006/relationships/image" Target="../media/image12.png" /><Relationship Id="rId7" Type="http://schemas.openxmlformats.org/officeDocument/2006/relationships/image" Target="../media/image13.png" /><Relationship Id="rId8" Type="http://schemas.openxmlformats.org/officeDocument/2006/relationships/image" Target="../media/image14.png" /><Relationship Id="rId9" Type="http://schemas.openxmlformats.org/officeDocument/2006/relationships/image" Target="../media/image1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6.png" /><Relationship Id="rId4" Type="http://schemas.openxmlformats.org/officeDocument/2006/relationships/image" Target="../media/image17.jpeg" /><Relationship Id="rId5" Type="http://schemas.openxmlformats.org/officeDocument/2006/relationships/image" Target="../media/image18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hyperlink" Target="https://www.eeagrants.cz/cs/programy/kultura/aktuality/2021/program-kultura-vyzva-k-ucasti-na-online-3351" TargetMode="External" /><Relationship Id="rId3" Type="http://schemas.openxmlformats.org/officeDocument/2006/relationships/image" Target="../media/image2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5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5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mailto:fondyehp@mkcr.cz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prstClr val="white"/>
                </a:solidFill>
                <a:latin typeface="Founders Grotesk Regular" pitchFamily="34" charset="-18"/>
              </a:rPr>
              <a:t>Oživujeme.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Kulturní dědictví.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 smtClean="0">
                <a:latin typeface="Founders Grotesk Regular" pitchFamily="34" charset="-18"/>
              </a:rPr>
              <a:t>Inovativní využití movitého a nemovitého kulturního dědictví</a:t>
            </a:r>
            <a:br>
              <a:rPr lang="cs-CZ">
                <a:latin typeface="Founders Grotesk Regular" pitchFamily="34" charset="-18"/>
              </a:rPr>
            </a:br>
            <a:r>
              <a:rPr lang="cs-CZ" smtClean="0">
                <a:latin typeface="Founders Grotesk Regular" pitchFamily="34" charset="-18"/>
              </a:rPr>
              <a:t>www.fondyehp.cz</a:t>
            </a:r>
            <a:endParaRPr lang="cs-CZ">
              <a:latin typeface="Founders Grotesk Regular" pitchFamily="34" charset="-18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56066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E211AAD4-F482-49F7-8829-3B7599D4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544" y="1619250"/>
            <a:ext cx="6126501" cy="664797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Inovativní využití </a:t>
            </a:r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movitého </a:t>
            </a:r>
            <a:b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a nemovitého kulturního dědictví</a:t>
            </a:r>
          </a:p>
        </p:txBody>
      </p:sp>
      <p:pic>
        <p:nvPicPr>
          <p:cNvPr id="1027" name="Picture 3" descr="\\print\usr_data\jan.hrdlicka\Plocha\upraveno prvni cimra - zmense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6045" y="1619250"/>
            <a:ext cx="15923307" cy="1015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94388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Inspirace – zámek Žďár nad Sázavou</a:t>
            </a:r>
            <a:endParaRPr lang="cs-CZ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9" t="11559" r="28304" b="48220"/>
          <a:stretch>
            <a:fillRect/>
          </a:stretch>
        </p:blipFill>
        <p:spPr bwMode="auto">
          <a:xfrm>
            <a:off x="14859000" y="6272570"/>
            <a:ext cx="8540390" cy="593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0" t="12052" r="28637" b="48688"/>
          <a:stretch>
            <a:fillRect/>
          </a:stretch>
        </p:blipFill>
        <p:spPr bwMode="auto">
          <a:xfrm>
            <a:off x="6303395" y="6324600"/>
            <a:ext cx="8441306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0" t="12607" r="28637" b="49059"/>
          <a:stretch>
            <a:fillRect/>
          </a:stretch>
        </p:blipFill>
        <p:spPr bwMode="auto">
          <a:xfrm>
            <a:off x="1219200" y="2381249"/>
            <a:ext cx="5867400" cy="394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1" t="30386" r="28429" b="29614"/>
          <a:stretch>
            <a:fillRect/>
          </a:stretch>
        </p:blipFill>
        <p:spPr bwMode="auto">
          <a:xfrm>
            <a:off x="7258050" y="2295523"/>
            <a:ext cx="5943600" cy="411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71177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Inspirace – Kláštery Český Krumlov</a:t>
            </a:r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0501" y="2795639"/>
            <a:ext cx="17367865" cy="976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97248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58785"/>
            <a:ext cx="21861704" cy="215443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Inspirace - včera otevřený Dům tanečního umění Praha v bývalém Bránickém pivovaru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1760" y="2724150"/>
            <a:ext cx="18364288" cy="1032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42911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4954626"/>
            <a:ext cx="11928075" cy="735606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200" b="1">
                <a:solidFill>
                  <a:srgbClr val="FF0000"/>
                </a:solidFill>
              </a:rPr>
              <a:t>Předmět podpory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 b="1"/>
              <a:t>Movité a </a:t>
            </a:r>
            <a:r>
              <a:rPr lang="en-US" sz="3200" b="1"/>
              <a:t>nemovité „Kulturní památky“ (KP), které jsou evidovány v Ústředním seznamu kulturních památek ČR. </a:t>
            </a:r>
            <a:r>
              <a:rPr lang="cs-CZ" sz="3200" b="1"/>
              <a:t> </a:t>
            </a:r>
          </a:p>
          <a:p>
            <a:pPr marL="0" lvl="0" indent="0">
              <a:buNone/>
            </a:pPr>
            <a:r>
              <a:rPr lang="cs-CZ" sz="2600"/>
              <a:t>    (</a:t>
            </a:r>
            <a:r>
              <a:rPr lang="cs-CZ" sz="2600">
                <a:hlinkClick r:id="rId3"/>
              </a:rPr>
              <a:t>https://www.npu.cz/cs/npu-a-pamatkova-pece/npu-jako-instituce/sluzby/  </a:t>
            </a:r>
          </a:p>
          <a:p>
            <a:pPr marL="0" lvl="0" indent="0">
              <a:buNone/>
            </a:pPr>
            <a:r>
              <a:rPr lang="cs-CZ" sz="2600">
                <a:hlinkClick r:id="rId3"/>
              </a:rPr>
              <a:t>    pamatkove-databaze</a:t>
            </a:r>
            <a:r>
              <a:rPr lang="cs-CZ" sz="2600"/>
              <a:t>)</a:t>
            </a:r>
            <a:endParaRPr lang="cs-CZ" sz="320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 b="1"/>
              <a:t>S</a:t>
            </a:r>
            <a:r>
              <a:rPr lang="en-US" sz="3200" b="1"/>
              <a:t>bír</a:t>
            </a:r>
            <a:r>
              <a:rPr lang="cs-CZ" sz="3200" b="1"/>
              <a:t>ky</a:t>
            </a:r>
            <a:r>
              <a:rPr lang="en-US" sz="3200" b="1"/>
              <a:t> evidovan</a:t>
            </a:r>
            <a:r>
              <a:rPr lang="cs-CZ" sz="3200" b="1"/>
              <a:t>é </a:t>
            </a:r>
            <a:r>
              <a:rPr lang="en-US" sz="3200" b="1"/>
              <a:t>v Centrální evidenci sbírek. </a:t>
            </a:r>
            <a:endParaRPr lang="cs-CZ" sz="3200" b="1"/>
          </a:p>
          <a:p>
            <a:pPr marL="0" lvl="0" indent="0">
              <a:buNone/>
            </a:pPr>
            <a:r>
              <a:rPr lang="cs-CZ" sz="2600">
                <a:hlinkClick r:id="rId4"/>
              </a:rPr>
              <a:t>    (http://www.cesonline.cz/arl-ces/cs/index/</a:t>
            </a:r>
            <a:r>
              <a:rPr lang="cs-CZ" sz="2600"/>
              <a:t>)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 b="1"/>
              <a:t>U</a:t>
            </a:r>
            <a:r>
              <a:rPr lang="en-US" sz="3200" b="1"/>
              <a:t>nikátní novodobé fondy knihoven evidovaných v evidenci Ministerstva kultury ČR.</a:t>
            </a:r>
            <a:endParaRPr lang="cs-CZ" sz="3200" b="1"/>
          </a:p>
          <a:p>
            <a:pPr marL="0" lvl="0" indent="0">
              <a:buNone/>
            </a:pPr>
            <a:r>
              <a:rPr lang="cs-CZ" sz="3200"/>
              <a:t>    </a:t>
            </a:r>
            <a:r>
              <a:rPr lang="cs-CZ" sz="2600"/>
              <a:t>(</a:t>
            </a:r>
            <a:r>
              <a:rPr lang="cs-CZ" sz="2600">
                <a:hlinkClick r:id="rId5"/>
              </a:rPr>
              <a:t>https://www.mkcr.cz/evidence-knihoven-adresar-knihoven-evidovanych- </a:t>
            </a:r>
          </a:p>
          <a:p>
            <a:pPr marL="0" lvl="0" indent="0">
              <a:buNone/>
            </a:pPr>
            <a:r>
              <a:rPr lang="cs-CZ" sz="2600">
                <a:hlinkClick r:id="rId5"/>
              </a:rPr>
              <a:t>     ministerstvem-kultury-a-souvisejici-informace-341.html</a:t>
            </a:r>
            <a:r>
              <a:rPr lang="cs-CZ" sz="2600"/>
              <a:t>) 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3260444"/>
            <a:ext cx="12277305" cy="135421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Movité a nemovité kulturní </a:t>
            </a:r>
            <a:r>
              <a:rPr lang="cs-CZ" sz="44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dědictví, které nevyžaduje rozsáhlejší staveb. a rest. zásahy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A58D90A4-52FA-4BC1-8A87-797812CE9C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64D881D0-D53C-4E4F-AD0B-7C1521C473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7247" y="5048250"/>
            <a:ext cx="6500706" cy="487553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3CDB41A3-5A14-4A20-AB9E-94EA167320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17247" y="9073194"/>
            <a:ext cx="9707383" cy="465585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87A2B1BE-99CE-4206-B89C-1759F2AD02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48456" y="5048250"/>
            <a:ext cx="5376175" cy="4024944"/>
          </a:xfrm>
          <a:prstGeom prst="rect">
            <a:avLst/>
          </a:prstGeom>
        </p:spPr>
      </p:pic>
      <p:pic>
        <p:nvPicPr>
          <p:cNvPr id="1026" name="Picture 2" descr="\\print\usr_data\jan.hrdlicka\Plocha\pe_hostinec-Stará-pošta-_01-687x35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17247" y="0"/>
            <a:ext cx="9687564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91506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239721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259561" y="2857501"/>
            <a:ext cx="12932828" cy="4838700"/>
          </a:xfrm>
        </p:spPr>
        <p:txBody>
          <a:bodyPr>
            <a:normAutofit fontScale="700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300" b="1" u="sng">
                <a:solidFill>
                  <a:schemeClr val="tx1"/>
                </a:solidFill>
              </a:rPr>
              <a:t>Hlavní aktivity - nepovinná bilaterální spolupráce</a:t>
            </a:r>
            <a:r>
              <a:rPr lang="cs-CZ" sz="3300" b="1">
                <a:solidFill>
                  <a:schemeClr val="tx1"/>
                </a:solidFill>
              </a:rPr>
              <a:t>:</a:t>
            </a:r>
          </a:p>
          <a:p>
            <a:pPr lvl="0"/>
            <a:r>
              <a:rPr lang="cs-CZ" sz="3300" b="1"/>
              <a:t>a</a:t>
            </a:r>
            <a:r>
              <a:rPr lang="cs-CZ" sz="3300" b="1" smtClean="0"/>
              <a:t>ktivity </a:t>
            </a:r>
            <a:r>
              <a:rPr lang="cs-CZ" sz="3300" b="1"/>
              <a:t>v rámci současného umění </a:t>
            </a:r>
            <a:r>
              <a:rPr lang="cs-CZ" sz="3300"/>
              <a:t>(např. trvalé/dočasné expozice a výstavy, koncerty, festivaly, </a:t>
            </a:r>
            <a:r>
              <a:rPr lang="cs-CZ" sz="3300" smtClean="0"/>
              <a:t>představení, místně </a:t>
            </a:r>
            <a:r>
              <a:rPr lang="cs-CZ" sz="3300"/>
              <a:t>specifické akce, kulturní rezidence</a:t>
            </a:r>
            <a:r>
              <a:rPr lang="cs-CZ" sz="3300" smtClean="0"/>
              <a:t>), </a:t>
            </a:r>
            <a:endParaRPr lang="cs-CZ" sz="3300"/>
          </a:p>
          <a:p>
            <a:pPr lvl="0"/>
            <a:r>
              <a:rPr lang="cs-CZ" sz="3300" b="1" smtClean="0"/>
              <a:t>interaktivní </a:t>
            </a:r>
            <a:r>
              <a:rPr lang="cs-CZ" sz="3300" b="1"/>
              <a:t>nástroje pro prezentaci kulturního dědictví </a:t>
            </a:r>
            <a:r>
              <a:rPr lang="cs-CZ" sz="3300"/>
              <a:t>(např. interaktivní panely, virtuální realita, mobilní aplikace, digitální hry)</a:t>
            </a:r>
            <a:r>
              <a:rPr lang="cs-CZ" sz="3300" smtClean="0"/>
              <a:t>,</a:t>
            </a:r>
            <a:endParaRPr lang="cs-CZ" sz="3300"/>
          </a:p>
          <a:p>
            <a:r>
              <a:rPr lang="cs-CZ" sz="3300" b="1" smtClean="0"/>
              <a:t>vzdělávací </a:t>
            </a:r>
            <a:r>
              <a:rPr lang="cs-CZ" sz="3300" b="1"/>
              <a:t>aktivity </a:t>
            </a:r>
            <a:r>
              <a:rPr lang="cs-CZ" sz="3300"/>
              <a:t>(např. přednášky, besedy, projekce, semináře, kurzy, dílny, výtvarné ateliéry, vzdělávací programy, historické cesty, zážitková centra, konference, výzkumné činnosti vázané na předmět podpory</a:t>
            </a:r>
            <a:r>
              <a:rPr lang="cs-CZ" sz="3300" smtClean="0"/>
              <a:t>), </a:t>
            </a:r>
            <a:endParaRPr lang="cs-CZ" sz="3300"/>
          </a:p>
          <a:p>
            <a:r>
              <a:rPr lang="cs-CZ" sz="3300" b="1"/>
              <a:t>aktivity určené pro veřejnost a místní komunitu </a:t>
            </a:r>
            <a:r>
              <a:rPr lang="cs-CZ" sz="3300"/>
              <a:t>(např. půjčování knih, veřejné knihovny), zájmové kroužky pro děti vč. sportu, zájmové aktivity pro dospělé a seniory vč. sportu</a:t>
            </a:r>
            <a:r>
              <a:rPr lang="cs-CZ" sz="3300" smtClean="0"/>
              <a:t>),</a:t>
            </a:r>
            <a:endParaRPr lang="cs-CZ" sz="3300"/>
          </a:p>
          <a:p>
            <a:r>
              <a:rPr lang="cs-CZ" sz="3300" b="1" smtClean="0"/>
              <a:t>nákupy </a:t>
            </a:r>
            <a:r>
              <a:rPr lang="cs-CZ" sz="3300" b="1"/>
              <a:t>technického vybavení nezbytného pro realizaci projektu </a:t>
            </a:r>
            <a:r>
              <a:rPr lang="cs-CZ" sz="3300"/>
              <a:t>(v případě investičních výdajů do výše 85 % celkových způsobilých výdajů).</a:t>
            </a: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469611" y="1483459"/>
            <a:ext cx="6436640" cy="108808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FF0000"/>
                </a:solidFill>
              </a:rPr>
              <a:t>Podpora nekomerčních aktivit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223720" y="7639050"/>
            <a:ext cx="12932828" cy="5244366"/>
          </a:xfrm>
          <a:prstGeom prst="rect">
            <a:avLst/>
          </a:prstGeom>
        </p:spPr>
        <p:txBody>
          <a:bodyPr vert="horz" lIns="0" tIns="0" rIns="0" bIns="0" rtlCol="0">
            <a:normAutofit fontScale="77500" lnSpcReduction="2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b="1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b="1" u="sng" smtClean="0">
                <a:solidFill>
                  <a:schemeClr val="tx1"/>
                </a:solidFill>
              </a:rPr>
              <a:t>Doplňkové aktivity - nepovinná bilaterální spolupráce</a:t>
            </a:r>
            <a:r>
              <a:rPr lang="cs-CZ" b="1" smtClean="0">
                <a:solidFill>
                  <a:schemeClr val="tx1"/>
                </a:solidFill>
              </a:rPr>
              <a:t>:</a:t>
            </a:r>
          </a:p>
          <a:p>
            <a:r>
              <a:rPr lang="cs-CZ" b="1" smtClean="0"/>
              <a:t>vzdělávací aktivity </a:t>
            </a:r>
            <a:r>
              <a:rPr lang="cs-CZ" smtClean="0"/>
              <a:t>v oblasti kulturního podnikání a využívání místního kulturního dědictví,</a:t>
            </a:r>
          </a:p>
          <a:p>
            <a:r>
              <a:rPr lang="cs-CZ" smtClean="0"/>
              <a:t>vytváření a testování </a:t>
            </a:r>
            <a:r>
              <a:rPr lang="cs-CZ" b="1" smtClean="0"/>
              <a:t>nových finančních modelů</a:t>
            </a:r>
            <a:r>
              <a:rPr lang="cs-CZ" smtClean="0"/>
              <a:t>,</a:t>
            </a:r>
          </a:p>
          <a:p>
            <a:r>
              <a:rPr lang="cs-CZ" b="1" smtClean="0"/>
              <a:t>posilování kapacit </a:t>
            </a:r>
            <a:r>
              <a:rPr lang="cs-CZ" smtClean="0"/>
              <a:t>profesionálů v oblasti zprostředkování kulturního dědictví kreativní a nekonvenční formou,</a:t>
            </a:r>
          </a:p>
          <a:p>
            <a:r>
              <a:rPr lang="cs-CZ" b="1"/>
              <a:t>n</a:t>
            </a:r>
            <a:r>
              <a:rPr lang="cs-CZ" b="1" smtClean="0"/>
              <a:t>etworkingové aktivity </a:t>
            </a:r>
            <a:r>
              <a:rPr lang="cs-CZ" smtClean="0"/>
              <a:t>v oblasti kultury,</a:t>
            </a:r>
          </a:p>
          <a:p>
            <a:r>
              <a:rPr lang="cs-CZ" b="1" smtClean="0"/>
              <a:t>digitalizace</a:t>
            </a:r>
            <a:r>
              <a:rPr lang="cs-CZ" smtClean="0"/>
              <a:t>,</a:t>
            </a:r>
          </a:p>
          <a:p>
            <a:r>
              <a:rPr lang="cs-CZ" b="1" smtClean="0"/>
              <a:t>menší </a:t>
            </a:r>
            <a:r>
              <a:rPr lang="cs-CZ" b="1"/>
              <a:t>stavební a restaurátorské práce </a:t>
            </a:r>
            <a:r>
              <a:rPr lang="cs-CZ"/>
              <a:t>do výše 15 % celkových způsobilých </a:t>
            </a:r>
            <a:r>
              <a:rPr lang="cs-CZ" smtClean="0"/>
              <a:t>výdajů,</a:t>
            </a:r>
          </a:p>
          <a:p>
            <a:r>
              <a:rPr lang="cs-CZ" smtClean="0"/>
              <a:t>vypracování </a:t>
            </a:r>
            <a:r>
              <a:rPr lang="cs-CZ"/>
              <a:t>a zavedení </a:t>
            </a:r>
            <a:r>
              <a:rPr lang="cs-CZ" b="1"/>
              <a:t>marketingové strategie či strategie rozvoje publika</a:t>
            </a:r>
            <a:r>
              <a:rPr lang="cs-CZ"/>
              <a:t>, aktivity </a:t>
            </a:r>
            <a:r>
              <a:rPr lang="cs-CZ" b="1"/>
              <a:t>propagující </a:t>
            </a:r>
            <a:r>
              <a:rPr lang="cs-CZ"/>
              <a:t>předmět </a:t>
            </a:r>
            <a:r>
              <a:rPr lang="cs-CZ" smtClean="0"/>
              <a:t>podpory.</a:t>
            </a:r>
          </a:p>
          <a:p>
            <a:endParaRPr lang="cs-CZ" smtClean="0"/>
          </a:p>
          <a:p>
            <a:endParaRPr lang="cs-CZ" smtClean="0"/>
          </a:p>
          <a:p>
            <a:pPr marL="0" indent="0">
              <a:buFont typeface="Arial" panose="020b0604020202020204" pitchFamily="34" charset="0"/>
              <a:buNone/>
            </a:pPr>
            <a:endParaRPr lang="en-US" b="1" smtClean="0"/>
          </a:p>
          <a:p>
            <a:endParaRPr lang="en-GB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A9787730-4CF5-4D77-8421-9560C5C82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4473" y="4610100"/>
            <a:ext cx="5016129" cy="3359426"/>
          </a:xfrm>
          <a:prstGeom prst="rect">
            <a:avLst/>
          </a:prstGeom>
        </p:spPr>
      </p:pic>
      <p:pic>
        <p:nvPicPr>
          <p:cNvPr id="2050" name="Picture 2" descr="\\print\usr_data\jan.hrdlicka\Plocha\1200x630fc_6haqr5em-06-kaspar-3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84473" y="0"/>
            <a:ext cx="9796353" cy="514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84473" y="7148672"/>
            <a:ext cx="9848612" cy="6565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19337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3405404"/>
            <a:ext cx="11928075" cy="429079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defTabSz="1828252">
              <a:spcBef>
                <a:spcPct val="0"/>
              </a:spcBef>
            </a:pPr>
            <a:r>
              <a:rPr lang="cs-CZ" sz="3200" smtClean="0">
                <a:solidFill>
                  <a:prstClr val="black"/>
                </a:solidFill>
              </a:rPr>
              <a:t>inovativnost, kreativita, kvalita funkce KD a aktivit,</a:t>
            </a:r>
          </a:p>
          <a:p>
            <a:pPr defTabSz="1828252">
              <a:spcBef>
                <a:spcPct val="0"/>
              </a:spcBef>
            </a:pPr>
            <a:r>
              <a:rPr lang="cs-CZ" sz="3200" smtClean="0">
                <a:solidFill>
                  <a:prstClr val="black"/>
                </a:solidFill>
              </a:rPr>
              <a:t>konzultace a pozitivní dopad na místní komunitu,</a:t>
            </a:r>
          </a:p>
          <a:p>
            <a:pPr defTabSz="1828252">
              <a:spcBef>
                <a:spcPct val="0"/>
              </a:spcBef>
            </a:pPr>
            <a:r>
              <a:rPr lang="cs-CZ" sz="3200" smtClean="0">
                <a:solidFill>
                  <a:prstClr val="black"/>
                </a:solidFill>
              </a:rPr>
              <a:t>nová pracovní místa,</a:t>
            </a:r>
          </a:p>
          <a:p>
            <a:pPr defTabSz="1828252">
              <a:spcBef>
                <a:spcPct val="0"/>
              </a:spcBef>
            </a:pPr>
            <a:r>
              <a:rPr lang="cs-CZ" sz="3200" smtClean="0">
                <a:solidFill>
                  <a:prstClr val="black"/>
                </a:solidFill>
              </a:rPr>
              <a:t>nové finanční modely řízení KD,</a:t>
            </a:r>
            <a:endParaRPr lang="cs-CZ" sz="3200">
              <a:solidFill>
                <a:prstClr val="black"/>
              </a:solidFill>
            </a:endParaRPr>
          </a:p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bilaterální spolupráce s partnery z donorských </a:t>
            </a:r>
            <a:r>
              <a:rPr lang="cs-CZ" sz="3200" smtClean="0">
                <a:solidFill>
                  <a:prstClr val="black"/>
                </a:solidFill>
              </a:rPr>
              <a:t>států,</a:t>
            </a:r>
            <a:endParaRPr lang="en-GB" sz="3599">
              <a:solidFill>
                <a:prstClr val="black"/>
              </a:solidFill>
            </a:endParaRPr>
          </a:p>
          <a:p>
            <a:pPr defTabSz="1828252">
              <a:spcBef>
                <a:spcPct val="0"/>
              </a:spcBef>
            </a:pPr>
            <a:r>
              <a:rPr lang="cs-CZ" sz="3200" smtClean="0">
                <a:solidFill>
                  <a:prstClr val="black"/>
                </a:solidFill>
              </a:rPr>
              <a:t>aktivity </a:t>
            </a:r>
            <a:r>
              <a:rPr lang="cs-CZ" sz="3200">
                <a:solidFill>
                  <a:prstClr val="black"/>
                </a:solidFill>
              </a:rPr>
              <a:t>zaměřené na sociální začleňování menšin a zranitelných skupin,</a:t>
            </a:r>
          </a:p>
          <a:p>
            <a:pPr marL="0" indent="0" defTabSz="1828252">
              <a:spcBef>
                <a:spcPct val="0"/>
              </a:spcBef>
              <a:buNone/>
            </a:pPr>
            <a:endParaRPr lang="cs-CZ" sz="3200">
              <a:solidFill>
                <a:prstClr val="black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2403195"/>
            <a:ext cx="1227730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Preferovaná </a:t>
            </a:r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zaměření a hodnocení </a:t>
            </a:r>
            <a:r>
              <a:rPr lang="cs-CZ" sz="44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kvality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2644A175-4CFE-4C72-86D7-3285DF8DE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837" y="188513"/>
            <a:ext cx="9690988" cy="643378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BC319FA8-0C62-4ABD-B16C-DF796373E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837" y="6622297"/>
            <a:ext cx="9690988" cy="646065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2003" y="7511066"/>
            <a:ext cx="6565393" cy="5182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60124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Zástupný objekt grafu 8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5426BBC-E2C2-4414-8932-A670DF77A4EC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28092" r="35676"/>
          <a:stretch>
            <a:fillRect/>
          </a:stretch>
        </p:blipFill>
        <p:spPr>
          <a:xfrm>
            <a:off x="18754531" y="2151528"/>
            <a:ext cx="5007055" cy="10351533"/>
          </a:xfrm>
          <a:prstGeom prst="rect">
            <a:avLst/>
          </a:prstGeom>
        </p:spPr>
      </p:pic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59" y="651960"/>
            <a:ext cx="401067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7" name="Zástupný symbol pro obsah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937894"/>
              </p:ext>
            </p:extLst>
          </p:nvPr>
        </p:nvGraphicFramePr>
        <p:xfrm>
          <a:off x="1259559" y="2151528"/>
          <a:ext cx="17196391" cy="314341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96391">
                  <a:extLst>
                    <a:ext uri="{9D8B030D-6E8A-4147-A177-3AD203B41FA5}">
                      <a16:colId xmlns:a16="http://schemas.microsoft.com/office/drawing/2014/main" xmlns="" xmlns:p15="http://schemas.microsoft.com/office/powerpoint/2012/main" xmlns:p14="http://schemas.microsoft.com/office/powerpoint/2010/main" val="20000"/>
                    </a:ext>
                  </a:extLst>
                </a:gridCol>
              </a:tblGrid>
              <a:tr h="7375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Žadatelé – pouze z ČR, pouze právnické osoby  </a:t>
                      </a:r>
                      <a:endParaRPr lang="en-US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0"/>
                  </a:ext>
                </a:extLst>
              </a:tr>
              <a:tr h="61021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b="1" noProof="0"/>
                        <a:t>Subjekty vlastnící/provozující kulturní dědictví: 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1"/>
                  </a:ext>
                </a:extLst>
              </a:tr>
              <a:tr h="7975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</a:t>
                      </a:r>
                      <a:r>
                        <a:rPr lang="cs-CZ" sz="2800" noProof="0"/>
                        <a:t>j</a:t>
                      </a:r>
                      <a:r>
                        <a:rPr lang="en-US" sz="2800" noProof="0"/>
                        <a:t>akákoliv veřejná či soukromá, zisková či nezisková </a:t>
                      </a:r>
                      <a:r>
                        <a:rPr lang="en-US" sz="2800" noProof="0" smtClean="0"/>
                        <a:t>organizace/subjekt </a:t>
                      </a:r>
                      <a:r>
                        <a:rPr lang="en-US" sz="2800" noProof="0"/>
                        <a:t>včetně nestátních (nevládních) neziskových organizací, zřízených jako právnická osoba v České republice,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2"/>
                  </a:ext>
                </a:extLst>
              </a:tr>
              <a:tr h="85075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b) mezinárodní organizace/subjekt či </a:t>
                      </a:r>
                      <a:r>
                        <a:rPr lang="en-US" sz="2800" noProof="0" smtClean="0"/>
                        <a:t>její</a:t>
                      </a:r>
                      <a:r>
                        <a:rPr lang="cs-CZ" sz="2800" noProof="0" smtClean="0"/>
                        <a:t>/jeho</a:t>
                      </a:r>
                      <a:r>
                        <a:rPr lang="en-US" sz="2800" noProof="0" smtClean="0"/>
                        <a:t> </a:t>
                      </a:r>
                      <a:r>
                        <a:rPr lang="en-US" sz="2800" noProof="0"/>
                        <a:t>agentura působící v České republice.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3"/>
                  </a:ext>
                </a:extLst>
              </a:tr>
            </a:tbl>
          </a:graphicData>
        </a:graphic>
      </p:graphicFrame>
      <p:graphicFrame>
        <p:nvGraphicFramePr>
          <p:cNvPr id="8" name="Zástupný symbol pro obsah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987352"/>
              </p:ext>
            </p:extLst>
          </p:nvPr>
        </p:nvGraphicFramePr>
        <p:xfrm>
          <a:off x="1259557" y="9353634"/>
          <a:ext cx="17196391" cy="275044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196391">
                  <a:extLst>
                    <a:ext uri="{9D8B030D-6E8A-4147-A177-3AD203B41FA5}">
                      <a16:colId xmlns:a16="http://schemas.microsoft.com/office/drawing/2014/main" xmlns="" xmlns:p15="http://schemas.microsoft.com/office/powerpoint/2012/main" xmlns:p14="http://schemas.microsoft.com/office/powerpoint/2010/main" val="20000"/>
                    </a:ext>
                  </a:extLst>
                </a:gridCol>
              </a:tblGrid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noProof="0"/>
                        <a:t>Partne</a:t>
                      </a:r>
                      <a:r>
                        <a:rPr lang="cs-CZ" noProof="0"/>
                        <a:t>ři – ČR (právnické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0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514350" indent="-514350">
                        <a:buAutoNum type="alphaLcParenR"/>
                      </a:pPr>
                      <a:r>
                        <a:rPr lang="cs-CZ" sz="2800" baseline="0" noProof="0"/>
                        <a:t>jakákoliv veřejná či soukromá, zisková či nezisková </a:t>
                      </a:r>
                      <a:r>
                        <a:rPr lang="cs-CZ" sz="2800" baseline="0" noProof="0" smtClean="0"/>
                        <a:t>organizace/subjekt včetně nestátních </a:t>
                      </a:r>
                      <a:r>
                        <a:rPr lang="cs-CZ" sz="2800" baseline="0" noProof="0"/>
                        <a:t>(</a:t>
                      </a:r>
                      <a:r>
                        <a:rPr lang="cs-CZ" sz="2800" baseline="0" noProof="0" smtClean="0"/>
                        <a:t>nevládních) neziskových organizací zřízených </a:t>
                      </a:r>
                      <a:r>
                        <a:rPr lang="cs-CZ" sz="2800" baseline="0" noProof="0"/>
                        <a:t>jako právnická osoba v České republice,</a:t>
                      </a:r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935570374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cs-CZ" sz="2800" b="0" noProof="0"/>
                        <a:t>b) mezinárodní organizace/subjekt či její/jeho agentura působící v České republice.</a:t>
                      </a:r>
                      <a:endParaRPr lang="en-US" sz="2800" b="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1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US" sz="2800" b="1" noProof="0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10002"/>
                  </a:ext>
                </a:extLst>
              </a:tr>
            </a:tbl>
          </a:graphicData>
        </a:graphic>
      </p:graphicFrame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32CA4BD9-DDEA-475E-8F45-09601B3B7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329839"/>
              </p:ext>
            </p:extLst>
          </p:nvPr>
        </p:nvGraphicFramePr>
        <p:xfrm>
          <a:off x="1259558" y="5593294"/>
          <a:ext cx="17196391" cy="34248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96391">
                  <a:extLst>
                    <a:ext uri="{9D8B030D-6E8A-4147-A177-3AD203B41FA5}">
                      <a16:colId xmlns:a16="http://schemas.microsoft.com/office/drawing/2014/main" xmlns="" xmlns:p15="http://schemas.microsoft.com/office/powerpoint/2012/main" xmlns:p14="http://schemas.microsoft.com/office/powerpoint/2010/main" val="1343304893"/>
                    </a:ext>
                  </a:extLst>
                </a:gridCol>
              </a:tblGrid>
              <a:tr h="7375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noProof="0"/>
                        <a:t>Partne</a:t>
                      </a:r>
                      <a:r>
                        <a:rPr lang="cs-CZ" noProof="0"/>
                        <a:t>ři – Island, Lichtenštejnsko, Norsko (právnické a fyzické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4112547484"/>
                  </a:ext>
                </a:extLst>
              </a:tr>
              <a:tr h="61021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aseline="0" noProof="0"/>
                        <a:t>a) jakákoliv veřejná či soukromá, zisková či nezisková </a:t>
                      </a:r>
                      <a:r>
                        <a:rPr lang="cs-CZ" sz="2800" baseline="0" noProof="0" smtClean="0"/>
                        <a:t>organizace/subjekt včetně nestátních </a:t>
                      </a:r>
                      <a:r>
                        <a:rPr lang="cs-CZ" sz="2800" baseline="0" noProof="0"/>
                        <a:t>(</a:t>
                      </a:r>
                      <a:r>
                        <a:rPr lang="cs-CZ" sz="2800" baseline="0" noProof="0" smtClean="0"/>
                        <a:t>nevládních) neziskových organizací zřízených </a:t>
                      </a:r>
                      <a:r>
                        <a:rPr lang="cs-CZ" sz="2800" baseline="0" noProof="0"/>
                        <a:t>jako právnická osoba v některém z donorských států,</a:t>
                      </a:r>
                      <a:endParaRPr lang="en-US" sz="2800" b="1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2995175190"/>
                  </a:ext>
                </a:extLst>
              </a:tr>
              <a:tr h="7975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noProof="0"/>
                        <a:t>b) mezinárodní organizace/subjekt či její/jeho agentura působící v některém z donorských států,</a:t>
                      </a:r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2465150621"/>
                  </a:ext>
                </a:extLst>
              </a:tr>
              <a:tr h="85075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="0" noProof="0"/>
                        <a:t>c) </a:t>
                      </a:r>
                      <a:r>
                        <a:rPr lang="cs-CZ" sz="2800" noProof="0"/>
                        <a:t>samostatně výdělečně činné fyzické osoby, které mají </a:t>
                      </a:r>
                      <a:r>
                        <a:rPr lang="cs-CZ" sz="2800" noProof="0" smtClean="0"/>
                        <a:t>zákonné </a:t>
                      </a:r>
                      <a:r>
                        <a:rPr lang="cs-CZ" sz="2800" noProof="0"/>
                        <a:t>bydliště v některém z donorských států. </a:t>
                      </a:r>
                      <a:endParaRPr lang="en-US" sz="2800" b="0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p15="http://schemas.microsoft.com/office/powerpoint/2012/main" xmlns:p14="http://schemas.microsoft.com/office/powerpoint/2010/main" val="2580809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Kolik?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3159471"/>
            <a:ext cx="12277305" cy="9900146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Grant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</a:t>
            </a:r>
            <a:r>
              <a:rPr lang="cs-CZ" sz="3200">
                <a:solidFill>
                  <a:srgbClr val="FF0000"/>
                </a:solidFill>
              </a:rPr>
              <a:t>CZK </a:t>
            </a:r>
            <a:r>
              <a:rPr lang="cs-CZ" sz="3200" smtClean="0">
                <a:solidFill>
                  <a:srgbClr val="FF0000"/>
                </a:solidFill>
              </a:rPr>
              <a:t>1.325.000 </a:t>
            </a:r>
            <a:r>
              <a:rPr lang="cs-CZ" sz="3200">
                <a:solidFill>
                  <a:srgbClr val="FF0000"/>
                </a:solidFill>
              </a:rPr>
              <a:t>– </a:t>
            </a:r>
            <a:r>
              <a:rPr lang="cs-CZ" sz="3200" smtClean="0">
                <a:solidFill>
                  <a:srgbClr val="FF0000"/>
                </a:solidFill>
              </a:rPr>
              <a:t>6.625.000 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50.000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–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250.000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)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Alokace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81</a:t>
            </a:r>
            <a:r>
              <a:rPr lang="cs-CZ" sz="3200" smtClean="0">
                <a:solidFill>
                  <a:schemeClr val="tx1"/>
                </a:solidFill>
              </a:rPr>
              <a:t>.370.582  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3.070.588)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(min.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12 projektů)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Spolufinancování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 </a:t>
            </a:r>
            <a:r>
              <a:rPr lang="cs-CZ" sz="3200">
                <a:solidFill>
                  <a:srgbClr val="FF0000"/>
                </a:solidFill>
              </a:rPr>
              <a:t>10 % </a:t>
            </a:r>
            <a:r>
              <a:rPr lang="cs-CZ" sz="3200" smtClean="0">
                <a:solidFill>
                  <a:srgbClr val="FF0000"/>
                </a:solidFill>
              </a:rPr>
              <a:t>z celkových způsobilých výdajů</a:t>
            </a:r>
            <a:endParaRPr lang="cs-CZ" sz="3200">
              <a:solidFill>
                <a:srgbClr val="FF0000"/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Maximální celkové způsobilé </a:t>
            </a:r>
            <a:r>
              <a:rPr lang="cs-CZ" sz="3200" u="sng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výdaje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: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CZK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7.361.111 </a:t>
            </a:r>
          </a:p>
          <a:p>
            <a:pPr lvl="0"/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                                                      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</a:t>
            </a:r>
            <a:r>
              <a:rPr lang="nb-NO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nvestiční </a:t>
            </a:r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nákupy tech. vybavení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max. 85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%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z celkových způsobilých výdajů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 sz="3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Menší stavební a rest. práce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m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ax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. 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15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%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z celkových způsobilých výdajů</a:t>
            </a:r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Záloha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</a:t>
            </a:r>
            <a:r>
              <a:rPr lang="cs-CZ" sz="3200">
                <a:solidFill>
                  <a:srgbClr val="FF0000"/>
                </a:solidFill>
              </a:rPr>
              <a:t>60 % nebo 70 </a:t>
            </a:r>
            <a:r>
              <a:rPr lang="cs-CZ" sz="3200" smtClean="0">
                <a:solidFill>
                  <a:srgbClr val="FF0000"/>
                </a:solidFill>
              </a:rPr>
              <a:t>% z grantu</a:t>
            </a:r>
            <a:endParaRPr lang="nb-NO" sz="3200">
              <a:solidFill>
                <a:srgbClr val="FF0000"/>
              </a:solidFill>
            </a:endParaRPr>
          </a:p>
          <a:p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1026" name="Picture 2" descr="\\print\usr_data\jan.hrdlicka\Plocha\31_3_2014-640x4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31693" y="3640348"/>
            <a:ext cx="9824476" cy="64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71544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241337" y="1168385"/>
            <a:ext cx="12277305" cy="215443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u="sng" smtClean="0">
                <a:solidFill>
                  <a:schemeClr val="tx1"/>
                </a:solidFill>
              </a:rPr>
              <a:t>Online seminář </a:t>
            </a:r>
            <a:r>
              <a:rPr lang="cs-CZ" u="sng">
                <a:solidFill>
                  <a:schemeClr val="tx1"/>
                </a:solidFill>
              </a:rPr>
              <a:t>pro hledání partnerů z donorských zemí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260387" y="4400549"/>
            <a:ext cx="12277306" cy="787897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Přihlášky do 5. </a:t>
            </a:r>
            <a:r>
              <a:rPr lang="cs-CZ"/>
              <a:t>září 2021 (</a:t>
            </a:r>
            <a:r>
              <a:rPr lang="cs-CZ">
                <a:hlinkClick r:id="rId2"/>
              </a:rPr>
              <a:t>https://</a:t>
            </a:r>
            <a:r>
              <a:rPr lang="cs-CZ" smtClean="0">
                <a:hlinkClick r:id="rId2"/>
              </a:rPr>
              <a:t>www.eeagrants.cz/cs/programy/kultura/aktuality/2021/program-kultura-vyzva-k-ucasti-na-online-3351</a:t>
            </a:r>
            <a:r>
              <a:rPr lang="cs-CZ" smtClean="0"/>
              <a:t>) </a:t>
            </a:r>
          </a:p>
          <a:p>
            <a:endParaRPr lang="cs-CZ" smtClean="0"/>
          </a:p>
          <a:p>
            <a:r>
              <a:rPr lang="cs-CZ" smtClean="0"/>
              <a:t>Konání online semináře v 2. pol. Září 2021</a:t>
            </a:r>
          </a:p>
          <a:p>
            <a:endParaRPr lang="cs-CZ" smtClean="0"/>
          </a:p>
          <a:p>
            <a:r>
              <a:rPr lang="cs-CZ" smtClean="0"/>
              <a:t>Při nízkém počtu účastníků individuální rozeslání kontaktů</a:t>
            </a:r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68812" y="3703638"/>
            <a:ext cx="4829175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08714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Kdy?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9902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chemeClr val="tx2">
                    <a:lumMod val="90000"/>
                    <a:lumOff val="10000"/>
                  </a:schemeClr>
                </a:solidFill>
              </a:rPr>
              <a:t>Otevřená výzva </a:t>
            </a:r>
            <a:r>
              <a:rPr lang="cs-CZ" sz="36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– Inovativní využití </a:t>
            </a:r>
            <a:r>
              <a:rPr lang="cs-CZ" sz="3600">
                <a:solidFill>
                  <a:schemeClr val="tx2">
                    <a:lumMod val="90000"/>
                    <a:lumOff val="10000"/>
                  </a:schemeClr>
                </a:solidFill>
              </a:rPr>
              <a:t>movitého a nemovitého kulturního dědictví</a:t>
            </a:r>
          </a:p>
          <a:p>
            <a:endParaRPr lang="cs-CZ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>
                <a:solidFill>
                  <a:schemeClr val="tx2">
                    <a:lumMod val="90000"/>
                    <a:lumOff val="10000"/>
                  </a:schemeClr>
                </a:solidFill>
              </a:rPr>
              <a:t>Časový plán v roce </a:t>
            </a:r>
            <a:r>
              <a:rPr lang="en-US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20</a:t>
            </a:r>
            <a:r>
              <a:rPr lang="cs-CZ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21-2022</a:t>
            </a:r>
            <a:r>
              <a:rPr lang="en-US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:</a:t>
            </a:r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9" name="Zástupný symbol pro obsah 7"/>
          <p:cNvGraphicFramePr/>
          <p:nvPr>
            <p:extLst>
              <p:ext uri="{D42A27DB-BD31-4B8C-83A1-F6EECF244321}">
                <p14:modId xmlns:p14="http://schemas.microsoft.com/office/powerpoint/2010/main" val="3384029777"/>
              </p:ext>
            </p:extLst>
          </p:nvPr>
        </p:nvGraphicFramePr>
        <p:xfrm>
          <a:off x="803276" y="5304856"/>
          <a:ext cx="21861462" cy="4214281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70F65298-F5A9-4A40-863A-4ED544D70FF4}"/>
              </a:ext>
            </a:extLst>
          </p:cNvPr>
          <p:cNvSpPr/>
          <p:nvPr/>
        </p:nvSpPr>
        <p:spPr>
          <a:xfrm>
            <a:off x="21043209" y="9664294"/>
            <a:ext cx="2786340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3600" b="1"/>
              <a:t>Dokončení</a:t>
            </a:r>
          </a:p>
          <a:p>
            <a:pPr algn="ctr"/>
            <a:r>
              <a:rPr lang="cs-CZ" sz="2800"/>
              <a:t>30. duben 2024</a:t>
            </a:r>
            <a:r>
              <a:rPr lang="en-US" sz="2800"/>
              <a:t> 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59156453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11345565" y="2942061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260386" y="2239347"/>
            <a:ext cx="7808969" cy="1004018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 sz="4800">
              <a:hlinkClick r:id="rId3"/>
            </a:endParaRPr>
          </a:p>
          <a:p>
            <a:endParaRPr lang="cs-CZ" sz="4800">
              <a:hlinkClick r:id="rId3"/>
            </a:endParaRPr>
          </a:p>
          <a:p>
            <a:r>
              <a:rPr lang="cs-CZ" sz="4800">
                <a:hlinkClick r:id="rId3"/>
              </a:rPr>
              <a:t>www.fondyehp.cz</a:t>
            </a:r>
            <a:endParaRPr lang="cs-CZ" sz="4800"/>
          </a:p>
          <a:p>
            <a:r>
              <a:rPr lang="cs-CZ" sz="4800">
                <a:hlinkClick r:id="rId4"/>
              </a:rPr>
              <a:t>fondyehp@mkcr.cz</a:t>
            </a: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</p:spTree>
    <p:extLst>
      <p:ext uri="{BB962C8B-B14F-4D97-AF65-F5344CB8AC3E}">
        <p14:creationId xmlns:p14="http://schemas.microsoft.com/office/powerpoint/2010/main" val="380758999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2021-09-07T15:16:02.300</cp:lastPrinted>
  <dcterms:created xsi:type="dcterms:W3CDTF">2021-09-07T15:16:02Z</dcterms:created>
  <dcterms:modified xsi:type="dcterms:W3CDTF">2021-09-07T15:16:02Z</dcterms:modified>
</cp:coreProperties>
</file>