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3"/>
  </p:notesMasterIdLst>
  <p:handoutMasterIdLst>
    <p:handoutMasterId r:id="rId4"/>
  </p:handoutMasterIdLst>
  <p:sldIdLst>
    <p:sldId id="295" r:id="rId5"/>
    <p:sldId id="343" r:id="rId6"/>
    <p:sldId id="344" r:id="rId7"/>
    <p:sldId id="312" r:id="rId8"/>
    <p:sldId id="345" r:id="rId9"/>
    <p:sldId id="314" r:id="rId10"/>
    <p:sldId id="346" r:id="rId11"/>
    <p:sldId id="316" r:id="rId12"/>
    <p:sldId id="317" r:id="rId13"/>
    <p:sldId id="318" r:id="rId14"/>
    <p:sldId id="347" r:id="rId15"/>
    <p:sldId id="349" r:id="rId16"/>
    <p:sldId id="351" r:id="rId17"/>
    <p:sldId id="352" r:id="rId18"/>
    <p:sldId id="353" r:id="rId19"/>
    <p:sldId id="356" r:id="rId20"/>
    <p:sldId id="354" r:id="rId21"/>
    <p:sldId id="355" r:id="rId22"/>
  </p:sldIdLst>
  <p:sldSz cx="24380825" cy="13714412"/>
  <p:notesSz cx="6797675" cy="9928225"/>
  <p:custDataLst>
    <p:tags r:id="rId23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057" autoAdjust="0"/>
  </p:normalViewPr>
  <p:slideViewPr>
    <p:cSldViewPr snapToGrid="0">
      <p:cViewPr>
        <p:scale>
          <a:sx n="51" d="100"/>
          <a:sy n="51" d="100"/>
        </p:scale>
        <p:origin x="-630" y="-26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01/09/2021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01/09/2021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01.09.2021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01.09.2021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4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93586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8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4000"/>
            </a:lvl2pPr>
            <a:lvl3pPr marL="1828526" indent="0" algn="ctr">
              <a:buNone/>
              <a:defRPr sz="3600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32424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>
                <a:solidFill>
                  <a:srgbClr val="1E1E1C"/>
                </a:solidFill>
              </a:rPr>
              <a:t>01.09.2021</a:t>
            </a:fld>
            <a:endParaRPr lang="nb-NO">
              <a:solidFill>
                <a:srgbClr val="1E1E1C"/>
              </a:solidFill>
            </a:endParaRPr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86530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>
                <a:solidFill>
                  <a:prstClr val="white"/>
                </a:solidFill>
              </a:rPr>
              <a:t>01.09.2021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9567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32692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239507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74352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188627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315201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320222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085318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68740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714585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98422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745514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573799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19480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31421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35692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398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799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3999"/>
            </a:lvl2pPr>
            <a:lvl3pPr marL="1828526" indent="0" algn="ctr">
              <a:buNone/>
              <a:defRPr sz="3599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xmlns="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956618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B9D776A-E7A9-7546-906F-A26DFDF0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73" y="1213883"/>
            <a:ext cx="23249275" cy="989462"/>
          </a:xfrm>
        </p:spPr>
        <p:txBody>
          <a:bodyPr anchor="t">
            <a:normAutofit/>
          </a:bodyPr>
          <a:lstStyle>
            <a:defPPr>
              <a:defRPr kern="1200" smtId="4294967295"/>
            </a:defPPr>
            <a:lvl1pPr>
              <a:defRPr sz="7200" b="1" i="0"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8A1FDDB4-6B6A-264A-8F79-7BAA7AA92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41" y="2982310"/>
            <a:ext cx="23131307" cy="9562199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4800"/>
            </a:lvl1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="" xmlns:a16="http://schemas.microsoft.com/office/drawing/2014/main" id="{85ABB4A0-FB34-8C40-9DB9-32156049AAD8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="" xmlns:a16="http://schemas.microsoft.com/office/drawing/2014/main" id="{8503F7AF-E3D1-7044-9ED6-D9B2F12F7580}"/>
              </a:ext>
            </a:extLst>
          </p:cNvPr>
          <p:cNvCxnSpPr/>
          <p:nvPr userDrawn="1"/>
        </p:nvCxnSpPr>
        <p:spPr>
          <a:xfrm>
            <a:off x="574241" y="2592826"/>
            <a:ext cx="2319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="" xmlns:a16="http://schemas.microsoft.com/office/drawing/2014/main" id="{2FB49643-A708-9046-A680-6F5375A92871}"/>
              </a:ext>
            </a:extLst>
          </p:cNvPr>
          <p:cNvCxnSpPr/>
          <p:nvPr userDrawn="1"/>
        </p:nvCxnSpPr>
        <p:spPr>
          <a:xfrm>
            <a:off x="574241" y="13131786"/>
            <a:ext cx="2319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3643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10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29.xml" /><Relationship Id="rId12" Type="http://schemas.openxmlformats.org/officeDocument/2006/relationships/slideLayout" Target="../slideLayouts/slideLayout30.xml" /><Relationship Id="rId13" Type="http://schemas.openxmlformats.org/officeDocument/2006/relationships/slideLayout" Target="../slideLayouts/slideLayout31.xml" /><Relationship Id="rId14" Type="http://schemas.openxmlformats.org/officeDocument/2006/relationships/slideLayout" Target="../slideLayouts/slideLayout32.xml" /><Relationship Id="rId15" Type="http://schemas.openxmlformats.org/officeDocument/2006/relationships/slideLayout" Target="../slideLayouts/slideLayout33.xml" /><Relationship Id="rId16" Type="http://schemas.openxmlformats.org/officeDocument/2006/relationships/slideLayout" Target="../slideLayouts/slideLayout34.xml" /><Relationship Id="rId17" Type="http://schemas.openxmlformats.org/officeDocument/2006/relationships/slideLayout" Target="../slideLayouts/slideLayout35.xml" /><Relationship Id="rId18" Type="http://schemas.openxmlformats.org/officeDocument/2006/relationships/slideLayout" Target="../slideLayouts/slideLayout36.xml" /><Relationship Id="rId19" Type="http://schemas.openxmlformats.org/officeDocument/2006/relationships/slideLayout" Target="../slideLayouts/slideLayout37.xml" /><Relationship Id="rId2" Type="http://schemas.openxmlformats.org/officeDocument/2006/relationships/slideLayout" Target="../slideLayouts/slideLayout20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4.xml" /><Relationship Id="rId7" Type="http://schemas.openxmlformats.org/officeDocument/2006/relationships/slideLayout" Target="../slideLayouts/slideLayout25.xml" /><Relationship Id="rId8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2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32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hyperlink" Target="http://www.fondyehp.cz/" TargetMode="External" /><Relationship Id="rId3" Type="http://schemas.openxmlformats.org/officeDocument/2006/relationships/hyperlink" Target="http://www.eeagrants.cz/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3.png" /><Relationship Id="rId3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4.png" /><Relationship Id="rId3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7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http://www.fondyehp.cz/" TargetMode="External" /><Relationship Id="rId5" Type="http://schemas.openxmlformats.org/officeDocument/2006/relationships/hyperlink" Target="mailto:hot-line_ehp@software.cz" TargetMode="External" /><Relationship Id="rId6" Type="http://schemas.openxmlformats.org/officeDocument/2006/relationships/hyperlink" Target="mailto:czp@mfcr.cz" TargetMode="External" /><Relationship Id="rId7" Type="http://schemas.openxmlformats.org/officeDocument/2006/relationships/hyperlink" Target="mailto:fondyehp@mkcr.cz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prstClr val="white"/>
                </a:solidFill>
                <a:latin typeface="Founders Grotesk Regular" pitchFamily="34" charset="-18"/>
              </a:rPr>
              <a:t>Oživujeme.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Kulturní dědictví.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 smtClean="0">
                <a:latin typeface="Founders Grotesk Regular" pitchFamily="34" charset="-18"/>
              </a:rPr>
              <a:t>Doporučení pro přípravu žádostí o grant - výzva </a:t>
            </a:r>
          </a:p>
          <a:p>
            <a:r>
              <a:rPr lang="cs-CZ" sz="6000" b="1" smtClean="0">
                <a:latin typeface="Founders Grotesk Regular" pitchFamily="34" charset="-18"/>
              </a:rPr>
              <a:t>Inovativní využití movitého </a:t>
            </a:r>
            <a:r>
              <a:rPr lang="cs-CZ" sz="6000" b="1">
                <a:latin typeface="Founders Grotesk Regular" pitchFamily="34" charset="-18"/>
              </a:rPr>
              <a:t>a nemovitého kulturního </a:t>
            </a:r>
            <a:r>
              <a:rPr lang="cs-CZ" sz="6000" b="1" smtClean="0">
                <a:latin typeface="Founders Grotesk Regular" pitchFamily="34" charset="-18"/>
              </a:rPr>
              <a:t>dědictví</a:t>
            </a:r>
            <a:br>
              <a:rPr lang="cs-CZ">
                <a:latin typeface="Founders Grotesk Regular" pitchFamily="34" charset="-18"/>
              </a:rPr>
            </a:br>
            <a:r>
              <a:rPr lang="cs-CZ" smtClean="0">
                <a:latin typeface="Founders Grotesk Regular" pitchFamily="34" charset="-18"/>
              </a:rPr>
              <a:t>www.fondyehp.cz</a:t>
            </a:r>
            <a:endParaRPr lang="cs-CZ">
              <a:latin typeface="Founders Grotesk Regular" pitchFamily="34" charset="-18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56066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127380" y="1082135"/>
            <a:ext cx="13400167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Přístup k informacím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2BFDEDC2-2405-48E0-831D-6B14C3E3DC14}"/>
              </a:ext>
            </a:extLst>
          </p:cNvPr>
          <p:cNvSpPr txBox="1"/>
          <p:nvPr/>
        </p:nvSpPr>
        <p:spPr>
          <a:xfrm>
            <a:off x="4697930" y="5635690"/>
            <a:ext cx="149849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9600" b="1">
                <a:solidFill>
                  <a:prstClr val="black"/>
                </a:solidFill>
                <a:hlinkClick r:id="rId2"/>
              </a:rPr>
              <a:t>www.fondyehp.cz</a:t>
            </a:r>
            <a:endParaRPr lang="cs-CZ" sz="9600" b="1">
              <a:solidFill>
                <a:prstClr val="black"/>
              </a:solidFill>
            </a:endParaRPr>
          </a:p>
          <a:p>
            <a:pPr algn="ctr"/>
            <a:r>
              <a:rPr lang="cs-CZ" sz="9600" b="1">
                <a:solidFill>
                  <a:prstClr val="black"/>
                </a:solidFill>
                <a:hlinkClick r:id="rId3"/>
              </a:rPr>
              <a:t>www.eeagrants.cz</a:t>
            </a:r>
            <a:r>
              <a:rPr lang="cs-CZ" sz="9600" b="1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113591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Úvodní stránka Fondů EHP/Norska</a:t>
            </a:r>
          </a:p>
        </p:txBody>
      </p:sp>
      <p:sp>
        <p:nvSpPr>
          <p:cNvPr id="2" name="Šipka doprava 1"/>
          <p:cNvSpPr/>
          <p:nvPr/>
        </p:nvSpPr>
        <p:spPr>
          <a:xfrm>
            <a:off x="3868615" y="5603630"/>
            <a:ext cx="2053766" cy="13364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380" y="1712912"/>
            <a:ext cx="21105844" cy="1103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2185" y="5184286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38435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Základní informace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05192"/>
          </a:xfrm>
          <a:prstGeom prst="rect">
            <a:avLst/>
          </a:prstGeom>
        </p:spPr>
      </p:pic>
      <p:sp>
        <p:nvSpPr>
          <p:cNvPr id="2" name="Šipka doprava 1"/>
          <p:cNvSpPr/>
          <p:nvPr/>
        </p:nvSpPr>
        <p:spPr>
          <a:xfrm>
            <a:off x="9671537" y="692833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605301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Základní dokumenty</a:t>
            </a:r>
          </a:p>
        </p:txBody>
      </p:sp>
      <p:sp>
        <p:nvSpPr>
          <p:cNvPr id="5" name="Šipka doprava 4"/>
          <p:cNvSpPr/>
          <p:nvPr/>
        </p:nvSpPr>
        <p:spPr>
          <a:xfrm>
            <a:off x="9648090" y="69752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1396" y="1712912"/>
            <a:ext cx="20900571" cy="1103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5593" y="6858000"/>
            <a:ext cx="22066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6892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Pokyny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4703" y="1587183"/>
            <a:ext cx="19948847" cy="1122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0796" y="8794783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436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rgbClr val="0070C0"/>
                </a:solidFill>
              </a:rPr>
              <a:t>Kultura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8090" y="1712912"/>
            <a:ext cx="21124506" cy="1108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987" y="7917705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0086003" y="1796823"/>
            <a:ext cx="22129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22020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Výzvy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2435" y="1730640"/>
            <a:ext cx="19720832" cy="1109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27987" y="8630007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04359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Dokumenty ke stažení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2919" y="1679320"/>
            <a:ext cx="19944769" cy="1121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829" y="2845027"/>
            <a:ext cx="22129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66034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IS CEDR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0372" y="1708158"/>
            <a:ext cx="20053432" cy="1128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1390" y="9933117"/>
            <a:ext cx="22066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366969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1 – kapitola 2.2 Pokynů</a:t>
            </a:r>
          </a:p>
        </p:txBody>
      </p:sp>
      <p:pic>
        <p:nvPicPr>
          <p:cNvPr id="7" name="Zástupný symbol pro graf 6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4" y="1837085"/>
            <a:ext cx="21012331" cy="11154296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901404" y="1008405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31321" y="10068380"/>
            <a:ext cx="5227607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Právnické osoby - musí být uvedeni všichni statutární zástupci!</a:t>
            </a: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31321" y="4088921"/>
            <a:ext cx="5470083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Právnické osoby - kontrola dle příslušného veřejného rejstříku</a:t>
            </a:r>
            <a:endParaRPr lang="cs-CZ" b="1"/>
          </a:p>
        </p:txBody>
      </p:sp>
      <p:sp>
        <p:nvSpPr>
          <p:cNvPr id="9" name="Šipka doprava 8"/>
          <p:cNvSpPr/>
          <p:nvPr/>
        </p:nvSpPr>
        <p:spPr>
          <a:xfrm rot="10800000">
            <a:off x="18803644" y="972170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26292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2 – kapitola 2.2 Pokynů </a:t>
            </a:r>
          </a:p>
        </p:txBody>
      </p:sp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8" name="Zástupný symbol pro graf 7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80492" y="1767235"/>
            <a:ext cx="20960496" cy="112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2525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992701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„Žadatel“ </a:t>
            </a:r>
            <a:r>
              <a:rPr lang="cs-CZ" sz="3600" smtClean="0"/>
              <a:t>3 </a:t>
            </a:r>
            <a:r>
              <a:rPr lang="cs-CZ" sz="3600"/>
              <a:t>– kapitola 2.2 </a:t>
            </a:r>
            <a:r>
              <a:rPr lang="cs-CZ" sz="3600" smtClean="0"/>
              <a:t>Pokynů – Identifikace - Příloha 8</a:t>
            </a:r>
            <a:endParaRPr lang="cs-CZ" sz="360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476162C7-9364-4A0E-920E-FF8A390E3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28" t="21799" r="21658" b="7634"/>
          <a:stretch>
            <a:fillRect/>
          </a:stretch>
        </p:blipFill>
        <p:spPr>
          <a:xfrm>
            <a:off x="4086808" y="1749167"/>
            <a:ext cx="15638106" cy="1114143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2D2919CE-71C5-444D-AC76-F2BFE25B0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336" y="7802963"/>
            <a:ext cx="2206943" cy="17558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434183AF-420D-40A4-8DBC-95D02B5CA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8905993" y="9226359"/>
            <a:ext cx="2206943" cy="17558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-1" y="1749167"/>
            <a:ext cx="3897025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1. Příslušné tabulky je nutno ve formuláři zkopírovat dle počtu osob!</a:t>
            </a:r>
            <a:endParaRPr lang="cs-CZ" b="1"/>
          </a:p>
        </p:txBody>
      </p:sp>
      <p:sp>
        <p:nvSpPr>
          <p:cNvPr id="5" name="TextovéPole 4"/>
          <p:cNvSpPr txBox="1"/>
          <p:nvPr/>
        </p:nvSpPr>
        <p:spPr>
          <a:xfrm>
            <a:off x="21238234" y="9558763"/>
            <a:ext cx="3019245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3. Musí podepsat </a:t>
            </a:r>
            <a:r>
              <a:rPr lang="cs-CZ" b="1" u="sng" smtClean="0"/>
              <a:t>oprávněná</a:t>
            </a:r>
            <a:r>
              <a:rPr lang="cs-CZ" smtClean="0"/>
              <a:t> osoba!</a:t>
            </a:r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1" y="7242578"/>
            <a:ext cx="2983336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2. U každé osoby je nutno zvolit jednu z možností!</a:t>
            </a: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165999148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„Partneři“ 1 – kapitola 2.3 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4"/>
            <a:ext cx="21012330" cy="11119791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25141">
            <a:off x="9319843" y="42320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31322" y="4899804"/>
            <a:ext cx="5193102" cy="618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V rámci podání žádosti = </a:t>
            </a:r>
            <a:r>
              <a:rPr lang="cs-CZ" b="1" u="sng" smtClean="0"/>
              <a:t>Prohlášení o partnerství</a:t>
            </a:r>
            <a:r>
              <a:rPr lang="cs-CZ" u="sng" smtClean="0"/>
              <a:t> </a:t>
            </a:r>
            <a:r>
              <a:rPr lang="cs-CZ" smtClean="0"/>
              <a:t>- Příloha 10a, Příloha 10b</a:t>
            </a:r>
          </a:p>
          <a:p>
            <a:endParaRPr lang="cs-CZ" smtClean="0"/>
          </a:p>
          <a:p>
            <a:endParaRPr lang="cs-CZ"/>
          </a:p>
          <a:p>
            <a:r>
              <a:rPr lang="cs-CZ" b="1" smtClean="0"/>
              <a:t>V případě schválení žádosti doložit ex post = </a:t>
            </a:r>
            <a:r>
              <a:rPr lang="cs-CZ" b="1" u="sng" smtClean="0"/>
              <a:t>Partnerská smlouva</a:t>
            </a:r>
            <a:r>
              <a:rPr lang="cs-CZ" b="1" smtClean="0"/>
              <a:t> </a:t>
            </a:r>
            <a:r>
              <a:rPr lang="cs-CZ" smtClean="0"/>
              <a:t>– Příloha 11a, Příloha 11b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556733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874304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/>
              <a:t>Záložka „Partneři“ </a:t>
            </a:r>
            <a:r>
              <a:rPr lang="cs-CZ" sz="3600" smtClean="0"/>
              <a:t>2 </a:t>
            </a:r>
            <a:r>
              <a:rPr lang="cs-CZ" sz="3600"/>
              <a:t>– kapitola 2.3 </a:t>
            </a:r>
            <a:r>
              <a:rPr lang="cs-CZ" sz="3600" smtClean="0"/>
              <a:t>Pokynů – Prohlášení o partnerství - Příloha 10 a, b</a:t>
            </a:r>
            <a:endParaRPr lang="cs-CZ" sz="360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xmlns="" id="{4F17B492-6403-4FFB-A53D-4D39F778E8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30" t="22525" r="22066" b="8359"/>
          <a:stretch>
            <a:fillRect/>
          </a:stretch>
        </p:blipFill>
        <p:spPr>
          <a:xfrm>
            <a:off x="4646644" y="1636133"/>
            <a:ext cx="16052645" cy="11305099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10800000">
            <a:off x="19026815" y="2944405"/>
            <a:ext cx="2192919" cy="172258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92663" y="5980113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2890419" y="4392853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10551" y="4140679"/>
            <a:ext cx="2449902" cy="2307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1. Šedě zabarvené části nutno doplnit!</a:t>
            </a:r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21376256" y="2374555"/>
            <a:ext cx="3004567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3. Právnické osoby v donorských státech mají </a:t>
            </a:r>
            <a:r>
              <a:rPr lang="cs-CZ" b="1" smtClean="0"/>
              <a:t>BRN</a:t>
            </a:r>
            <a:endParaRPr lang="cs-CZ" b="1"/>
          </a:p>
        </p:txBody>
      </p:sp>
      <p:sp>
        <p:nvSpPr>
          <p:cNvPr id="6" name="TextovéPole 5"/>
          <p:cNvSpPr txBox="1"/>
          <p:nvPr/>
        </p:nvSpPr>
        <p:spPr>
          <a:xfrm>
            <a:off x="20910431" y="5971487"/>
            <a:ext cx="3312544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4. Nutné podpisy </a:t>
            </a:r>
            <a:r>
              <a:rPr lang="cs-CZ" b="1" u="sng" smtClean="0"/>
              <a:t>oprávněných</a:t>
            </a:r>
            <a:r>
              <a:rPr lang="cs-CZ" smtClean="0"/>
              <a:t> osob za obě strany!</a:t>
            </a:r>
            <a:endParaRPr lang="cs-CZ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3387875" y="8833168"/>
            <a:ext cx="22066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310552" y="8813627"/>
            <a:ext cx="2898474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2. Za českou stranu </a:t>
            </a:r>
            <a:r>
              <a:rPr lang="cs-CZ" b="1" smtClean="0"/>
              <a:t>IČ:, DIČ:</a:t>
            </a: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405953318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2"/>
          </p:nvPr>
        </p:nvSpPr>
        <p:spPr>
          <a:xfrm>
            <a:off x="1260386" y="2071395"/>
            <a:ext cx="4010673" cy="1020813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1) Plán rozvoje kulturního dědictví (Příloha 14)</a:t>
            </a:r>
          </a:p>
          <a:p>
            <a:endParaRPr lang="cs-CZ" smtClean="0"/>
          </a:p>
          <a:p>
            <a:r>
              <a:rPr lang="cs-CZ" smtClean="0"/>
              <a:t>2) Stanovisko místní/regionální komunity (nutno vložit jako samostatnou přílohu) viz str. 42 Pokynů pro žadatele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78221" y="608563"/>
            <a:ext cx="21077926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Plán rozvoje kulturního dědictví a Stanovisko místní/regionální komunity</a:t>
            </a:r>
            <a:endParaRPr lang="cs-CZ" sz="360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t="10035" r="33699" b="9772"/>
          <a:stretch>
            <a:fillRect/>
          </a:stretch>
        </p:blipFill>
        <p:spPr bwMode="auto">
          <a:xfrm>
            <a:off x="6419460" y="1567542"/>
            <a:ext cx="16048655" cy="11347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35512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8743048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000" smtClean="0"/>
              <a:t>Závěrečná upozornění</a:t>
            </a:r>
            <a:endParaRPr lang="cs-CZ" sz="6000"/>
          </a:p>
        </p:txBody>
      </p:sp>
      <p:sp>
        <p:nvSpPr>
          <p:cNvPr id="2" name="TextovéPole 1"/>
          <p:cNvSpPr txBox="1"/>
          <p:nvPr/>
        </p:nvSpPr>
        <p:spPr>
          <a:xfrm>
            <a:off x="2053085" y="2277373"/>
            <a:ext cx="20306581" cy="895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Tx/>
              <a:buChar char="-"/>
            </a:pPr>
            <a:r>
              <a:rPr lang="cs-CZ" smtClean="0"/>
              <a:t>Žádost v IS CEDR se vyplňuje </a:t>
            </a:r>
            <a:r>
              <a:rPr lang="cs-CZ" b="1"/>
              <a:t>v </a:t>
            </a:r>
            <a:r>
              <a:rPr lang="cs-CZ" b="1" smtClean="0"/>
              <a:t>češtině</a:t>
            </a:r>
            <a:r>
              <a:rPr lang="cs-CZ" smtClean="0"/>
              <a:t>.</a:t>
            </a:r>
          </a:p>
          <a:p>
            <a:endParaRPr lang="cs-CZ" smtClean="0"/>
          </a:p>
          <a:p>
            <a:pPr marL="571500" indent="-571500">
              <a:buFontTx/>
              <a:buChar char="-"/>
            </a:pPr>
            <a:r>
              <a:rPr lang="cs-CZ" b="1" smtClean="0"/>
              <a:t>Nutno </a:t>
            </a:r>
            <a:r>
              <a:rPr lang="cs-CZ" b="1" u="sng">
                <a:solidFill>
                  <a:srgbClr val="FF0000"/>
                </a:solidFill>
              </a:rPr>
              <a:t>vložit</a:t>
            </a:r>
            <a:r>
              <a:rPr lang="cs-CZ" b="1"/>
              <a:t> přílohu Resumé žádosti v anglickém jazyce </a:t>
            </a:r>
            <a:r>
              <a:rPr lang="cs-CZ" b="1" smtClean="0"/>
              <a:t>(Příloha 3)!!!</a:t>
            </a:r>
          </a:p>
          <a:p>
            <a:pPr marL="571500" indent="-571500">
              <a:buFontTx/>
              <a:buChar char="-"/>
            </a:pPr>
            <a:endParaRPr lang="cs-CZ" b="1" smtClean="0"/>
          </a:p>
          <a:p>
            <a:pPr marL="571500" indent="-571500">
              <a:buFontTx/>
              <a:buChar char="-"/>
            </a:pPr>
            <a:r>
              <a:rPr lang="cs-CZ" b="1" smtClean="0"/>
              <a:t>V případě partnerství z donorských států nutno vložit </a:t>
            </a:r>
            <a:r>
              <a:rPr lang="cs-CZ" b="1"/>
              <a:t>Prohlášení o partnerství </a:t>
            </a:r>
            <a:r>
              <a:rPr lang="cs-CZ" b="1" smtClean="0"/>
              <a:t>v anglickém jazyce (Příloha 10a)!!! V případě partnerství z ČR Příloha 10b v českém jazyce.</a:t>
            </a:r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/>
          </a:p>
          <a:p>
            <a:endParaRPr lang="cs-CZ"/>
          </a:p>
          <a:p>
            <a:r>
              <a:rPr lang="cs-CZ" b="1" u="sng" smtClean="0"/>
              <a:t>Před podáním žádosti zkontrolovat:</a:t>
            </a:r>
          </a:p>
          <a:p>
            <a:r>
              <a:rPr lang="cs-CZ" smtClean="0"/>
              <a:t>-    Kontrola dle hodnotících kritérií ve </a:t>
            </a:r>
            <a:r>
              <a:rPr lang="cs-CZ" b="1" smtClean="0"/>
              <a:t>výzvě</a:t>
            </a:r>
            <a:r>
              <a:rPr lang="cs-CZ" smtClean="0"/>
              <a:t> na </a:t>
            </a:r>
            <a:r>
              <a:rPr lang="cs-CZ" b="1" smtClean="0"/>
              <a:t>str. 11</a:t>
            </a:r>
          </a:p>
          <a:p>
            <a:endParaRPr lang="cs-CZ"/>
          </a:p>
          <a:p>
            <a:pPr marL="571500" indent="-571500">
              <a:buFontTx/>
              <a:buChar char="-"/>
            </a:pPr>
            <a:r>
              <a:rPr lang="cs-CZ" smtClean="0"/>
              <a:t>Kontrola dle </a:t>
            </a:r>
            <a:r>
              <a:rPr lang="cs-CZ" b="1" smtClean="0"/>
              <a:t>Přílohy 4 – kontrolní list</a:t>
            </a:r>
            <a:r>
              <a:rPr lang="cs-CZ" smtClean="0"/>
              <a:t>!!!</a:t>
            </a:r>
          </a:p>
          <a:p>
            <a:pPr marL="571500" indent="-571500">
              <a:buFontTx/>
              <a:buChar char="-"/>
            </a:pPr>
            <a:endParaRPr lang="cs-CZ"/>
          </a:p>
          <a:p>
            <a:pPr marL="571500" indent="-571500">
              <a:buFontTx/>
              <a:buChar char="-"/>
            </a:pPr>
            <a:r>
              <a:rPr lang="cs-CZ" smtClean="0"/>
              <a:t>Před podáním žádosti - kontrola tlačítkem „</a:t>
            </a:r>
            <a:r>
              <a:rPr lang="cs-CZ" b="1" smtClean="0"/>
              <a:t>ověřit</a:t>
            </a:r>
            <a:r>
              <a:rPr lang="cs-CZ" smtClean="0"/>
              <a:t>“!!!               </a:t>
            </a:r>
            <a:r>
              <a:rPr lang="cs-CZ" b="1" smtClean="0">
                <a:solidFill>
                  <a:srgbClr val="FF0000"/>
                </a:solidFill>
              </a:rPr>
              <a:t>Provést s časovou rezervou!!!</a:t>
            </a:r>
            <a:endParaRPr lang="cs-CZ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064150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:a16="http://schemas.microsoft.com/office/drawing/2014/main" xmlns="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12846119" y="1327119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11958" y="1969476"/>
            <a:ext cx="7808969" cy="282681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800">
              <a:hlinkClick r:id="rId3"/>
            </a:endParaRPr>
          </a:p>
          <a:p>
            <a:r>
              <a:rPr lang="cs-CZ" sz="4800" smtClean="0">
                <a:hlinkClick r:id="rId4"/>
              </a:rPr>
              <a:t>www.fondyehp.cz</a:t>
            </a:r>
            <a:endParaRPr lang="cs-CZ" sz="4800" smtClean="0"/>
          </a:p>
          <a:p>
            <a:r>
              <a:rPr lang="cs-CZ" sz="4800" smtClean="0">
                <a:hlinkClick r:id="rId3"/>
              </a:rPr>
              <a:t>www.eeagrants.cz</a:t>
            </a:r>
            <a:r>
              <a:rPr lang="cs-CZ" sz="4800" smtClean="0"/>
              <a:t> </a:t>
            </a:r>
            <a:endParaRPr lang="cs-CZ" sz="4800"/>
          </a:p>
          <a:p>
            <a:pPr marL="0" indent="0">
              <a:buNone/>
            </a:pP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  <p:sp>
        <p:nvSpPr>
          <p:cNvPr id="6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 txBox="1"/>
          <p:nvPr/>
        </p:nvSpPr>
        <p:spPr>
          <a:xfrm>
            <a:off x="1411958" y="5391899"/>
            <a:ext cx="579438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Dotazy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 txBox="1"/>
          <p:nvPr/>
        </p:nvSpPr>
        <p:spPr>
          <a:xfrm>
            <a:off x="1564359" y="7018057"/>
            <a:ext cx="20475026" cy="5573532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4800"/>
              <a:t>Technické problémy </a:t>
            </a:r>
            <a:r>
              <a:rPr lang="cs-CZ" sz="4800" smtClean="0"/>
              <a:t>IS CEDR </a:t>
            </a:r>
            <a:r>
              <a:rPr lang="cs-CZ" sz="4800"/>
              <a:t>– </a:t>
            </a:r>
            <a:r>
              <a:rPr lang="cs-CZ" sz="4800">
                <a:hlinkClick r:id="rId5"/>
              </a:rPr>
              <a:t>hot-line_ehp@software.cz</a:t>
            </a:r>
            <a:r>
              <a:rPr lang="cs-CZ" sz="4800"/>
              <a:t> </a:t>
            </a:r>
            <a:endParaRPr lang="cs-CZ" sz="4800" smtClean="0"/>
          </a:p>
          <a:p>
            <a:pPr marL="0" indent="0">
              <a:buFont typeface="Arial" panose="020b0604020202020204" pitchFamily="34" charset="0"/>
              <a:buNone/>
            </a:pPr>
            <a:endParaRPr lang="cs-CZ" sz="480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800"/>
              <a:t>Obsah žádosti - </a:t>
            </a:r>
            <a:r>
              <a:rPr lang="cs-CZ" sz="4800">
                <a:hlinkClick r:id="rId6"/>
              </a:rPr>
              <a:t>czp@mfcr.cz</a:t>
            </a:r>
            <a:r>
              <a:rPr lang="cs-CZ" sz="4800"/>
              <a:t> </a:t>
            </a:r>
            <a:endParaRPr lang="cs-CZ" sz="4800" smtClean="0"/>
          </a:p>
          <a:p>
            <a:pPr marL="0" indent="0">
              <a:buFont typeface="Arial" panose="020b0604020202020204" pitchFamily="34" charset="0"/>
              <a:buNone/>
            </a:pPr>
            <a:endParaRPr lang="cs-CZ" sz="4800"/>
          </a:p>
          <a:p>
            <a:pPr marL="0" indent="0">
              <a:buNone/>
            </a:pPr>
            <a:r>
              <a:rPr lang="cs-CZ" sz="4800"/>
              <a:t>Obsah (náplň) </a:t>
            </a:r>
            <a:r>
              <a:rPr lang="cs-CZ" sz="4800" smtClean="0"/>
              <a:t>projektu </a:t>
            </a:r>
            <a:r>
              <a:rPr lang="cs-CZ" sz="4800"/>
              <a:t>- </a:t>
            </a:r>
            <a:r>
              <a:rPr lang="cs-CZ" sz="4800">
                <a:hlinkClick r:id="rId7"/>
              </a:rPr>
              <a:t>fondyehp@mkcr.cz</a:t>
            </a:r>
            <a:r>
              <a:rPr lang="cs-CZ" sz="4800"/>
              <a:t> </a:t>
            </a:r>
            <a:r>
              <a:rPr lang="cs-CZ" sz="4800" smtClean="0"/>
              <a:t>(inovativní využití)</a:t>
            </a:r>
            <a:endParaRPr lang="cs-CZ" sz="4800"/>
          </a:p>
          <a:p>
            <a:pPr marL="0" indent="0">
              <a:buNone/>
            </a:pPr>
            <a:r>
              <a:rPr lang="cs-CZ" sz="4800"/>
              <a:t>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92841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2021-09-07T15:21:59.323</cp:lastPrinted>
  <dcterms:created xsi:type="dcterms:W3CDTF">2021-09-07T15:21:59Z</dcterms:created>
  <dcterms:modified xsi:type="dcterms:W3CDTF">2021-09-07T15:21:59Z</dcterms:modified>
</cp:coreProperties>
</file>