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1"/>
  </p:sldMasterIdLst>
  <p:notesMasterIdLst>
    <p:notesMasterId r:id="rId2"/>
  </p:notesMasterIdLst>
  <p:sldIdLst>
    <p:sldId id="256" r:id="rId3"/>
    <p:sldId id="266" r:id="rId4"/>
    <p:sldId id="282" r:id="rId5"/>
    <p:sldId id="281" r:id="rId6"/>
    <p:sldId id="283" r:id="rId7"/>
    <p:sldId id="273" r:id="rId8"/>
    <p:sldId id="274" r:id="rId9"/>
    <p:sldId id="285" r:id="rId10"/>
    <p:sldId id="284" r:id="rId11"/>
  </p:sldIdLst>
  <p:sldSz cx="24380825" cy="13714412"/>
  <p:notesSz cx="6858000" cy="9144000"/>
  <p:custDataLst>
    <p:tags r:id="rId12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268"/>
    <a:srgbClr val="C13A78"/>
    <a:srgbClr val="009B78"/>
    <a:srgbClr val="F1C350"/>
    <a:srgbClr val="326889"/>
    <a:srgbClr val="7E5E9F"/>
    <a:srgbClr val="00A5A5"/>
    <a:srgbClr val="0087C9"/>
    <a:srgbClr val="E55454"/>
    <a:srgbClr val="A7B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32" autoAdjust="0"/>
    <p:restoredTop sz="94666" autoAdjust="0"/>
  </p:normalViewPr>
  <p:slideViewPr>
    <p:cSldViewPr snapToGrid="0">
      <p:cViewPr varScale="1">
        <p:scale>
          <a:sx n="32" d="100"/>
          <a:sy n="32" d="100"/>
        </p:scale>
        <p:origin x="744" y="56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88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tags" Target="tags/tag1.xml" /><Relationship Id="rId13" Type="http://schemas.openxmlformats.org/officeDocument/2006/relationships/presProps" Target="presProps.xml" /><Relationship Id="rId14" Type="http://schemas.openxmlformats.org/officeDocument/2006/relationships/viewProps" Target="viewProps.xml" /><Relationship Id="rId15" Type="http://schemas.openxmlformats.org/officeDocument/2006/relationships/theme" Target="theme/theme1.xml" /><Relationship Id="rId16" Type="http://schemas.openxmlformats.org/officeDocument/2006/relationships/tableStyles" Target="tableStyles.xml" /><Relationship Id="rId2" Type="http://schemas.openxmlformats.org/officeDocument/2006/relationships/notesMaster" Target="notesMasters/notesMaster1.xml" /><Relationship Id="rId25" Type="http://schemas.microsoft.com/office/2015/10/relationships/revisionInfo" Target="revisionInfo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10/05/2021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- light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10.05.2021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4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 with photo backgroun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10.05.2021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0206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photo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5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6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7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9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3691527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c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 smtClean="0"/>
              <a:t>Second level</a:t>
            </a:r>
            <a:endParaRPr lang="nb-NO"/>
          </a:p>
          <a:p>
            <a:pPr lvl="2"/>
            <a:r>
              <a:rPr lang="nb-NO" smtClean="0"/>
              <a:t>Third level</a:t>
            </a:r>
            <a:endParaRPr lang="nb-NO"/>
          </a:p>
          <a:p>
            <a:pPr lvl="3"/>
            <a:r>
              <a:rPr lang="nb-NO" smtClean="0"/>
              <a:t>Fourth level</a:t>
            </a:r>
            <a:endParaRPr lang="nb-NO"/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3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4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5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7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54" r:id="rId17"/>
    <p:sldLayoutId id="2147483663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hyperlink" Target="https://www.eeagrants.cz/cs/zakladni-informace/zakladni-dokumenty/pokyny/prirucka-pro-prijemce-grantu-3017" TargetMode="External" /><Relationship Id="rId3" Type="http://schemas.openxmlformats.org/officeDocument/2006/relationships/hyperlink" Target="https://www.eeagrants.cz/cs/zakladni-informace/zakladni-dokumenty/navody-is-cedr/navod-na-podstatne-zmeny-projektu-v-is-c-3250" TargetMode="External" /><Relationship Id="rId4" Type="http://schemas.openxmlformats.org/officeDocument/2006/relationships/hyperlink" Target="https://www.eeagrants.cz/cs/zakladni-informace/zakladni-dokumenty/navody-is-cedr/navod-na-administrativni-zmeny-v-projekt-3249" TargetMode="Externa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1260157" y="6382328"/>
            <a:ext cx="21861932" cy="1231106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Změny projektu a jejich administrace</a:t>
            </a:r>
            <a:endParaRPr lang="en-GB"/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19136392" y="12613656"/>
            <a:ext cx="3985698" cy="553998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4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5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6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159994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524538"/>
            <a:ext cx="20773137" cy="9377303"/>
          </a:xfrm>
        </p:spPr>
        <p:txBody>
          <a:bodyPr>
            <a:normAutofit fontScale="92500" lnSpcReduction="20000"/>
          </a:bodyPr>
          <a:lstStyle>
            <a:defPPr>
              <a:defRPr kern="1200" smtId="4294967295"/>
            </a:defPPr>
          </a:lstStyle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3200" b="1" smtClean="0">
                <a:solidFill>
                  <a:srgbClr val="FF0000"/>
                </a:solidFill>
              </a:rPr>
              <a:t>Co je změna?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3200" b="1" smtClean="0">
                <a:solidFill>
                  <a:srgbClr val="003A78"/>
                </a:solidFill>
              </a:rPr>
              <a:t>Odchylka od plánu </a:t>
            </a:r>
            <a:r>
              <a:rPr lang="cs-CZ" sz="3200" smtClean="0">
                <a:solidFill>
                  <a:srgbClr val="003A78"/>
                </a:solidFill>
              </a:rPr>
              <a:t>uvedeného v projektu (žádosti, logickém rámci, podrobném rozpočtu) a/nebo od právního aktu o přidělení finančních prostředků.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endParaRPr lang="cs-CZ" sz="3200" smtClean="0">
              <a:solidFill>
                <a:srgbClr val="003A78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3200" b="1" smtClean="0">
                <a:solidFill>
                  <a:srgbClr val="FF0000"/>
                </a:solidFill>
              </a:rPr>
              <a:t>Druhy změn: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3200" u="sng" smtClean="0">
                <a:solidFill>
                  <a:srgbClr val="003A78"/>
                </a:solidFill>
              </a:rPr>
              <a:t>Podstatná změna </a:t>
            </a:r>
            <a:r>
              <a:rPr lang="cs-CZ" sz="3200" smtClean="0">
                <a:solidFill>
                  <a:srgbClr val="003A78"/>
                </a:solidFill>
              </a:rPr>
              <a:t>(podléhá změnovému řízení v IS CEDR)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3200" u="sng" smtClean="0">
                <a:solidFill>
                  <a:srgbClr val="003A78"/>
                </a:solidFill>
              </a:rPr>
              <a:t>Nepodstatná změna </a:t>
            </a:r>
            <a:r>
              <a:rPr lang="cs-CZ" sz="3200" smtClean="0">
                <a:solidFill>
                  <a:srgbClr val="003A78"/>
                </a:solidFill>
              </a:rPr>
              <a:t>(popis a zdůvodnění v PZ)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3200" u="sng" smtClean="0">
                <a:solidFill>
                  <a:srgbClr val="003A78"/>
                </a:solidFill>
              </a:rPr>
              <a:t>Administrativní změna </a:t>
            </a:r>
            <a:r>
              <a:rPr lang="cs-CZ" sz="3200" smtClean="0">
                <a:solidFill>
                  <a:srgbClr val="003A78"/>
                </a:solidFill>
              </a:rPr>
              <a:t>(podléhá změnovému řízení v IS CEDR)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sz="3200" smtClean="0">
              <a:solidFill>
                <a:srgbClr val="003A78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3200" smtClean="0">
                <a:solidFill>
                  <a:srgbClr val="003A78"/>
                </a:solidFill>
              </a:rPr>
              <a:t>Obecně o typu změny rozhoduje její </a:t>
            </a:r>
            <a:r>
              <a:rPr lang="cs-CZ" sz="3200" b="1" smtClean="0">
                <a:solidFill>
                  <a:srgbClr val="003A78"/>
                </a:solidFill>
              </a:rPr>
              <a:t>dopad na schválený rozsah projektu a jeho aktivit a na právní akt</a:t>
            </a:r>
            <a:r>
              <a:rPr lang="cs-CZ" sz="3200" smtClean="0">
                <a:solidFill>
                  <a:srgbClr val="003A78"/>
                </a:solidFill>
              </a:rPr>
              <a:t>.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3200" b="1" smtClean="0">
              <a:solidFill>
                <a:srgbClr val="003A78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3200" b="1" smtClean="0">
                <a:solidFill>
                  <a:srgbClr val="003A78"/>
                </a:solidFill>
              </a:rPr>
              <a:t>ZP </a:t>
            </a:r>
            <a:r>
              <a:rPr lang="cs-CZ" sz="3200" b="1">
                <a:solidFill>
                  <a:srgbClr val="003A78"/>
                </a:solidFill>
              </a:rPr>
              <a:t>posuzuje relevanci </a:t>
            </a:r>
            <a:r>
              <a:rPr lang="cs-CZ" sz="3200" b="1" smtClean="0">
                <a:solidFill>
                  <a:srgbClr val="003A78"/>
                </a:solidFill>
              </a:rPr>
              <a:t>změny</a:t>
            </a:r>
            <a:r>
              <a:rPr lang="cs-CZ" sz="3200" smtClean="0">
                <a:solidFill>
                  <a:srgbClr val="003A78"/>
                </a:solidFill>
              </a:rPr>
              <a:t>, </a:t>
            </a:r>
            <a:r>
              <a:rPr lang="cs-CZ" sz="3200">
                <a:solidFill>
                  <a:srgbClr val="003A78"/>
                </a:solidFill>
              </a:rPr>
              <a:t>její hospodárnost, přínos k naplnění výstupů, výsledku a účelu projektu a její soulad s cíli programu a programových </a:t>
            </a:r>
            <a:r>
              <a:rPr lang="cs-CZ" sz="3200" smtClean="0">
                <a:solidFill>
                  <a:srgbClr val="003A78"/>
                </a:solidFill>
              </a:rPr>
              <a:t>oblastí.</a:t>
            </a:r>
            <a:endParaRPr lang="cs-CZ" sz="3200">
              <a:solidFill>
                <a:srgbClr val="003A78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3200" b="1" smtClean="0">
              <a:solidFill>
                <a:srgbClr val="FF0000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3200" b="1" smtClean="0">
                <a:solidFill>
                  <a:srgbClr val="FF0000"/>
                </a:solidFill>
              </a:rPr>
              <a:t>V případě pochybností o typu změny doporučujeme předem konzultovat s PM - CZP2 </a:t>
            </a:r>
            <a:r>
              <a:rPr lang="cs-CZ" sz="3200" smtClean="0">
                <a:solidFill>
                  <a:srgbClr val="003268"/>
                </a:solidFill>
              </a:rPr>
              <a:t>(ideálně přes nástěnku v IS CEDR)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3200" b="1" smtClean="0">
              <a:solidFill>
                <a:srgbClr val="FF0000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3200" b="1" smtClean="0">
                <a:solidFill>
                  <a:srgbClr val="003268"/>
                </a:solidFill>
              </a:rPr>
              <a:t>Upozornění: </a:t>
            </a:r>
            <a:r>
              <a:rPr lang="cs-CZ" sz="3200" smtClean="0">
                <a:solidFill>
                  <a:srgbClr val="003268"/>
                </a:solidFill>
              </a:rPr>
              <a:t>Oproti pravidlům v předcházejícím programovém období došlo ke změnám definic a administrace změn za účelem snížení administrativní zátěže.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3200" b="1">
              <a:solidFill>
                <a:srgbClr val="FF0000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smtClean="0">
                <a:solidFill>
                  <a:srgbClr val="C00000"/>
                </a:solidFill>
              </a:rPr>
              <a:t>Úvodem</a:t>
            </a:r>
            <a:endParaRPr lang="en-GB" sz="660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328355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2305877"/>
            <a:ext cx="21778519" cy="10219276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/>
            <a:r>
              <a:rPr lang="cs-CZ" sz="4000" smtClean="0">
                <a:solidFill>
                  <a:srgbClr val="003A78"/>
                </a:solidFill>
              </a:rPr>
              <a:t>žádost o schválení v IS CEDR </a:t>
            </a:r>
            <a:r>
              <a:rPr lang="cs-CZ" sz="4000" b="1" smtClean="0">
                <a:solidFill>
                  <a:srgbClr val="003A78"/>
                </a:solidFill>
              </a:rPr>
              <a:t>bez zbytečného prodlení </a:t>
            </a:r>
            <a:r>
              <a:rPr lang="cs-CZ" sz="4000" smtClean="0">
                <a:solidFill>
                  <a:srgbClr val="003A78"/>
                </a:solidFill>
              </a:rPr>
              <a:t>(nejdříve bez podpisu, po schválení oficiálně)</a:t>
            </a:r>
          </a:p>
          <a:p>
            <a:pPr algn="just"/>
            <a:r>
              <a:rPr lang="cs-CZ" sz="4000" smtClean="0">
                <a:solidFill>
                  <a:srgbClr val="003A78"/>
                </a:solidFill>
              </a:rPr>
              <a:t>nutný </a:t>
            </a:r>
            <a:r>
              <a:rPr lang="cs-CZ" sz="4000" b="1">
                <a:solidFill>
                  <a:srgbClr val="003A78"/>
                </a:solidFill>
              </a:rPr>
              <a:t>písemný souhlas </a:t>
            </a:r>
            <a:r>
              <a:rPr lang="cs-CZ" sz="4000" b="1" smtClean="0">
                <a:solidFill>
                  <a:srgbClr val="003A78"/>
                </a:solidFill>
              </a:rPr>
              <a:t>ZP, </a:t>
            </a:r>
            <a:r>
              <a:rPr lang="cs-CZ" sz="4000" smtClean="0">
                <a:solidFill>
                  <a:srgbClr val="003A78"/>
                </a:solidFill>
              </a:rPr>
              <a:t>následně i modifikace žádosti v IS CEDR (ZP)</a:t>
            </a:r>
            <a:endParaRPr lang="cs-CZ" sz="4000">
              <a:solidFill>
                <a:srgbClr val="003A78"/>
              </a:solidFill>
            </a:endParaRPr>
          </a:p>
          <a:p>
            <a:pPr algn="just"/>
            <a:r>
              <a:rPr lang="cs-CZ" sz="4000" smtClean="0">
                <a:solidFill>
                  <a:srgbClr val="FF0000"/>
                </a:solidFill>
              </a:rPr>
              <a:t>pokud KP </a:t>
            </a:r>
            <a:r>
              <a:rPr lang="cs-CZ" sz="4000">
                <a:solidFill>
                  <a:srgbClr val="FF0000"/>
                </a:solidFill>
              </a:rPr>
              <a:t>zašle </a:t>
            </a:r>
            <a:r>
              <a:rPr lang="cs-CZ" sz="4000" b="1">
                <a:solidFill>
                  <a:srgbClr val="FF0000"/>
                </a:solidFill>
              </a:rPr>
              <a:t>žádost o změnu </a:t>
            </a:r>
            <a:r>
              <a:rPr lang="cs-CZ" sz="4000" b="1" smtClean="0">
                <a:solidFill>
                  <a:srgbClr val="FF0000"/>
                </a:solidFill>
              </a:rPr>
              <a:t>po </a:t>
            </a:r>
            <a:r>
              <a:rPr lang="cs-CZ" sz="4000" b="1">
                <a:solidFill>
                  <a:srgbClr val="FF0000"/>
                </a:solidFill>
              </a:rPr>
              <a:t>její realizaci </a:t>
            </a:r>
            <a:r>
              <a:rPr lang="cs-CZ" sz="4000">
                <a:solidFill>
                  <a:srgbClr val="FF0000"/>
                </a:solidFill>
              </a:rPr>
              <a:t>včetně finančního plnění, </a:t>
            </a:r>
            <a:r>
              <a:rPr lang="cs-CZ" sz="4000" smtClean="0">
                <a:solidFill>
                  <a:srgbClr val="FF0000"/>
                </a:solidFill>
              </a:rPr>
              <a:t>pak </a:t>
            </a:r>
            <a:r>
              <a:rPr lang="cs-CZ" sz="4000" b="1" smtClean="0">
                <a:solidFill>
                  <a:srgbClr val="FF0000"/>
                </a:solidFill>
              </a:rPr>
              <a:t>riziko</a:t>
            </a:r>
            <a:r>
              <a:rPr lang="cs-CZ" sz="4000" smtClean="0">
                <a:solidFill>
                  <a:srgbClr val="FF0000"/>
                </a:solidFill>
              </a:rPr>
              <a:t>, </a:t>
            </a:r>
            <a:r>
              <a:rPr lang="cs-CZ" sz="4000">
                <a:solidFill>
                  <a:srgbClr val="FF0000"/>
                </a:solidFill>
              </a:rPr>
              <a:t>že v případě neschválení změny </a:t>
            </a:r>
            <a:r>
              <a:rPr lang="cs-CZ" sz="4000" b="1" smtClean="0">
                <a:solidFill>
                  <a:srgbClr val="FF0000"/>
                </a:solidFill>
              </a:rPr>
              <a:t>nebudou </a:t>
            </a:r>
            <a:r>
              <a:rPr lang="cs-CZ" sz="4000" b="1">
                <a:solidFill>
                  <a:srgbClr val="FF0000"/>
                </a:solidFill>
              </a:rPr>
              <a:t>související výdaje způsobilé k financování </a:t>
            </a:r>
            <a:r>
              <a:rPr lang="cs-CZ" sz="4000" b="1" smtClean="0">
                <a:solidFill>
                  <a:srgbClr val="FF0000"/>
                </a:solidFill>
              </a:rPr>
              <a:t>z projektu</a:t>
            </a:r>
            <a:endParaRPr lang="cs-CZ" sz="4000" b="1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cs-CZ" sz="4000" b="1" smtClean="0">
                <a:solidFill>
                  <a:srgbClr val="003A78"/>
                </a:solidFill>
              </a:rPr>
              <a:t>a) změna </a:t>
            </a:r>
            <a:r>
              <a:rPr lang="cs-CZ" sz="4000" b="1">
                <a:solidFill>
                  <a:srgbClr val="003A78"/>
                </a:solidFill>
              </a:rPr>
              <a:t>stávající aktivity </a:t>
            </a:r>
            <a:r>
              <a:rPr lang="cs-CZ" sz="4000">
                <a:solidFill>
                  <a:srgbClr val="003A78"/>
                </a:solidFill>
              </a:rPr>
              <a:t>(např. rozšíření/zúžení </a:t>
            </a:r>
            <a:r>
              <a:rPr lang="cs-CZ" sz="4000" smtClean="0">
                <a:solidFill>
                  <a:srgbClr val="003A78"/>
                </a:solidFill>
              </a:rPr>
              <a:t>náplně) </a:t>
            </a:r>
            <a:r>
              <a:rPr lang="cs-CZ" sz="4000">
                <a:solidFill>
                  <a:srgbClr val="003A78"/>
                </a:solidFill>
              </a:rPr>
              <a:t>včetně případných změn rozpočtu a </a:t>
            </a:r>
            <a:r>
              <a:rPr lang="cs-CZ" sz="4000" smtClean="0">
                <a:solidFill>
                  <a:srgbClr val="003A78"/>
                </a:solidFill>
              </a:rPr>
              <a:t>LGFM</a:t>
            </a:r>
            <a:endParaRPr lang="cs-CZ" sz="4000">
              <a:solidFill>
                <a:srgbClr val="003A78"/>
              </a:solidFill>
            </a:endParaRPr>
          </a:p>
          <a:p>
            <a:pPr marL="0" indent="0" algn="just">
              <a:buNone/>
            </a:pPr>
            <a:r>
              <a:rPr lang="cs-CZ" sz="4000" b="1" smtClean="0">
                <a:solidFill>
                  <a:srgbClr val="003A78"/>
                </a:solidFill>
              </a:rPr>
              <a:t>b) </a:t>
            </a:r>
            <a:r>
              <a:rPr lang="cs-CZ" sz="4000" smtClean="0">
                <a:solidFill>
                  <a:srgbClr val="003A78"/>
                </a:solidFill>
              </a:rPr>
              <a:t>zařazení </a:t>
            </a:r>
            <a:r>
              <a:rPr lang="cs-CZ" sz="4000" b="1" smtClean="0">
                <a:solidFill>
                  <a:srgbClr val="003A78"/>
                </a:solidFill>
              </a:rPr>
              <a:t>nové aktivity </a:t>
            </a:r>
            <a:r>
              <a:rPr lang="cs-CZ" sz="4000" smtClean="0">
                <a:solidFill>
                  <a:srgbClr val="003A78"/>
                </a:solidFill>
              </a:rPr>
              <a:t>a/nebo </a:t>
            </a:r>
            <a:r>
              <a:rPr lang="cs-CZ" sz="4000" b="1" smtClean="0">
                <a:solidFill>
                  <a:srgbClr val="003A78"/>
                </a:solidFill>
              </a:rPr>
              <a:t>zrušení aktivity včetně změn rozpočtu a LGFM</a:t>
            </a:r>
            <a:r>
              <a:rPr lang="cs-CZ" sz="4000" smtClean="0">
                <a:solidFill>
                  <a:srgbClr val="003A78"/>
                </a:solidFill>
              </a:rPr>
              <a:t> </a:t>
            </a:r>
          </a:p>
          <a:p>
            <a:pPr marL="0" indent="0" algn="just">
              <a:buNone/>
            </a:pPr>
            <a:r>
              <a:rPr lang="cs-CZ" sz="4000" b="1" smtClean="0">
                <a:solidFill>
                  <a:srgbClr val="003A78"/>
                </a:solidFill>
              </a:rPr>
              <a:t>c) </a:t>
            </a:r>
            <a:r>
              <a:rPr lang="cs-CZ" sz="4000" smtClean="0">
                <a:solidFill>
                  <a:srgbClr val="003A78"/>
                </a:solidFill>
              </a:rPr>
              <a:t>zařazení </a:t>
            </a:r>
            <a:r>
              <a:rPr lang="cs-CZ" sz="4000" b="1">
                <a:solidFill>
                  <a:srgbClr val="003A78"/>
                </a:solidFill>
              </a:rPr>
              <a:t>nové </a:t>
            </a:r>
            <a:r>
              <a:rPr lang="cs-CZ" sz="4000" b="1" smtClean="0">
                <a:solidFill>
                  <a:srgbClr val="003A78"/>
                </a:solidFill>
              </a:rPr>
              <a:t>kapitoly/položky </a:t>
            </a:r>
            <a:r>
              <a:rPr lang="cs-CZ" sz="4000" smtClean="0">
                <a:solidFill>
                  <a:srgbClr val="003A78"/>
                </a:solidFill>
              </a:rPr>
              <a:t>a/nebo </a:t>
            </a:r>
            <a:r>
              <a:rPr lang="cs-CZ" sz="4000">
                <a:solidFill>
                  <a:srgbClr val="003A78"/>
                </a:solidFill>
              </a:rPr>
              <a:t>zrušení kapitoly/položky v rozpočtu; změna názvu jednotky (např. z osobo/dnů na osobo/měsíce) </a:t>
            </a:r>
          </a:p>
          <a:p>
            <a:pPr marL="0" indent="0" algn="just">
              <a:buNone/>
            </a:pPr>
            <a:r>
              <a:rPr lang="cs-CZ" sz="4000" b="1">
                <a:solidFill>
                  <a:srgbClr val="003A78"/>
                </a:solidFill>
              </a:rPr>
              <a:t>d) </a:t>
            </a:r>
            <a:r>
              <a:rPr lang="cs-CZ" sz="4000" b="1" smtClean="0">
                <a:solidFill>
                  <a:srgbClr val="003A78"/>
                </a:solidFill>
              </a:rPr>
              <a:t>zvýšení </a:t>
            </a:r>
            <a:r>
              <a:rPr lang="cs-CZ" sz="4000" b="1">
                <a:solidFill>
                  <a:srgbClr val="003A78"/>
                </a:solidFill>
              </a:rPr>
              <a:t>plánovaných výdajů na kapitolu management </a:t>
            </a:r>
            <a:r>
              <a:rPr lang="cs-CZ" sz="4000">
                <a:solidFill>
                  <a:srgbClr val="003A78"/>
                </a:solidFill>
              </a:rPr>
              <a:t>projektu (do max. 10 %, respektive 15 % celkových plánovaných způsobilých výdajů </a:t>
            </a:r>
            <a:r>
              <a:rPr lang="cs-CZ" sz="4000" smtClean="0">
                <a:solidFill>
                  <a:srgbClr val="003A78"/>
                </a:solidFill>
              </a:rPr>
              <a:t>projektu)</a:t>
            </a:r>
            <a:endParaRPr lang="cs-CZ" sz="4000" b="1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3600" smtClean="0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1168400"/>
            <a:ext cx="21779343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smtClean="0">
                <a:solidFill>
                  <a:srgbClr val="C00000"/>
                </a:solidFill>
              </a:rPr>
              <a:t>Podstatná změna typ a. – d.</a:t>
            </a:r>
            <a:endParaRPr lang="cs-CZ" sz="660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776421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2922103"/>
            <a:ext cx="21778519" cy="8070575"/>
          </a:xfrm>
        </p:spPr>
        <p:txBody>
          <a:bodyPr>
            <a:normAutofit lnSpcReduction="10000"/>
          </a:bodyPr>
          <a:lstStyle>
            <a:defPPr>
              <a:defRPr kern="1200" smtId="4294967295"/>
            </a:defPPr>
          </a:lstStyle>
          <a:p>
            <a:pPr algn="just"/>
            <a:r>
              <a:rPr lang="cs-CZ" sz="4000" smtClean="0">
                <a:solidFill>
                  <a:srgbClr val="FF0000"/>
                </a:solidFill>
              </a:rPr>
              <a:t>žádost </a:t>
            </a:r>
            <a:r>
              <a:rPr lang="cs-CZ" sz="4000">
                <a:solidFill>
                  <a:srgbClr val="FF0000"/>
                </a:solidFill>
              </a:rPr>
              <a:t>o schválení v IS CEDR </a:t>
            </a:r>
            <a:r>
              <a:rPr lang="cs-CZ" sz="4000" b="1">
                <a:solidFill>
                  <a:srgbClr val="FF0000"/>
                </a:solidFill>
              </a:rPr>
              <a:t>nejpozději 15 pracovních dnů před </a:t>
            </a:r>
            <a:r>
              <a:rPr lang="cs-CZ" sz="4000">
                <a:solidFill>
                  <a:srgbClr val="FF0000"/>
                </a:solidFill>
              </a:rPr>
              <a:t>realizací </a:t>
            </a:r>
            <a:r>
              <a:rPr lang="cs-CZ" sz="4000" smtClean="0">
                <a:solidFill>
                  <a:srgbClr val="FF0000"/>
                </a:solidFill>
              </a:rPr>
              <a:t>změny (f., g.), respektive </a:t>
            </a:r>
            <a:r>
              <a:rPr lang="cs-CZ" sz="4000">
                <a:solidFill>
                  <a:srgbClr val="FF0000"/>
                </a:solidFill>
              </a:rPr>
              <a:t>před termínem ukončení projektu/způsobilosti výdajů </a:t>
            </a:r>
            <a:r>
              <a:rPr lang="cs-CZ" sz="4000" smtClean="0">
                <a:solidFill>
                  <a:srgbClr val="FF0000"/>
                </a:solidFill>
              </a:rPr>
              <a:t>(e.) </a:t>
            </a:r>
            <a:r>
              <a:rPr lang="cs-CZ" sz="4000" smtClean="0">
                <a:solidFill>
                  <a:srgbClr val="003A78"/>
                </a:solidFill>
              </a:rPr>
              <a:t>- nejdříve </a:t>
            </a:r>
            <a:r>
              <a:rPr lang="cs-CZ" sz="4000">
                <a:solidFill>
                  <a:srgbClr val="003A78"/>
                </a:solidFill>
              </a:rPr>
              <a:t>bez podpisu, po schválení </a:t>
            </a:r>
            <a:r>
              <a:rPr lang="cs-CZ" sz="4000" smtClean="0">
                <a:solidFill>
                  <a:srgbClr val="003A78"/>
                </a:solidFill>
              </a:rPr>
              <a:t>oficiálně</a:t>
            </a:r>
            <a:endParaRPr lang="cs-CZ" sz="4000" b="1">
              <a:solidFill>
                <a:srgbClr val="FF0000"/>
              </a:solidFill>
            </a:endParaRPr>
          </a:p>
          <a:p>
            <a:pPr algn="just"/>
            <a:r>
              <a:rPr lang="cs-CZ" sz="4000">
                <a:solidFill>
                  <a:srgbClr val="003A78"/>
                </a:solidFill>
              </a:rPr>
              <a:t>pro realizaci nutný </a:t>
            </a:r>
            <a:r>
              <a:rPr lang="cs-CZ" sz="4000" b="1">
                <a:solidFill>
                  <a:srgbClr val="003A78"/>
                </a:solidFill>
              </a:rPr>
              <a:t>písemný souhlas </a:t>
            </a:r>
            <a:r>
              <a:rPr lang="cs-CZ" sz="4000" b="1" smtClean="0">
                <a:solidFill>
                  <a:srgbClr val="003A78"/>
                </a:solidFill>
              </a:rPr>
              <a:t>ZP, </a:t>
            </a:r>
            <a:r>
              <a:rPr lang="cs-CZ" sz="4000" smtClean="0">
                <a:solidFill>
                  <a:srgbClr val="003A78"/>
                </a:solidFill>
              </a:rPr>
              <a:t>následně </a:t>
            </a:r>
            <a:r>
              <a:rPr lang="cs-CZ" sz="4000">
                <a:solidFill>
                  <a:srgbClr val="003A78"/>
                </a:solidFill>
              </a:rPr>
              <a:t>i modifikace žádosti v IS CEDR (ZP</a:t>
            </a:r>
            <a:r>
              <a:rPr lang="cs-CZ" sz="4000" smtClean="0">
                <a:solidFill>
                  <a:srgbClr val="003A78"/>
                </a:solidFill>
              </a:rPr>
              <a:t>) a změnový právní akt</a:t>
            </a:r>
            <a:endParaRPr lang="cs-CZ" sz="4000">
              <a:solidFill>
                <a:srgbClr val="003A78"/>
              </a:solidFill>
            </a:endParaRPr>
          </a:p>
          <a:p>
            <a:pPr marL="571500" lvl="1" indent="-571500" algn="just">
              <a:lnSpc>
                <a:spcPct val="80000"/>
              </a:lnSpc>
              <a:spcBef>
                <a:spcPts val="2000"/>
              </a:spcBef>
            </a:pPr>
            <a:r>
              <a:rPr lang="cs-CZ" sz="4000" smtClean="0">
                <a:solidFill>
                  <a:srgbClr val="003A78"/>
                </a:solidFill>
              </a:rPr>
              <a:t>ve </a:t>
            </a:r>
            <a:r>
              <a:rPr lang="cs-CZ" sz="4000">
                <a:solidFill>
                  <a:srgbClr val="003A78"/>
                </a:solidFill>
              </a:rPr>
              <a:t>výjimečných případech </a:t>
            </a:r>
            <a:r>
              <a:rPr lang="cs-CZ" sz="4000" b="1" smtClean="0">
                <a:solidFill>
                  <a:srgbClr val="003A78"/>
                </a:solidFill>
              </a:rPr>
              <a:t>kratší </a:t>
            </a:r>
            <a:r>
              <a:rPr lang="cs-CZ" sz="4000" b="1">
                <a:solidFill>
                  <a:srgbClr val="003A78"/>
                </a:solidFill>
              </a:rPr>
              <a:t>termín </a:t>
            </a:r>
            <a:r>
              <a:rPr lang="cs-CZ" sz="4000">
                <a:solidFill>
                  <a:srgbClr val="003A78"/>
                </a:solidFill>
              </a:rPr>
              <a:t>podání žádosti o změnu, </a:t>
            </a:r>
            <a:r>
              <a:rPr lang="cs-CZ" sz="4000" smtClean="0">
                <a:solidFill>
                  <a:srgbClr val="003A78"/>
                </a:solidFill>
              </a:rPr>
              <a:t>nutné </a:t>
            </a:r>
            <a:r>
              <a:rPr lang="cs-CZ" sz="4000" b="1" smtClean="0">
                <a:solidFill>
                  <a:srgbClr val="003A78"/>
                </a:solidFill>
              </a:rPr>
              <a:t>zdůvodnění </a:t>
            </a:r>
            <a:r>
              <a:rPr lang="cs-CZ" sz="4000" b="1">
                <a:solidFill>
                  <a:srgbClr val="003A78"/>
                </a:solidFill>
              </a:rPr>
              <a:t>a </a:t>
            </a:r>
            <a:r>
              <a:rPr lang="cs-CZ" sz="4000" b="1" smtClean="0">
                <a:solidFill>
                  <a:srgbClr val="003A78"/>
                </a:solidFill>
              </a:rPr>
              <a:t>proveditelnost</a:t>
            </a:r>
            <a:endParaRPr lang="cs-CZ" sz="4000" b="1">
              <a:solidFill>
                <a:srgbClr val="003A78"/>
              </a:solidFill>
            </a:endParaRPr>
          </a:p>
          <a:p>
            <a:pPr marL="0" lvl="1" indent="0" algn="just">
              <a:lnSpc>
                <a:spcPct val="80000"/>
              </a:lnSpc>
              <a:spcBef>
                <a:spcPts val="2000"/>
              </a:spcBef>
              <a:buNone/>
            </a:pPr>
            <a:endParaRPr lang="cs-CZ" sz="4000" u="sng">
              <a:solidFill>
                <a:srgbClr val="003A78"/>
              </a:solidFill>
            </a:endParaRPr>
          </a:p>
          <a:p>
            <a:pPr marL="0" indent="0" algn="just">
              <a:lnSpc>
                <a:spcPct val="80000"/>
              </a:lnSpc>
              <a:buNone/>
            </a:pPr>
            <a:r>
              <a:rPr lang="cs-CZ" sz="4000" b="1">
                <a:solidFill>
                  <a:srgbClr val="003A78"/>
                </a:solidFill>
              </a:rPr>
              <a:t>e) prodloužení doby implementace projektu/způsobilosti výdajů </a:t>
            </a:r>
            <a:r>
              <a:rPr lang="cs-CZ" sz="4000">
                <a:solidFill>
                  <a:srgbClr val="003A78"/>
                </a:solidFill>
              </a:rPr>
              <a:t>za termín stanovený v právním aktu (nejdéle však do 30. 4. 2024) </a:t>
            </a:r>
          </a:p>
          <a:p>
            <a:pPr marL="0" indent="0" algn="just">
              <a:buNone/>
            </a:pPr>
            <a:r>
              <a:rPr lang="cs-CZ" sz="4000" b="1" smtClean="0">
                <a:solidFill>
                  <a:srgbClr val="003A78"/>
                </a:solidFill>
              </a:rPr>
              <a:t>f) změna </a:t>
            </a:r>
            <a:r>
              <a:rPr lang="cs-CZ" sz="4000" b="1">
                <a:solidFill>
                  <a:srgbClr val="003A78"/>
                </a:solidFill>
              </a:rPr>
              <a:t>ovlivňující výši grantu </a:t>
            </a:r>
            <a:r>
              <a:rPr lang="cs-CZ" sz="4000">
                <a:solidFill>
                  <a:srgbClr val="003A78"/>
                </a:solidFill>
              </a:rPr>
              <a:t>v souvislosti se změnou právní formy KP</a:t>
            </a:r>
          </a:p>
          <a:p>
            <a:pPr marL="0" indent="0" algn="just">
              <a:buNone/>
            </a:pPr>
            <a:r>
              <a:rPr lang="cs-CZ" sz="4000" b="1">
                <a:solidFill>
                  <a:srgbClr val="003A78"/>
                </a:solidFill>
              </a:rPr>
              <a:t>g</a:t>
            </a:r>
            <a:r>
              <a:rPr lang="cs-CZ" sz="4000" b="1" smtClean="0">
                <a:solidFill>
                  <a:srgbClr val="003A78"/>
                </a:solidFill>
              </a:rPr>
              <a:t>) změna </a:t>
            </a:r>
            <a:r>
              <a:rPr lang="cs-CZ" sz="4000" b="1">
                <a:solidFill>
                  <a:srgbClr val="003A78"/>
                </a:solidFill>
              </a:rPr>
              <a:t>partnera projektu</a:t>
            </a:r>
            <a:r>
              <a:rPr lang="cs-CZ" sz="4000">
                <a:solidFill>
                  <a:srgbClr val="003A78"/>
                </a:solidFill>
              </a:rPr>
              <a:t>, tj. ukončení partnerství a/nebo nové </a:t>
            </a:r>
            <a:r>
              <a:rPr lang="cs-CZ" sz="4000" smtClean="0">
                <a:solidFill>
                  <a:srgbClr val="003A78"/>
                </a:solidFill>
              </a:rPr>
              <a:t>partnerství</a:t>
            </a:r>
          </a:p>
          <a:p>
            <a:pPr marL="0" indent="0" algn="just">
              <a:lnSpc>
                <a:spcPct val="80000"/>
              </a:lnSpc>
              <a:buNone/>
            </a:pPr>
            <a:endParaRPr lang="cs-CZ" sz="3200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3600" smtClean="0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1049130"/>
            <a:ext cx="21779343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smtClean="0">
                <a:solidFill>
                  <a:srgbClr val="C00000"/>
                </a:solidFill>
              </a:rPr>
              <a:t>Podstatná </a:t>
            </a:r>
            <a:r>
              <a:rPr lang="cs-CZ" sz="6600">
                <a:solidFill>
                  <a:srgbClr val="C00000"/>
                </a:solidFill>
              </a:rPr>
              <a:t>změna typ </a:t>
            </a:r>
            <a:r>
              <a:rPr lang="cs-CZ" sz="6600" smtClean="0">
                <a:solidFill>
                  <a:srgbClr val="C00000"/>
                </a:solidFill>
              </a:rPr>
              <a:t>e. </a:t>
            </a:r>
            <a:r>
              <a:rPr lang="cs-CZ" sz="6600">
                <a:solidFill>
                  <a:srgbClr val="C00000"/>
                </a:solidFill>
              </a:rPr>
              <a:t>– </a:t>
            </a:r>
            <a:r>
              <a:rPr lang="cs-CZ" sz="6600" smtClean="0">
                <a:solidFill>
                  <a:srgbClr val="C00000"/>
                </a:solidFill>
              </a:rPr>
              <a:t>g.</a:t>
            </a:r>
            <a:endParaRPr lang="cs-CZ" sz="66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693127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Podstatná změna – tipy a příklady</a:t>
            </a:r>
            <a:endParaRPr lang="en-GB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1260386" y="2663687"/>
            <a:ext cx="21861704" cy="9615842"/>
          </a:xfrm>
        </p:spPr>
        <p:txBody>
          <a:bodyPr>
            <a:normAutofit fontScale="92500" lnSpcReduction="10000"/>
          </a:bodyPr>
          <a:lstStyle>
            <a:defPPr>
              <a:defRPr kern="1200" smtId="4294967295"/>
            </a:defPPr>
          </a:lstStyle>
          <a:p>
            <a:r>
              <a:rPr lang="cs-CZ" sz="3600" smtClean="0">
                <a:solidFill>
                  <a:schemeClr val="bg2"/>
                </a:solidFill>
              </a:rPr>
              <a:t>žádost o změnu má být </a:t>
            </a:r>
            <a:r>
              <a:rPr lang="cs-CZ" sz="3600" b="1" smtClean="0">
                <a:solidFill>
                  <a:schemeClr val="bg2"/>
                </a:solidFill>
              </a:rPr>
              <a:t>věcná – co, proč a jak se mění </a:t>
            </a:r>
          </a:p>
          <a:p>
            <a:r>
              <a:rPr lang="cs-CZ" sz="3600" smtClean="0">
                <a:solidFill>
                  <a:schemeClr val="bg2"/>
                </a:solidFill>
              </a:rPr>
              <a:t>uvádějte </a:t>
            </a:r>
            <a:r>
              <a:rPr lang="cs-CZ" sz="3600" b="1" smtClean="0">
                <a:solidFill>
                  <a:schemeClr val="bg2"/>
                </a:solidFill>
              </a:rPr>
              <a:t>odkazy na konkrétní aktivity projektu, indikátory, rozpočtové kapitoly a položky</a:t>
            </a:r>
          </a:p>
          <a:p>
            <a:r>
              <a:rPr lang="cs-CZ" sz="3600" b="1" smtClean="0">
                <a:solidFill>
                  <a:schemeClr val="bg2"/>
                </a:solidFill>
              </a:rPr>
              <a:t>pokud má změna dopad na rozsah aktivit nebo rozpočet partnera, je nutné potvrzení o souhlasu</a:t>
            </a:r>
          </a:p>
          <a:p>
            <a:r>
              <a:rPr lang="cs-CZ" sz="3600" b="1" smtClean="0">
                <a:solidFill>
                  <a:schemeClr val="bg2"/>
                </a:solidFill>
              </a:rPr>
              <a:t>více změn v jeden časový okamžik kumulujte do jedné žádosti </a:t>
            </a:r>
            <a:r>
              <a:rPr lang="cs-CZ" sz="3600" smtClean="0">
                <a:solidFill>
                  <a:schemeClr val="bg2"/>
                </a:solidFill>
              </a:rPr>
              <a:t>(např. prodloužení projektu a nová aktivita) – snížení administrativní zátěže KP a ZP!</a:t>
            </a:r>
          </a:p>
          <a:p>
            <a:r>
              <a:rPr lang="cs-CZ" sz="3600" smtClean="0">
                <a:solidFill>
                  <a:schemeClr val="bg2"/>
                </a:solidFill>
              </a:rPr>
              <a:t>vždy se před podáním žádosti ujistěte, že žádost obsahuje všechny aktuální změny – snížení administrativní zátěže KP a ZP!</a:t>
            </a:r>
          </a:p>
          <a:p>
            <a:pPr marL="0" indent="0">
              <a:buNone/>
            </a:pPr>
            <a:r>
              <a:rPr lang="cs-CZ" sz="3600" b="1" smtClean="0">
                <a:solidFill>
                  <a:schemeClr val="bg2"/>
                </a:solidFill>
              </a:rPr>
              <a:t>Příklady: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3600" smtClean="0">
                <a:solidFill>
                  <a:srgbClr val="003A78"/>
                </a:solidFill>
              </a:rPr>
              <a:t>podstatné rozšíření stavebních prací a dodávek nebo naopak jejich zúžení částečné či celkové;</a:t>
            </a:r>
            <a:endParaRPr lang="cs-CZ" sz="3600">
              <a:solidFill>
                <a:srgbClr val="003A78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cs-CZ" sz="3600" smtClean="0">
                <a:solidFill>
                  <a:srgbClr val="003A78"/>
                </a:solidFill>
              </a:rPr>
              <a:t>nákup techniky a licencí pro vzdálenou komunikaci, které nebyly v projektu původně plánovány;</a:t>
            </a:r>
            <a:endParaRPr lang="cs-CZ" sz="3600">
              <a:solidFill>
                <a:srgbClr val="003A78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cs-CZ" sz="3600">
                <a:solidFill>
                  <a:srgbClr val="003A78"/>
                </a:solidFill>
              </a:rPr>
              <a:t>modifikace celé aktivity mající dopad na indikátory </a:t>
            </a:r>
            <a:r>
              <a:rPr lang="cs-CZ" sz="3600" smtClean="0">
                <a:solidFill>
                  <a:srgbClr val="003A78"/>
                </a:solidFill>
              </a:rPr>
              <a:t>na úrovni programu </a:t>
            </a:r>
            <a:r>
              <a:rPr lang="cs-CZ" sz="3600">
                <a:solidFill>
                  <a:srgbClr val="003A78"/>
                </a:solidFill>
              </a:rPr>
              <a:t>a popis v </a:t>
            </a:r>
            <a:r>
              <a:rPr lang="cs-CZ" sz="3600" smtClean="0">
                <a:solidFill>
                  <a:srgbClr val="003A78"/>
                </a:solidFill>
              </a:rPr>
              <a:t>Dohodě o programu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3600" smtClean="0">
                <a:solidFill>
                  <a:srgbClr val="003A78"/>
                </a:solidFill>
              </a:rPr>
              <a:t>vytvoření nové pracovní pozice financované z grantu;</a:t>
            </a:r>
            <a:endParaRPr lang="cs-CZ" sz="3600">
              <a:solidFill>
                <a:srgbClr val="003A78"/>
              </a:solidFill>
            </a:endParaRPr>
          </a:p>
          <a:p>
            <a:pPr marL="0" indent="0">
              <a:buNone/>
            </a:pPr>
            <a:endParaRPr lang="cs-CZ" b="1" smtClean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cs-CZ" sz="3600" b="1" smtClean="0">
                <a:solidFill>
                  <a:srgbClr val="C00000"/>
                </a:solidFill>
              </a:rPr>
              <a:t>Vždy je posuzováno individuálně, NEBOJTE SE KONZULTOVAT!</a:t>
            </a:r>
            <a:endParaRPr lang="en-GB" sz="3600" b="1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631100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2391509"/>
            <a:ext cx="21599613" cy="9888020"/>
          </a:xfrm>
        </p:spPr>
        <p:txBody>
          <a:bodyPr>
            <a:normAutofit lnSpcReduction="10000"/>
          </a:bodyPr>
          <a:lstStyle>
            <a:defPPr>
              <a:defRPr kern="1200" smtId="4294967295"/>
            </a:defPPr>
          </a:lstStyle>
          <a:p>
            <a:pPr algn="just"/>
            <a:r>
              <a:rPr lang="cs-CZ" sz="3200" b="1" smtClean="0">
                <a:solidFill>
                  <a:srgbClr val="003A78"/>
                </a:solidFill>
              </a:rPr>
              <a:t>nemá </a:t>
            </a:r>
            <a:r>
              <a:rPr lang="cs-CZ" sz="3200" b="1">
                <a:solidFill>
                  <a:srgbClr val="003A78"/>
                </a:solidFill>
              </a:rPr>
              <a:t>dopad na schválený rozsah projektu a jeho aktivit a na právní akt</a:t>
            </a:r>
            <a:endParaRPr lang="cs-CZ" sz="3200" smtClean="0">
              <a:solidFill>
                <a:srgbClr val="003A78"/>
              </a:solidFill>
            </a:endParaRPr>
          </a:p>
          <a:p>
            <a:pPr algn="just"/>
            <a:r>
              <a:rPr lang="cs-CZ" sz="3200" smtClean="0">
                <a:solidFill>
                  <a:srgbClr val="003A78"/>
                </a:solidFill>
              </a:rPr>
              <a:t>popis a zdůvodnění změny</a:t>
            </a:r>
            <a:r>
              <a:rPr lang="cs-CZ" sz="3200" b="1" smtClean="0">
                <a:solidFill>
                  <a:srgbClr val="003A78"/>
                </a:solidFill>
              </a:rPr>
              <a:t> v nejbližší PZ</a:t>
            </a:r>
          </a:p>
          <a:p>
            <a:pPr algn="just"/>
            <a:r>
              <a:rPr lang="cs-CZ" sz="3200" smtClean="0">
                <a:solidFill>
                  <a:srgbClr val="003A78"/>
                </a:solidFill>
              </a:rPr>
              <a:t>nevyžaduje písemný souhlas ZP, ZP změnu posuzuje a schvaluje spolu se schválením PZ</a:t>
            </a:r>
          </a:p>
          <a:p>
            <a:pPr algn="just"/>
            <a:r>
              <a:rPr lang="cs-CZ" sz="3200" smtClean="0">
                <a:solidFill>
                  <a:srgbClr val="003A78"/>
                </a:solidFill>
              </a:rPr>
              <a:t>popis změn v záložce </a:t>
            </a:r>
            <a:r>
              <a:rPr lang="pl-PL" sz="3200" b="1" smtClean="0">
                <a:solidFill>
                  <a:srgbClr val="003A78"/>
                </a:solidFill>
              </a:rPr>
              <a:t>Popis </a:t>
            </a:r>
            <a:r>
              <a:rPr lang="pl-PL" sz="3200" b="1">
                <a:solidFill>
                  <a:srgbClr val="003A78"/>
                </a:solidFill>
              </a:rPr>
              <a:t>nepodstatných změn v projektu</a:t>
            </a:r>
            <a:r>
              <a:rPr lang="cs-CZ" sz="3200" b="1" smtClean="0">
                <a:solidFill>
                  <a:srgbClr val="003A78"/>
                </a:solidFill>
              </a:rPr>
              <a:t> + změny v rozpočtu zaneseny  do Přehledu čerpání rozpočtu</a:t>
            </a:r>
          </a:p>
          <a:p>
            <a:pPr algn="just"/>
            <a:r>
              <a:rPr lang="cs-CZ" sz="3200" smtClean="0">
                <a:solidFill>
                  <a:schemeClr val="bg2"/>
                </a:solidFill>
              </a:rPr>
              <a:t>v případě přesunů finančních prostředků mezi INV/NIV výdaji nutné dodržet podíl </a:t>
            </a:r>
            <a:r>
              <a:rPr lang="cs-CZ" sz="3200">
                <a:solidFill>
                  <a:schemeClr val="bg2"/>
                </a:solidFill>
              </a:rPr>
              <a:t>způsobilých neinvestičních výdajů projektu </a:t>
            </a:r>
            <a:r>
              <a:rPr lang="cs-CZ" sz="3200" smtClean="0">
                <a:solidFill>
                  <a:schemeClr val="bg2"/>
                </a:solidFill>
              </a:rPr>
              <a:t>nad </a:t>
            </a:r>
            <a:r>
              <a:rPr lang="cs-CZ" sz="3200">
                <a:solidFill>
                  <a:schemeClr val="bg2"/>
                </a:solidFill>
              </a:rPr>
              <a:t>15 % </a:t>
            </a:r>
            <a:r>
              <a:rPr lang="cs-CZ" sz="3200" smtClean="0">
                <a:solidFill>
                  <a:schemeClr val="bg2"/>
                </a:solidFill>
              </a:rPr>
              <a:t>(neplatí pro PDP)</a:t>
            </a:r>
            <a:endParaRPr lang="cs-CZ" sz="3200">
              <a:solidFill>
                <a:schemeClr val="bg2"/>
              </a:solidFill>
            </a:endParaRPr>
          </a:p>
          <a:p>
            <a:pPr marL="0" indent="0" algn="just">
              <a:buNone/>
            </a:pPr>
            <a:r>
              <a:rPr lang="cs-CZ" sz="3200" b="1" smtClean="0">
                <a:solidFill>
                  <a:srgbClr val="003A78"/>
                </a:solidFill>
              </a:rPr>
              <a:t>Příklady: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3200">
                <a:solidFill>
                  <a:srgbClr val="003A78"/>
                </a:solidFill>
              </a:rPr>
              <a:t>přesun mezi kapitolami/položkami rozpočtu v rámci schválených plánovaných </a:t>
            </a:r>
            <a:r>
              <a:rPr lang="cs-CZ" sz="3200" smtClean="0">
                <a:solidFill>
                  <a:srgbClr val="003A78"/>
                </a:solidFill>
              </a:rPr>
              <a:t>aktivit v </a:t>
            </a:r>
            <a:r>
              <a:rPr lang="cs-CZ" sz="3200">
                <a:solidFill>
                  <a:srgbClr val="003A78"/>
                </a:solidFill>
              </a:rPr>
              <a:t>souvislosti s vývojem cen na trhu nebo z důvodu vyšší smluvní ceny po </a:t>
            </a:r>
            <a:r>
              <a:rPr lang="cs-CZ" sz="3200" smtClean="0">
                <a:solidFill>
                  <a:srgbClr val="003A78"/>
                </a:solidFill>
              </a:rPr>
              <a:t>ukončení výběrového řízení (není omezeno limitem);</a:t>
            </a:r>
            <a:endParaRPr lang="cs-CZ" sz="3200">
              <a:solidFill>
                <a:srgbClr val="003A78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cs-CZ" sz="3200" smtClean="0">
                <a:solidFill>
                  <a:srgbClr val="003A78"/>
                </a:solidFill>
              </a:rPr>
              <a:t>dílčí </a:t>
            </a:r>
            <a:r>
              <a:rPr lang="cs-CZ" sz="3200">
                <a:solidFill>
                  <a:srgbClr val="003A78"/>
                </a:solidFill>
              </a:rPr>
              <a:t>změny v technických specifikacích dodávaného zboží;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3200" smtClean="0">
                <a:solidFill>
                  <a:srgbClr val="003A78"/>
                </a:solidFill>
              </a:rPr>
              <a:t>personální </a:t>
            </a:r>
            <a:r>
              <a:rPr lang="cs-CZ" sz="3200">
                <a:solidFill>
                  <a:srgbClr val="003A78"/>
                </a:solidFill>
              </a:rPr>
              <a:t>změny na pozicích členů projektového týmu;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3200" smtClean="0">
                <a:solidFill>
                  <a:srgbClr val="003A78"/>
                </a:solidFill>
              </a:rPr>
              <a:t>změny </a:t>
            </a:r>
            <a:r>
              <a:rPr lang="cs-CZ" sz="3200">
                <a:solidFill>
                  <a:srgbClr val="003A78"/>
                </a:solidFill>
              </a:rPr>
              <a:t>termínu zahájení a ukončení aktivity nemající dopad na termín </a:t>
            </a:r>
            <a:r>
              <a:rPr lang="cs-CZ" sz="3200" smtClean="0">
                <a:solidFill>
                  <a:srgbClr val="003A78"/>
                </a:solidFill>
              </a:rPr>
              <a:t>ukončení projektu </a:t>
            </a:r>
            <a:r>
              <a:rPr lang="cs-CZ" sz="3200">
                <a:solidFill>
                  <a:srgbClr val="003A78"/>
                </a:solidFill>
              </a:rPr>
              <a:t>(splnění účelu dotace);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3200" smtClean="0">
                <a:solidFill>
                  <a:srgbClr val="003A78"/>
                </a:solidFill>
              </a:rPr>
              <a:t>odchylka </a:t>
            </a:r>
            <a:r>
              <a:rPr lang="cs-CZ" sz="3200">
                <a:solidFill>
                  <a:srgbClr val="003A78"/>
                </a:solidFill>
              </a:rPr>
              <a:t>skutečného plnění od cílové hodnoty </a:t>
            </a:r>
            <a:r>
              <a:rPr lang="cs-CZ" sz="3200" smtClean="0">
                <a:solidFill>
                  <a:srgbClr val="003A78"/>
                </a:solidFill>
              </a:rPr>
              <a:t>indikátoru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3200" smtClean="0">
                <a:solidFill>
                  <a:srgbClr val="003A78"/>
                </a:solidFill>
              </a:rPr>
              <a:t>změna realizace akce prezenční formou na digitální bez dopadu na obsah 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sz="3200">
              <a:solidFill>
                <a:srgbClr val="003A78"/>
              </a:solidFill>
            </a:endParaRPr>
          </a:p>
        </p:txBody>
      </p:sp>
      <p:sp>
        <p:nvSpPr>
          <p:cNvPr id="2" name="Zástupný symbol pro text 1"/>
          <p:cNvSpPr>
            <a:spLocks noGrp="1"/>
          </p:cNvSpPr>
          <p:nvPr>
            <p:ph type="body" sz="quarter" idx="13"/>
          </p:nvPr>
        </p:nvSpPr>
        <p:spPr>
          <a:xfrm>
            <a:off x="1259560" y="1168400"/>
            <a:ext cx="20964336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smtClean="0">
                <a:solidFill>
                  <a:srgbClr val="C00000"/>
                </a:solidFill>
              </a:rPr>
              <a:t>Nepodstatná změna</a:t>
            </a:r>
            <a:endParaRPr lang="cs-CZ" sz="660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696040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3061251"/>
            <a:ext cx="21877910" cy="9218277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/>
            <a:r>
              <a:rPr lang="cs-CZ" sz="3600" smtClean="0">
                <a:solidFill>
                  <a:srgbClr val="003A78"/>
                </a:solidFill>
              </a:rPr>
              <a:t>žádost se předkládá v </a:t>
            </a:r>
            <a:r>
              <a:rPr lang="cs-CZ" sz="3600">
                <a:solidFill>
                  <a:srgbClr val="003A78"/>
                </a:solidFill>
              </a:rPr>
              <a:t>IS CEDR </a:t>
            </a:r>
            <a:r>
              <a:rPr lang="cs-CZ" sz="3600" b="1">
                <a:solidFill>
                  <a:srgbClr val="003A78"/>
                </a:solidFill>
              </a:rPr>
              <a:t>bez zbytečného prodlení </a:t>
            </a:r>
            <a:endParaRPr lang="cs-CZ" sz="3600" b="1" smtClean="0">
              <a:solidFill>
                <a:srgbClr val="003A78"/>
              </a:solidFill>
            </a:endParaRPr>
          </a:p>
          <a:p>
            <a:pPr algn="just"/>
            <a:r>
              <a:rPr lang="cs-CZ" sz="3600" smtClean="0">
                <a:solidFill>
                  <a:srgbClr val="003A78"/>
                </a:solidFill>
              </a:rPr>
              <a:t>není nutný </a:t>
            </a:r>
            <a:r>
              <a:rPr lang="cs-CZ" sz="3600" b="1" smtClean="0">
                <a:solidFill>
                  <a:srgbClr val="003A78"/>
                </a:solidFill>
              </a:rPr>
              <a:t>souhlas </a:t>
            </a:r>
            <a:r>
              <a:rPr lang="cs-CZ" sz="3600" b="1">
                <a:solidFill>
                  <a:srgbClr val="003A78"/>
                </a:solidFill>
              </a:rPr>
              <a:t>ZP, </a:t>
            </a:r>
            <a:r>
              <a:rPr lang="cs-CZ" sz="3600" smtClean="0">
                <a:solidFill>
                  <a:srgbClr val="003A78"/>
                </a:solidFill>
              </a:rPr>
              <a:t>může vyžadovat </a:t>
            </a:r>
            <a:r>
              <a:rPr lang="cs-CZ" sz="3600">
                <a:solidFill>
                  <a:srgbClr val="003A78"/>
                </a:solidFill>
              </a:rPr>
              <a:t>modifikace žádosti v IS CEDR (ZP</a:t>
            </a:r>
            <a:r>
              <a:rPr lang="cs-CZ" sz="3600" smtClean="0">
                <a:solidFill>
                  <a:srgbClr val="003A78"/>
                </a:solidFill>
              </a:rPr>
              <a:t>)</a:t>
            </a:r>
            <a:r>
              <a:rPr lang="cs-CZ" sz="3600">
                <a:solidFill>
                  <a:srgbClr val="003A78"/>
                </a:solidFill>
              </a:rPr>
              <a:t> a změnový právní akt</a:t>
            </a:r>
          </a:p>
          <a:p>
            <a:pPr marL="0" indent="0">
              <a:buNone/>
            </a:pPr>
            <a:endParaRPr lang="cs-CZ" sz="3600" u="sng" smtClean="0">
              <a:solidFill>
                <a:srgbClr val="003A78"/>
              </a:solidFill>
            </a:endParaRPr>
          </a:p>
          <a:p>
            <a:pPr marL="0" indent="0">
              <a:buNone/>
            </a:pPr>
            <a:r>
              <a:rPr lang="cs-CZ" sz="3600" b="1" smtClean="0">
                <a:solidFill>
                  <a:srgbClr val="003A78"/>
                </a:solidFill>
              </a:rPr>
              <a:t>Administrativní změny zahrnují: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3600" smtClean="0">
                <a:solidFill>
                  <a:srgbClr val="003A78"/>
                </a:solidFill>
              </a:rPr>
              <a:t>Změny základních údajů projektu – např. změna statutárního zástupce, kontaktní osoby, adresy, bankovního účtu, apod.;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3600" smtClean="0">
                <a:solidFill>
                  <a:srgbClr val="003A78"/>
                </a:solidFill>
              </a:rPr>
              <a:t>Změna DPH (plátce/neplátce, změny koeficientu) v projektu;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3600" smtClean="0">
                <a:solidFill>
                  <a:srgbClr val="003A78"/>
                </a:solidFill>
              </a:rPr>
              <a:t>Oprava zřejmých nesprávností ve schváleném projektu a/nebo právním aktu o přidělení finančních prostředků;</a:t>
            </a:r>
            <a:endParaRPr lang="cs-CZ" sz="3600">
              <a:solidFill>
                <a:srgbClr val="003A78"/>
              </a:solidFill>
            </a:endParaRPr>
          </a:p>
          <a:p>
            <a:pPr lvl="1"/>
            <a:endParaRPr lang="cs-CZ" sz="2000">
              <a:solidFill>
                <a:srgbClr val="003A78"/>
              </a:solidFill>
            </a:endParaRPr>
          </a:p>
          <a:p>
            <a:pPr marL="457200" lvl="1" indent="0">
              <a:buNone/>
            </a:pPr>
            <a:r>
              <a:rPr lang="cs-CZ" sz="2000">
                <a:solidFill>
                  <a:srgbClr val="003A78"/>
                </a:solidFill>
              </a:rPr>
              <a:t> </a:t>
            </a:r>
            <a:endParaRPr lang="cs-CZ" sz="2400">
              <a:solidFill>
                <a:srgbClr val="003A78"/>
              </a:solidFill>
            </a:endParaRPr>
          </a:p>
          <a:p>
            <a:endParaRPr lang="cs-CZ" sz="2400">
              <a:solidFill>
                <a:srgbClr val="003A78"/>
              </a:solidFill>
            </a:endParaRPr>
          </a:p>
          <a:p>
            <a:endParaRPr lang="cs-CZ" sz="2400">
              <a:solidFill>
                <a:srgbClr val="003A78"/>
              </a:solidFill>
            </a:endParaRPr>
          </a:p>
          <a:p>
            <a:pPr lvl="1"/>
            <a:endParaRPr lang="cs-CZ" sz="3200">
              <a:solidFill>
                <a:srgbClr val="003A78"/>
              </a:solidFill>
            </a:endParaRPr>
          </a:p>
        </p:txBody>
      </p:sp>
      <p:sp>
        <p:nvSpPr>
          <p:cNvPr id="2" name="Zástupný symbol pro text 1"/>
          <p:cNvSpPr>
            <a:spLocks noGrp="1"/>
          </p:cNvSpPr>
          <p:nvPr>
            <p:ph type="body" sz="quarter" idx="13"/>
          </p:nvPr>
        </p:nvSpPr>
        <p:spPr>
          <a:xfrm>
            <a:off x="1259560" y="1168400"/>
            <a:ext cx="14774339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smtClean="0">
                <a:solidFill>
                  <a:srgbClr val="C00000"/>
                </a:solidFill>
              </a:rPr>
              <a:t>Administrativní změny</a:t>
            </a:r>
            <a:endParaRPr lang="cs-CZ" sz="660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01065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260386" y="1082005"/>
            <a:ext cx="21861704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 smtClean="0">
                <a:solidFill>
                  <a:srgbClr val="C00000"/>
                </a:solidFill>
              </a:rPr>
              <a:t>Informace o změnách – kde hledat?</a:t>
            </a:r>
            <a:endParaRPr lang="cs-CZ" sz="7200">
              <a:solidFill>
                <a:srgbClr val="C00000"/>
              </a:solidFill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4000" b="1">
                <a:solidFill>
                  <a:srgbClr val="FF0000"/>
                </a:solidFill>
              </a:rPr>
              <a:t>Příručka pro příjemce, kapitola </a:t>
            </a:r>
            <a:r>
              <a:rPr lang="cs-CZ" sz="4000" b="1" smtClean="0">
                <a:solidFill>
                  <a:srgbClr val="FF0000"/>
                </a:solidFill>
              </a:rPr>
              <a:t>7</a:t>
            </a:r>
          </a:p>
          <a:p>
            <a:pPr marL="0" indent="0">
              <a:buNone/>
            </a:pPr>
            <a:r>
              <a:rPr lang="cs-CZ" sz="4000" smtClean="0">
                <a:hlinkClick r:id="rId2"/>
              </a:rPr>
              <a:t>https://www.eeagrants.cz/cs/zakladni-informace/zakladni-dokumenty/pokyny/prirucka-pro-prijemce-grantu-3017</a:t>
            </a:r>
            <a:endParaRPr lang="cs-CZ" sz="4000" smtClean="0"/>
          </a:p>
          <a:p>
            <a:pPr marL="0" indent="0">
              <a:buNone/>
            </a:pPr>
            <a:endParaRPr lang="cs-CZ" sz="4000"/>
          </a:p>
          <a:p>
            <a:r>
              <a:rPr lang="en-GB" sz="4000" b="1" smtClean="0">
                <a:solidFill>
                  <a:srgbClr val="FF0000"/>
                </a:solidFill>
              </a:rPr>
              <a:t>Podstatné </a:t>
            </a:r>
            <a:r>
              <a:rPr lang="en-GB" sz="4000" b="1">
                <a:solidFill>
                  <a:srgbClr val="FF0000"/>
                </a:solidFill>
              </a:rPr>
              <a:t>změny </a:t>
            </a:r>
            <a:r>
              <a:rPr lang="en-GB" sz="4000" b="1" smtClean="0">
                <a:solidFill>
                  <a:srgbClr val="FF0000"/>
                </a:solidFill>
              </a:rPr>
              <a:t>projektu</a:t>
            </a:r>
            <a:r>
              <a:rPr lang="cs-CZ" sz="4000" b="1">
                <a:solidFill>
                  <a:srgbClr val="FF0000"/>
                </a:solidFill>
              </a:rPr>
              <a:t> </a:t>
            </a:r>
            <a:r>
              <a:rPr lang="en-GB" sz="4000" b="1" smtClean="0">
                <a:solidFill>
                  <a:srgbClr val="FF0000"/>
                </a:solidFill>
              </a:rPr>
              <a:t>v </a:t>
            </a:r>
            <a:r>
              <a:rPr lang="en-GB" sz="4000" b="1">
                <a:solidFill>
                  <a:srgbClr val="FF0000"/>
                </a:solidFill>
              </a:rPr>
              <a:t>IS </a:t>
            </a:r>
            <a:r>
              <a:rPr lang="en-GB" sz="4000" b="1" smtClean="0">
                <a:solidFill>
                  <a:srgbClr val="FF0000"/>
                </a:solidFill>
              </a:rPr>
              <a:t>CEDR</a:t>
            </a:r>
            <a:endParaRPr lang="cs-CZ" sz="4000" b="1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GB" sz="4000" smtClean="0">
                <a:hlinkClick r:id="rId3"/>
              </a:rPr>
              <a:t>https://www.eeagrants.cz/cs/zakladni-informace/zakladni-dokumenty/navody-is-cedr/navod-na-podstatne-zmeny-projektu-v-is-c-3250</a:t>
            </a:r>
            <a:endParaRPr lang="cs-CZ" sz="4000" smtClean="0"/>
          </a:p>
          <a:p>
            <a:pPr marL="0" indent="0">
              <a:buNone/>
            </a:pPr>
            <a:endParaRPr lang="en-GB" sz="4000"/>
          </a:p>
          <a:p>
            <a:r>
              <a:rPr lang="en-GB" sz="4000" b="1" smtClean="0">
                <a:solidFill>
                  <a:srgbClr val="FF0000"/>
                </a:solidFill>
              </a:rPr>
              <a:t>Administrativní </a:t>
            </a:r>
            <a:r>
              <a:rPr lang="en-GB" sz="4000" b="1">
                <a:solidFill>
                  <a:srgbClr val="FF0000"/>
                </a:solidFill>
              </a:rPr>
              <a:t>změny </a:t>
            </a:r>
            <a:r>
              <a:rPr lang="en-GB" sz="4000" b="1" smtClean="0">
                <a:solidFill>
                  <a:srgbClr val="FF0000"/>
                </a:solidFill>
              </a:rPr>
              <a:t>projektu</a:t>
            </a:r>
            <a:r>
              <a:rPr lang="cs-CZ" sz="4000" b="1">
                <a:solidFill>
                  <a:srgbClr val="FF0000"/>
                </a:solidFill>
              </a:rPr>
              <a:t> </a:t>
            </a:r>
            <a:r>
              <a:rPr lang="en-GB" sz="4000" b="1" smtClean="0">
                <a:solidFill>
                  <a:srgbClr val="FF0000"/>
                </a:solidFill>
              </a:rPr>
              <a:t>v </a:t>
            </a:r>
            <a:r>
              <a:rPr lang="en-GB" sz="4000" b="1">
                <a:solidFill>
                  <a:srgbClr val="FF0000"/>
                </a:solidFill>
              </a:rPr>
              <a:t>IS </a:t>
            </a:r>
            <a:r>
              <a:rPr lang="en-GB" sz="4000" b="1" smtClean="0">
                <a:solidFill>
                  <a:srgbClr val="FF0000"/>
                </a:solidFill>
              </a:rPr>
              <a:t>CEDR</a:t>
            </a:r>
            <a:endParaRPr lang="cs-CZ" sz="4000" b="1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GB" sz="4000" smtClean="0">
                <a:hlinkClick r:id="rId4"/>
              </a:rPr>
              <a:t>https://www.eeagrants.cz/cs/zakladni-informace/zakladni-dokumenty/navody-is-cedr/navod-na-administrativni-zmeny-v-projekt-3249</a:t>
            </a:r>
            <a:endParaRPr lang="en-GB" sz="4000"/>
          </a:p>
        </p:txBody>
      </p:sp>
    </p:spTree>
    <p:extLst>
      <p:ext uri="{BB962C8B-B14F-4D97-AF65-F5344CB8AC3E}">
        <p14:creationId xmlns:p14="http://schemas.microsoft.com/office/powerpoint/2010/main" val="731741381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141117" y="3582176"/>
            <a:ext cx="21861704" cy="107721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Děkuji za pozornost!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085131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36543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heme">
  <a:themeElements>
    <a:clrScheme name="">
      <a:dk1>
        <a:srgbClr val="000000"/>
      </a:dk1>
      <a:lt1>
        <a:srgbClr val="FFFFFF"/>
      </a:lt1>
      <a:dk2>
        <a:srgbClr val="1E1E1C"/>
      </a:dk2>
      <a:lt2>
        <a:srgbClr val="0F3C74"/>
      </a:lt2>
      <a:accent1>
        <a:srgbClr val="0F3C74"/>
      </a:accent1>
      <a:accent2>
        <a:srgbClr val="D8222C"/>
      </a:accent2>
      <a:accent3>
        <a:srgbClr val="3EAF79"/>
      </a:accent3>
      <a:accent4>
        <a:srgbClr val="FFC000"/>
      </a:accent4>
      <a:accent5>
        <a:srgbClr val="0F3C74"/>
      </a:accent5>
      <a:accent6>
        <a:srgbClr val="3EAF79"/>
      </a:accent6>
      <a:hlink>
        <a:srgbClr val="0F3C74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2021-06-01T10:06:18.871</cp:lastPrinted>
  <dcterms:created xsi:type="dcterms:W3CDTF">2021-06-01T10:06:18Z</dcterms:created>
  <dcterms:modified xsi:type="dcterms:W3CDTF">2021-06-01T10:06:18Z</dcterms:modified>
</cp:coreProperties>
</file>