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99" r:id="rId5"/>
    <p:sldId id="297" r:id="rId6"/>
    <p:sldId id="296" r:id="rId7"/>
    <p:sldId id="302" r:id="rId8"/>
    <p:sldId id="300" r:id="rId9"/>
    <p:sldId id="298" r:id="rId10"/>
    <p:sldId id="303" r:id="rId11"/>
    <p:sldId id="301" r:id="rId12"/>
    <p:sldId id="304" r:id="rId13"/>
  </p:sldIdLst>
  <p:sldSz cx="24380825" cy="13714412"/>
  <p:notesSz cx="6858000" cy="9144000"/>
  <p:custDataLst>
    <p:tags r:id="rId14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5" d="100"/>
          <a:sy n="35" d="100"/>
        </p:scale>
        <p:origin x="774" y="6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10.05.2021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10.05.2021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4270484"/>
            <a:ext cx="21861932" cy="246221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MONITOROVÁNÍ PROJEKTU                           – ŽÁDOST O PLATBU (</a:t>
            </a:r>
            <a:r>
              <a:rPr lang="cs-CZ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ŽoP</a:t>
            </a:r>
            <a:r>
              <a:rPr lang="cs-CZ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Veronika Knoblochová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CFCU</a:t>
            </a:r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690255"/>
            <a:ext cx="20773137" cy="1133000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400" smtClean="0">
                <a:solidFill>
                  <a:srgbClr val="003A78"/>
                </a:solidFill>
              </a:rPr>
              <a:t>Platby do </a:t>
            </a:r>
            <a:r>
              <a:rPr lang="cs-CZ" sz="3400">
                <a:solidFill>
                  <a:srgbClr val="003A78"/>
                </a:solidFill>
              </a:rPr>
              <a:t>15 pracovních dní u KP=OSS </a:t>
            </a:r>
            <a:r>
              <a:rPr lang="cs-CZ" sz="3400" smtClean="0">
                <a:solidFill>
                  <a:srgbClr val="003A78"/>
                </a:solidFill>
              </a:rPr>
              <a:t>a SPO</a:t>
            </a:r>
            <a:r>
              <a:rPr lang="cs-CZ" sz="3400">
                <a:solidFill>
                  <a:srgbClr val="003A78"/>
                </a:solidFill>
              </a:rPr>
              <a:t>; </a:t>
            </a:r>
            <a:r>
              <a:rPr lang="cs-CZ" sz="3400" smtClean="0">
                <a:solidFill>
                  <a:srgbClr val="003A78"/>
                </a:solidFill>
              </a:rPr>
              <a:t>u ostatních typů KP do </a:t>
            </a:r>
            <a:r>
              <a:rPr lang="cs-CZ" sz="3400">
                <a:solidFill>
                  <a:srgbClr val="003A78"/>
                </a:solidFill>
              </a:rPr>
              <a:t>25 pracovních </a:t>
            </a:r>
            <a:r>
              <a:rPr lang="cs-CZ" sz="3400" smtClean="0">
                <a:solidFill>
                  <a:srgbClr val="003A78"/>
                </a:solidFill>
              </a:rPr>
              <a:t>dní </a:t>
            </a:r>
            <a:r>
              <a:rPr lang="cs-CZ" sz="3400">
                <a:solidFill>
                  <a:srgbClr val="003A78"/>
                </a:solidFill>
              </a:rPr>
              <a:t>ve dvou </a:t>
            </a:r>
            <a:r>
              <a:rPr lang="cs-CZ" sz="3400" smtClean="0">
                <a:solidFill>
                  <a:srgbClr val="003A78"/>
                </a:solidFill>
              </a:rPr>
              <a:t>platbách, </a:t>
            </a:r>
            <a:r>
              <a:rPr lang="cs-CZ" sz="3400">
                <a:solidFill>
                  <a:srgbClr val="003A78"/>
                </a:solidFill>
              </a:rPr>
              <a:t>první </a:t>
            </a:r>
            <a:r>
              <a:rPr lang="cs-CZ" sz="3400" smtClean="0">
                <a:solidFill>
                  <a:srgbClr val="003A78"/>
                </a:solidFill>
              </a:rPr>
              <a:t>(15 %) </a:t>
            </a:r>
            <a:r>
              <a:rPr lang="cs-CZ" sz="3400">
                <a:solidFill>
                  <a:srgbClr val="003A78"/>
                </a:solidFill>
              </a:rPr>
              <a:t>programového spolufinancování </a:t>
            </a:r>
            <a:r>
              <a:rPr lang="cs-CZ" sz="3400" smtClean="0">
                <a:solidFill>
                  <a:srgbClr val="003A78"/>
                </a:solidFill>
              </a:rPr>
              <a:t>ze SR </a:t>
            </a:r>
            <a:r>
              <a:rPr lang="cs-CZ" sz="3400">
                <a:solidFill>
                  <a:srgbClr val="003A78"/>
                </a:solidFill>
              </a:rPr>
              <a:t>a druhá </a:t>
            </a:r>
            <a:r>
              <a:rPr lang="cs-CZ" sz="3400" smtClean="0">
                <a:solidFill>
                  <a:srgbClr val="003A78"/>
                </a:solidFill>
              </a:rPr>
              <a:t>(85 %) z FM EHP/Norsko.</a:t>
            </a:r>
          </a:p>
          <a:p>
            <a:pPr marL="0" indent="0" algn="just">
              <a:buNone/>
              <a:defRPr/>
            </a:pPr>
            <a:endParaRPr lang="cs-CZ" sz="16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400" b="1" u="sng" smtClean="0">
                <a:solidFill>
                  <a:srgbClr val="003A78"/>
                </a:solidFill>
              </a:rPr>
              <a:t>Zálohová platba</a:t>
            </a:r>
          </a:p>
          <a:p>
            <a:pPr lvl="1" algn="just">
              <a:defRPr/>
            </a:pPr>
            <a:r>
              <a:rPr lang="cs-CZ" sz="3400" smtClean="0">
                <a:solidFill>
                  <a:srgbClr val="003A78"/>
                </a:solidFill>
              </a:rPr>
              <a:t>Poskytuje se na základě žádosti o zálohovou platbu (nelze </a:t>
            </a:r>
            <a:r>
              <a:rPr lang="cs-CZ" sz="3400">
                <a:solidFill>
                  <a:srgbClr val="003A78"/>
                </a:solidFill>
              </a:rPr>
              <a:t>u KP=OSS a </a:t>
            </a:r>
            <a:r>
              <a:rPr lang="cs-CZ" sz="3400" smtClean="0">
                <a:solidFill>
                  <a:srgbClr val="003A78"/>
                </a:solidFill>
              </a:rPr>
              <a:t>SPO) v rámci žádosti o grant na účet KP či zřizovatele po vydání právního aktu.</a:t>
            </a:r>
            <a:r>
              <a:rPr lang="cs-CZ" sz="3400">
                <a:solidFill>
                  <a:srgbClr val="003A78"/>
                </a:solidFill>
              </a:rPr>
              <a:t> </a:t>
            </a:r>
            <a:r>
              <a:rPr lang="cs-CZ" sz="3400" smtClean="0">
                <a:solidFill>
                  <a:srgbClr val="003A78"/>
                </a:solidFill>
              </a:rPr>
              <a:t>Poskytnutá </a:t>
            </a:r>
            <a:r>
              <a:rPr lang="cs-CZ" sz="3400">
                <a:solidFill>
                  <a:srgbClr val="003A78"/>
                </a:solidFill>
              </a:rPr>
              <a:t>záloha musí být vyúčtována nejpozději </a:t>
            </a:r>
            <a:r>
              <a:rPr lang="cs-CZ" sz="3400" smtClean="0">
                <a:solidFill>
                  <a:srgbClr val="003A78"/>
                </a:solidFill>
              </a:rPr>
              <a:t>v rámci poslední průběžné zprávy a nejpozději v</a:t>
            </a:r>
            <a:r>
              <a:rPr lang="cs-CZ" sz="3400">
                <a:solidFill>
                  <a:srgbClr val="003A78"/>
                </a:solidFill>
              </a:rPr>
              <a:t> okamžiku, kdy celkové finanční prostředky, které konečný příjemce požaduje k proplacení, dosáhnou 90% ze schválené </a:t>
            </a:r>
            <a:r>
              <a:rPr lang="cs-CZ" sz="3400" smtClean="0">
                <a:solidFill>
                  <a:srgbClr val="003A78"/>
                </a:solidFill>
              </a:rPr>
              <a:t>dotace.</a:t>
            </a:r>
          </a:p>
          <a:p>
            <a:pPr lvl="1" algn="just">
              <a:defRPr/>
            </a:pPr>
            <a:endParaRPr lang="cs-CZ" sz="16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400" b="1" u="sng" smtClean="0">
                <a:solidFill>
                  <a:srgbClr val="003A78"/>
                </a:solidFill>
              </a:rPr>
              <a:t>Průběžné platby</a:t>
            </a:r>
          </a:p>
          <a:p>
            <a:pPr lvl="1" algn="just">
              <a:defRPr/>
            </a:pPr>
            <a:r>
              <a:rPr lang="cs-CZ" sz="3400">
                <a:solidFill>
                  <a:srgbClr val="003A78"/>
                </a:solidFill>
              </a:rPr>
              <a:t>Finanční tok = KP si předfinancuje, následně podá žádost o </a:t>
            </a:r>
            <a:r>
              <a:rPr lang="cs-CZ" sz="3400" smtClean="0">
                <a:solidFill>
                  <a:srgbClr val="003A78"/>
                </a:solidFill>
              </a:rPr>
              <a:t>proplacení za dané 4-měsíční monitorovací období, </a:t>
            </a:r>
            <a:r>
              <a:rPr lang="cs-CZ" sz="3400">
                <a:solidFill>
                  <a:srgbClr val="003A78"/>
                </a:solidFill>
              </a:rPr>
              <a:t>Zprostředkovatel posoudí </a:t>
            </a:r>
            <a:r>
              <a:rPr lang="cs-CZ" sz="3400" smtClean="0">
                <a:solidFill>
                  <a:srgbClr val="003A78"/>
                </a:solidFill>
              </a:rPr>
              <a:t>způsobilost zahrnutých výdajů </a:t>
            </a:r>
            <a:r>
              <a:rPr lang="cs-CZ" sz="3400">
                <a:solidFill>
                  <a:srgbClr val="003A78"/>
                </a:solidFill>
              </a:rPr>
              <a:t>a </a:t>
            </a:r>
            <a:r>
              <a:rPr lang="cs-CZ" sz="3400" smtClean="0">
                <a:solidFill>
                  <a:srgbClr val="003A78"/>
                </a:solidFill>
              </a:rPr>
              <a:t>po schválení monitorovací zprávy a ŽoP výdaje proplatí</a:t>
            </a:r>
            <a:endParaRPr lang="cs-CZ" sz="340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400" smtClean="0">
                <a:solidFill>
                  <a:srgbClr val="003A78"/>
                </a:solidFill>
              </a:rPr>
              <a:t>Nemusí se vztahovat pouze k aktuálnímu monitorovacímu období = výdaje mohou být starší (výdaj je způsobilý, pokud </a:t>
            </a:r>
            <a:r>
              <a:rPr lang="cs-CZ" sz="3400">
                <a:solidFill>
                  <a:srgbClr val="003A78"/>
                </a:solidFill>
              </a:rPr>
              <a:t>náklad s ním spojený vznikl mezi počátečním a konečným datem způsobilosti </a:t>
            </a:r>
            <a:r>
              <a:rPr lang="cs-CZ" sz="3400" smtClean="0">
                <a:solidFill>
                  <a:srgbClr val="003A78"/>
                </a:solidFill>
              </a:rPr>
              <a:t>výdajů).</a:t>
            </a:r>
          </a:p>
          <a:p>
            <a:pPr marL="914263" lvl="1" indent="0" algn="just">
              <a:buNone/>
              <a:defRPr/>
            </a:pPr>
            <a:endParaRPr lang="cs-CZ" sz="16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400" b="1" u="sng" smtClean="0">
                <a:solidFill>
                  <a:srgbClr val="003A78"/>
                </a:solidFill>
              </a:rPr>
              <a:t>Závěrečná platba (zádržné)</a:t>
            </a:r>
            <a:endParaRPr lang="cs-CZ" sz="3400" b="1" u="sng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400">
                <a:solidFill>
                  <a:srgbClr val="003A78"/>
                </a:solidFill>
              </a:rPr>
              <a:t>p</a:t>
            </a:r>
            <a:r>
              <a:rPr lang="cs-CZ" sz="3400" smtClean="0">
                <a:solidFill>
                  <a:srgbClr val="003A78"/>
                </a:solidFill>
              </a:rPr>
              <a:t>roplácí se až po schválení závěrečné zprávy.</a:t>
            </a:r>
          </a:p>
          <a:p>
            <a:pPr lvl="1" algn="just">
              <a:defRPr/>
            </a:pPr>
            <a:endParaRPr lang="cs-CZ" sz="3200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712266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TYPY PLATEB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68533550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71435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Vše </a:t>
            </a:r>
            <a:r>
              <a:rPr lang="cs-CZ" sz="3600">
                <a:solidFill>
                  <a:srgbClr val="003A78"/>
                </a:solidFill>
              </a:rPr>
              <a:t>probíhá v IS CEDR – </a:t>
            </a:r>
            <a:r>
              <a:rPr lang="cs-CZ" sz="3600" b="1" u="sng">
                <a:solidFill>
                  <a:srgbClr val="003A78"/>
                </a:solidFill>
              </a:rPr>
              <a:t>modul Žádost o </a:t>
            </a:r>
            <a:r>
              <a:rPr lang="cs-CZ" sz="3600" b="1" u="sng" smtClean="0">
                <a:solidFill>
                  <a:srgbClr val="003A78"/>
                </a:solidFill>
              </a:rPr>
              <a:t>platbu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1) Příjemce vytvoří ŽOP a předloží jí ZP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2) ZP (oddělení 5805 – CFCU) </a:t>
            </a:r>
            <a:r>
              <a:rPr lang="cs-CZ" sz="3600">
                <a:solidFill>
                  <a:srgbClr val="003A78"/>
                </a:solidFill>
              </a:rPr>
              <a:t>zkontroluje ŽOP včetně </a:t>
            </a:r>
            <a:r>
              <a:rPr lang="cs-CZ" sz="3600" smtClean="0">
                <a:solidFill>
                  <a:srgbClr val="003A78"/>
                </a:solidFill>
              </a:rPr>
              <a:t>příloh a podpůrné dokumentace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3) Pokud </a:t>
            </a:r>
            <a:r>
              <a:rPr lang="cs-CZ" sz="3600">
                <a:solidFill>
                  <a:srgbClr val="003A78"/>
                </a:solidFill>
              </a:rPr>
              <a:t>bude mít ZP připomínky, vrátí ŽOP na KP k opravě (text připomínek bude uveden na nástěnce či v příloze </a:t>
            </a:r>
            <a:r>
              <a:rPr lang="cs-CZ" sz="3600" smtClean="0">
                <a:solidFill>
                  <a:srgbClr val="003A78"/>
                </a:solidFill>
              </a:rPr>
              <a:t>ŽOP)</a:t>
            </a: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4</a:t>
            </a:r>
            <a:r>
              <a:rPr lang="cs-CZ" sz="3600" smtClean="0">
                <a:solidFill>
                  <a:srgbClr val="003A78"/>
                </a:solidFill>
              </a:rPr>
              <a:t>) Pokud </a:t>
            </a:r>
            <a:r>
              <a:rPr lang="cs-CZ" sz="3600">
                <a:solidFill>
                  <a:srgbClr val="003A78"/>
                </a:solidFill>
              </a:rPr>
              <a:t>nebude mít ZP žádné připomínky, vyzve KP k oficiálnímu předložení ŽOP – statutár či statutárem pověřená osoba KP podepíše elektronicky dokument ŽOP a předkládá Zprostředkovateli. Ten následně proplácí </a:t>
            </a:r>
            <a:r>
              <a:rPr lang="cs-CZ" sz="3600" smtClean="0">
                <a:solidFill>
                  <a:srgbClr val="003A78"/>
                </a:solidFill>
              </a:rPr>
              <a:t>ŽOP.</a:t>
            </a:r>
          </a:p>
          <a:p>
            <a:pPr marL="914263" lvl="1" indent="0" algn="just"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b="1" u="sng" smtClean="0">
                <a:solidFill>
                  <a:srgbClr val="003A78"/>
                </a:solidFill>
              </a:rPr>
              <a:t>Všechny </a:t>
            </a:r>
            <a:r>
              <a:rPr lang="cs-CZ" sz="3600" b="1" u="sng">
                <a:solidFill>
                  <a:srgbClr val="003A78"/>
                </a:solidFill>
              </a:rPr>
              <a:t>ŽOP musí obsahovat alespoň 15 % neinvestičních výdajů</a:t>
            </a:r>
            <a:r>
              <a:rPr lang="cs-CZ" sz="3600" b="1" u="sng" smtClean="0">
                <a:solidFill>
                  <a:srgbClr val="003A78"/>
                </a:solidFill>
              </a:rPr>
              <a:t>!!! </a:t>
            </a:r>
            <a:r>
              <a:rPr lang="cs-CZ" sz="3600" b="1" smtClean="0">
                <a:solidFill>
                  <a:srgbClr val="003A78"/>
                </a:solidFill>
              </a:rPr>
              <a:t>(</a:t>
            </a:r>
            <a:r>
              <a:rPr lang="cs-CZ" sz="3600" b="1" u="sng" smtClean="0">
                <a:solidFill>
                  <a:srgbClr val="003A78"/>
                </a:solidFill>
              </a:rPr>
              <a:t>neplatí pro ZDOVA2</a:t>
            </a:r>
            <a:r>
              <a:rPr lang="cs-CZ" sz="3600" b="1" smtClean="0">
                <a:solidFill>
                  <a:srgbClr val="003A78"/>
                </a:solidFill>
              </a:rPr>
              <a:t>)</a:t>
            </a:r>
            <a:endParaRPr lang="cs-CZ" sz="3600" b="1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V každé Žádosti o platbu (včetně zálohové) musí být výdaje členěny na investiční a  neinvestiční s tím, že podíl neinvestičních výdajů musí být vždy minimálně 15 %. Pokud je součástí Žádosti o platbu vyúčtování zálohy, pak podíl neinvestičních výdajů musí být minimálně 15 % až z výsledné částky k proplacení (po odpočtu zálohy).</a:t>
            </a:r>
          </a:p>
          <a:p>
            <a:pPr marL="914263" lvl="1" indent="0" algn="just"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endParaRPr lang="cs-CZ" sz="3200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PRAVIDLA PŘEDKLÁDÁNÍ ŽOP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61327835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532526"/>
            <a:ext cx="20773137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200" b="1" smtClean="0">
                <a:solidFill>
                  <a:srgbClr val="003A78"/>
                </a:solidFill>
              </a:rPr>
              <a:t> Soupis </a:t>
            </a:r>
            <a:r>
              <a:rPr lang="cs-CZ" sz="3200" b="1">
                <a:solidFill>
                  <a:srgbClr val="003A78"/>
                </a:solidFill>
              </a:rPr>
              <a:t>účetních dokladů </a:t>
            </a:r>
            <a:r>
              <a:rPr lang="cs-CZ" sz="3200">
                <a:solidFill>
                  <a:srgbClr val="003A78"/>
                </a:solidFill>
              </a:rPr>
              <a:t>(generován v IS CEDR</a:t>
            </a:r>
            <a:r>
              <a:rPr lang="cs-CZ" sz="3200" smtClean="0">
                <a:solidFill>
                  <a:srgbClr val="003A78"/>
                </a:solidFill>
              </a:rPr>
              <a:t>)</a:t>
            </a:r>
          </a:p>
          <a:p>
            <a:pPr algn="just">
              <a:defRPr/>
            </a:pPr>
            <a:r>
              <a:rPr lang="cs-CZ" sz="3200" b="1" smtClean="0">
                <a:solidFill>
                  <a:srgbClr val="003A78"/>
                </a:solidFill>
              </a:rPr>
              <a:t> </a:t>
            </a:r>
            <a:r>
              <a:rPr lang="cs-CZ" sz="3200" b="1">
                <a:solidFill>
                  <a:srgbClr val="003A78"/>
                </a:solidFill>
              </a:rPr>
              <a:t>S</a:t>
            </a:r>
            <a:r>
              <a:rPr lang="cs-CZ" sz="3200" b="1" smtClean="0">
                <a:solidFill>
                  <a:srgbClr val="003A78"/>
                </a:solidFill>
              </a:rPr>
              <a:t>oupis </a:t>
            </a:r>
            <a:r>
              <a:rPr lang="cs-CZ" sz="3200" b="1">
                <a:solidFill>
                  <a:srgbClr val="003A78"/>
                </a:solidFill>
              </a:rPr>
              <a:t>osobních výdajů na </a:t>
            </a:r>
            <a:r>
              <a:rPr lang="cs-CZ" sz="3200" b="1" smtClean="0">
                <a:solidFill>
                  <a:srgbClr val="003A78"/>
                </a:solidFill>
              </a:rPr>
              <a:t>zaměstnance </a:t>
            </a:r>
            <a:r>
              <a:rPr lang="cs-CZ" sz="3200" smtClean="0">
                <a:solidFill>
                  <a:srgbClr val="003A78"/>
                </a:solidFill>
              </a:rPr>
              <a:t>- v </a:t>
            </a:r>
            <a:r>
              <a:rPr lang="cs-CZ" sz="3200">
                <a:solidFill>
                  <a:srgbClr val="003A78"/>
                </a:solidFill>
              </a:rPr>
              <a:t>případě, že jsou součástí výdajů také způsobilé osobní výdaje na zaměstnance (tj. pracovní smlouva, DPP, </a:t>
            </a:r>
            <a:r>
              <a:rPr lang="cs-CZ" sz="3200" smtClean="0">
                <a:solidFill>
                  <a:srgbClr val="003A78"/>
                </a:solidFill>
              </a:rPr>
              <a:t>DPČ)</a:t>
            </a:r>
          </a:p>
          <a:p>
            <a:pPr algn="just">
              <a:defRPr/>
            </a:pPr>
            <a:r>
              <a:rPr lang="cs-CZ" sz="3200" b="1" smtClean="0">
                <a:solidFill>
                  <a:srgbClr val="003A78"/>
                </a:solidFill>
              </a:rPr>
              <a:t> Přehled </a:t>
            </a:r>
            <a:r>
              <a:rPr lang="cs-CZ" sz="3200" b="1">
                <a:solidFill>
                  <a:srgbClr val="003A78"/>
                </a:solidFill>
              </a:rPr>
              <a:t>čerpání </a:t>
            </a:r>
            <a:r>
              <a:rPr lang="cs-CZ" sz="3200" b="1" smtClean="0">
                <a:solidFill>
                  <a:srgbClr val="003A78"/>
                </a:solidFill>
              </a:rPr>
              <a:t>rozpočtu </a:t>
            </a:r>
            <a:r>
              <a:rPr lang="cs-CZ" sz="3200" smtClean="0">
                <a:solidFill>
                  <a:srgbClr val="003A78"/>
                </a:solidFill>
              </a:rPr>
              <a:t>- zahrnuje </a:t>
            </a:r>
            <a:r>
              <a:rPr lang="cs-CZ" sz="3200">
                <a:solidFill>
                  <a:srgbClr val="003A78"/>
                </a:solidFill>
              </a:rPr>
              <a:t>detailní čerpání rozpočtu a realizované nepodstatné </a:t>
            </a:r>
            <a:r>
              <a:rPr lang="cs-CZ" sz="3200" smtClean="0">
                <a:solidFill>
                  <a:srgbClr val="003A78"/>
                </a:solidFill>
              </a:rPr>
              <a:t>změny</a:t>
            </a:r>
          </a:p>
          <a:p>
            <a:pPr algn="just">
              <a:defRPr/>
            </a:pPr>
            <a:r>
              <a:rPr lang="cs-CZ" sz="3200" smtClean="0">
                <a:solidFill>
                  <a:srgbClr val="003A78"/>
                </a:solidFill>
              </a:rPr>
              <a:t> </a:t>
            </a:r>
            <a:r>
              <a:rPr lang="cs-CZ" sz="3200" b="1">
                <a:solidFill>
                  <a:srgbClr val="003A78"/>
                </a:solidFill>
              </a:rPr>
              <a:t>I</a:t>
            </a:r>
            <a:r>
              <a:rPr lang="cs-CZ" sz="3200" b="1" smtClean="0">
                <a:solidFill>
                  <a:srgbClr val="003A78"/>
                </a:solidFill>
              </a:rPr>
              <a:t>nformace o předpokládaných výdajích</a:t>
            </a:r>
          </a:p>
          <a:p>
            <a:pPr algn="just">
              <a:defRPr/>
            </a:pPr>
            <a:r>
              <a:rPr lang="cs-CZ" sz="3200" b="1" smtClean="0">
                <a:solidFill>
                  <a:srgbClr val="003A78"/>
                </a:solidFill>
              </a:rPr>
              <a:t> Podpůrná dokumentace k výdajům</a:t>
            </a:r>
          </a:p>
          <a:p>
            <a:pPr algn="just">
              <a:defRPr/>
            </a:pPr>
            <a:endParaRPr lang="cs-CZ" sz="3200" b="1" smtClean="0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 b="1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 b="1" smtClean="0">
              <a:solidFill>
                <a:srgbClr val="003A78"/>
              </a:solidFill>
            </a:endParaRPr>
          </a:p>
          <a:p>
            <a:pPr algn="just">
              <a:defRPr/>
            </a:pPr>
            <a:endParaRPr lang="cs-CZ" sz="3200" b="1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713717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PŘÍLOHY ŽOP</a:t>
            </a:r>
            <a:endParaRPr lang="en-GB" sz="40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28687"/>
            <a:ext cx="24026419" cy="685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2873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186802"/>
            <a:ext cx="20773137" cy="1049010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Typy dokumentů pro kontrolu způsobilých výdajů v rámci FM – </a:t>
            </a:r>
            <a:r>
              <a:rPr lang="cs-CZ" sz="3600" b="1" smtClean="0">
                <a:solidFill>
                  <a:srgbClr val="003A78"/>
                </a:solidFill>
              </a:rPr>
              <a:t>Příloha č. 2 Pokynu NKM pro ZV </a:t>
            </a:r>
            <a:r>
              <a:rPr lang="cs-CZ" sz="3600" smtClean="0">
                <a:solidFill>
                  <a:srgbClr val="003A78"/>
                </a:solidFill>
              </a:rPr>
              <a:t>(ne všechny tyto dokumenty jsou vyžadovány v rámci pravidelné kontroly ŽoP, ale musí být archivovány a ZP si je může vyžádat)</a:t>
            </a:r>
          </a:p>
          <a:p>
            <a:pPr marL="0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Jednotlivý </a:t>
            </a:r>
            <a:r>
              <a:rPr lang="cs-CZ" sz="3600" b="1" u="sng" smtClean="0">
                <a:solidFill>
                  <a:srgbClr val="003A78"/>
                </a:solidFill>
              </a:rPr>
              <a:t>přímý výdaj </a:t>
            </a:r>
            <a:r>
              <a:rPr lang="cs-CZ" sz="3600" smtClean="0">
                <a:solidFill>
                  <a:srgbClr val="003A78"/>
                </a:solidFill>
              </a:rPr>
              <a:t>v </a:t>
            </a:r>
            <a:r>
              <a:rPr lang="cs-CZ" sz="3600">
                <a:solidFill>
                  <a:srgbClr val="003A78"/>
                </a:solidFill>
              </a:rPr>
              <a:t>hodnotě </a:t>
            </a:r>
            <a:r>
              <a:rPr lang="cs-CZ" sz="3600" b="1">
                <a:solidFill>
                  <a:srgbClr val="003A78"/>
                </a:solidFill>
              </a:rPr>
              <a:t>50.000 Kč a vyšší </a:t>
            </a:r>
            <a:r>
              <a:rPr lang="cs-CZ" sz="3600" smtClean="0">
                <a:solidFill>
                  <a:srgbClr val="003A78"/>
                </a:solidFill>
              </a:rPr>
              <a:t>musí být v rámci kontroly ŽoP doložen</a:t>
            </a: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v IS CEDR (elektronicky do příloh ŽoP) </a:t>
            </a:r>
            <a:r>
              <a:rPr lang="cs-CZ" sz="3600">
                <a:solidFill>
                  <a:srgbClr val="003A78"/>
                </a:solidFill>
              </a:rPr>
              <a:t>relevantními účetními </a:t>
            </a:r>
            <a:r>
              <a:rPr lang="cs-CZ" sz="3600" smtClean="0">
                <a:solidFill>
                  <a:srgbClr val="003A78"/>
                </a:solidFill>
              </a:rPr>
              <a:t>doklady:</a:t>
            </a: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k</a:t>
            </a:r>
            <a:r>
              <a:rPr lang="cs-CZ" sz="3600" smtClean="0">
                <a:solidFill>
                  <a:srgbClr val="003A78"/>
                </a:solidFill>
              </a:rPr>
              <a:t>opie faktur nebo výdajových pokladních dokladů</a:t>
            </a: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k</a:t>
            </a:r>
            <a:r>
              <a:rPr lang="cs-CZ" sz="3600" smtClean="0">
                <a:solidFill>
                  <a:srgbClr val="003A78"/>
                </a:solidFill>
              </a:rPr>
              <a:t>opie výpisů z bankovních účtů KP</a:t>
            </a: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dokumentace dokladující realizaci paušálních </a:t>
            </a:r>
            <a:r>
              <a:rPr lang="cs-CZ" sz="3600" smtClean="0">
                <a:solidFill>
                  <a:srgbClr val="003A78"/>
                </a:solidFill>
              </a:rPr>
              <a:t>výdajů (per diems)</a:t>
            </a: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p</a:t>
            </a:r>
            <a:r>
              <a:rPr lang="cs-CZ" sz="3600" smtClean="0">
                <a:solidFill>
                  <a:srgbClr val="003A78"/>
                </a:solidFill>
              </a:rPr>
              <a:t>řípadně další související dokumenty, které si vyžádá ZP</a:t>
            </a:r>
            <a:endParaRPr lang="cs-CZ" sz="36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Prosíme o </a:t>
            </a:r>
            <a:r>
              <a:rPr lang="cs-CZ" sz="3600" b="1" smtClean="0">
                <a:solidFill>
                  <a:srgbClr val="003A78"/>
                </a:solidFill>
              </a:rPr>
              <a:t>systematické názvy jednotlivých souborů nahraných do příloh </a:t>
            </a:r>
            <a:r>
              <a:rPr lang="cs-CZ" sz="3600" smtClean="0">
                <a:solidFill>
                  <a:srgbClr val="003A78"/>
                </a:solidFill>
              </a:rPr>
              <a:t>– ideálně řazeny dle čísla dokladu či názvu položek podrobného rozpočtu apod. Tento postup ulehčí a urychlí kontrolu ŽOP a její proplacení.</a:t>
            </a:r>
          </a:p>
          <a:p>
            <a:pPr algn="just"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Po zadání výdajů bude vygenerován souhrnný dokument Žádosti o platbu, uvádějící soupis všech výdajů v rámci dané Žádosti o platbu.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PODPŮRNÁ DOKUMETACE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85916868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Výdaje musí být přiřazeny k relevantním </a:t>
            </a:r>
            <a:r>
              <a:rPr lang="cs-CZ" sz="3600" b="1" smtClean="0">
                <a:solidFill>
                  <a:srgbClr val="003A78"/>
                </a:solidFill>
              </a:rPr>
              <a:t>položkám podrobného rozpočtu </a:t>
            </a:r>
            <a:r>
              <a:rPr lang="cs-CZ" sz="3600" smtClean="0">
                <a:solidFill>
                  <a:srgbClr val="003A78"/>
                </a:solidFill>
              </a:rPr>
              <a:t>(schválené žádosti nebo změnové žádosti o grant).</a:t>
            </a:r>
          </a:p>
          <a:p>
            <a:pPr algn="just">
              <a:defRPr/>
            </a:pPr>
            <a:endParaRPr lang="cs-CZ" sz="14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Nárokovaný výdaj byl zaúčtován a </a:t>
            </a:r>
            <a:r>
              <a:rPr lang="cs-CZ" sz="3600" b="1" smtClean="0">
                <a:solidFill>
                  <a:srgbClr val="003A78"/>
                </a:solidFill>
              </a:rPr>
              <a:t>uhrazen</a:t>
            </a:r>
            <a:r>
              <a:rPr lang="cs-CZ" sz="3600" smtClean="0">
                <a:solidFill>
                  <a:srgbClr val="003A78"/>
                </a:solidFill>
              </a:rPr>
              <a:t>, související předmět plnění byl </a:t>
            </a:r>
            <a:r>
              <a:rPr lang="cs-CZ" sz="3600" b="1" smtClean="0">
                <a:solidFill>
                  <a:srgbClr val="003A78"/>
                </a:solidFill>
              </a:rPr>
              <a:t>realizován</a:t>
            </a:r>
            <a:r>
              <a:rPr lang="cs-CZ" sz="3600" smtClean="0">
                <a:solidFill>
                  <a:srgbClr val="003A78"/>
                </a:solidFill>
              </a:rPr>
              <a:t>, náklad s ním spojený vznikl v </a:t>
            </a:r>
            <a:r>
              <a:rPr lang="cs-CZ" sz="3600" b="1" smtClean="0">
                <a:solidFill>
                  <a:srgbClr val="003A78"/>
                </a:solidFill>
              </a:rPr>
              <a:t>době způsobilosti</a:t>
            </a:r>
            <a:r>
              <a:rPr lang="cs-CZ" sz="3600" smtClean="0">
                <a:solidFill>
                  <a:srgbClr val="003A78"/>
                </a:solidFill>
              </a:rPr>
              <a:t>, </a:t>
            </a:r>
            <a:r>
              <a:rPr lang="cs-CZ" sz="3600">
                <a:solidFill>
                  <a:srgbClr val="003A78"/>
                </a:solidFill>
              </a:rPr>
              <a:t>je hospodárný a </a:t>
            </a:r>
            <a:r>
              <a:rPr lang="cs-CZ" sz="3600" smtClean="0">
                <a:solidFill>
                  <a:srgbClr val="003A78"/>
                </a:solidFill>
              </a:rPr>
              <a:t>přiměřený, ověřitelný a identifikovatelný.</a:t>
            </a:r>
          </a:p>
          <a:p>
            <a:pPr marL="0" indent="0" algn="just">
              <a:buNone/>
              <a:defRPr/>
            </a:pPr>
            <a:endParaRPr lang="cs-CZ" sz="1400" smtClean="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Do Soupisu dokladů v IS CEDR se u jednotlivých výdajů vyplňuje: </a:t>
            </a:r>
          </a:p>
          <a:p>
            <a:pPr lvl="1" algn="just">
              <a:defRPr/>
            </a:pPr>
            <a:r>
              <a:rPr lang="cs-CZ" sz="3600" b="1">
                <a:solidFill>
                  <a:srgbClr val="003A78"/>
                </a:solidFill>
              </a:rPr>
              <a:t>s</a:t>
            </a:r>
            <a:r>
              <a:rPr lang="cs-CZ" sz="3600" b="1" smtClean="0">
                <a:solidFill>
                  <a:srgbClr val="003A78"/>
                </a:solidFill>
              </a:rPr>
              <a:t>ouvisející položka rozpočtu</a:t>
            </a: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číslo dokladu </a:t>
            </a:r>
            <a:r>
              <a:rPr lang="cs-CZ" sz="3600" smtClean="0">
                <a:solidFill>
                  <a:srgbClr val="003A78"/>
                </a:solidFill>
              </a:rPr>
              <a:t>(číslo fa nebo účtenky), </a:t>
            </a: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název výdaje </a:t>
            </a:r>
            <a:r>
              <a:rPr lang="cs-CZ" sz="3600" smtClean="0">
                <a:solidFill>
                  <a:srgbClr val="003A78"/>
                </a:solidFill>
              </a:rPr>
              <a:t>(jasně specifikovat v návaznosti na popis položky rozpočtu)</a:t>
            </a: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počet jednotek</a:t>
            </a:r>
            <a:endParaRPr lang="cs-CZ" sz="36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celková částka</a:t>
            </a:r>
            <a:endParaRPr lang="cs-CZ" sz="36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datum úhrady</a:t>
            </a: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(u režijních výdajů – datum posledního dne monitorovacího období, u per </a:t>
            </a:r>
            <a:r>
              <a:rPr lang="cs-CZ" sz="3600">
                <a:solidFill>
                  <a:srgbClr val="003A78"/>
                </a:solidFill>
              </a:rPr>
              <a:t>d</a:t>
            </a:r>
            <a:r>
              <a:rPr lang="cs-CZ" sz="3600" smtClean="0">
                <a:solidFill>
                  <a:srgbClr val="003A78"/>
                </a:solidFill>
              </a:rPr>
              <a:t>iems datum ukončení cesty), </a:t>
            </a:r>
          </a:p>
          <a:p>
            <a:pPr lvl="1" algn="just">
              <a:defRPr/>
            </a:pPr>
            <a:r>
              <a:rPr lang="cs-CZ" sz="3600" b="1" smtClean="0">
                <a:solidFill>
                  <a:srgbClr val="003A78"/>
                </a:solidFill>
              </a:rPr>
              <a:t>přiřazení VZ nad 500 tis. Kč k výdaji</a:t>
            </a:r>
          </a:p>
          <a:p>
            <a:pPr algn="just">
              <a:defRPr/>
            </a:pPr>
            <a:endParaRPr lang="cs-CZ" sz="3600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VYKAZOVÁNÍ VÝDAJŮ 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249836794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345986" y="2114416"/>
            <a:ext cx="22593526" cy="1054863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Výdaje jsou způsobilé ve výši </a:t>
            </a:r>
            <a:r>
              <a:rPr lang="cs-CZ" sz="3600" smtClean="0">
                <a:solidFill>
                  <a:srgbClr val="003A78"/>
                </a:solidFill>
              </a:rPr>
              <a:t>nominálních včetně </a:t>
            </a:r>
            <a:r>
              <a:rPr lang="cs-CZ" sz="3600">
                <a:solidFill>
                  <a:srgbClr val="003A78"/>
                </a:solidFill>
              </a:rPr>
              <a:t>příplatků a odměn, zákonných odvodů na zdravotní pojištění a sociální zabezpečení hrazených zaměstnavatelem, případně včetně dalších odvodů, které je zaměstnavatel povinen hradit na základě platných právních předpisů (např. příděl do FKSP), a to v poměru pracovního času, v jakém se zaměstnanec podílí na </a:t>
            </a:r>
            <a:r>
              <a:rPr lang="cs-CZ" sz="3600" smtClean="0">
                <a:solidFill>
                  <a:srgbClr val="003A78"/>
                </a:solidFill>
              </a:rPr>
              <a:t>implementaci projektu. </a:t>
            </a:r>
          </a:p>
          <a:p>
            <a:pPr marL="914263" lvl="1" indent="0" algn="just">
              <a:buNone/>
              <a:defRPr/>
            </a:pPr>
            <a:endParaRPr lang="cs-CZ" sz="9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J</a:t>
            </a:r>
            <a:r>
              <a:rPr lang="cs-CZ" sz="3600" smtClean="0">
                <a:solidFill>
                  <a:srgbClr val="003A78"/>
                </a:solidFill>
              </a:rPr>
              <a:t>ednotlivé </a:t>
            </a:r>
            <a:r>
              <a:rPr lang="cs-CZ" sz="3600">
                <a:solidFill>
                  <a:srgbClr val="003A78"/>
                </a:solidFill>
              </a:rPr>
              <a:t>pracovní úvazky se nemohou překrývat, mohou se pouze doplňovat</a:t>
            </a:r>
            <a:r>
              <a:rPr lang="cs-CZ" sz="3600" b="1">
                <a:solidFill>
                  <a:srgbClr val="003A78"/>
                </a:solidFill>
              </a:rPr>
              <a:t>, maximálně mohou v součtu činit 1,5 pracovního úvazku. </a:t>
            </a:r>
          </a:p>
          <a:p>
            <a:pPr marL="914263" lvl="1" indent="0" algn="just">
              <a:buNone/>
              <a:defRPr/>
            </a:pPr>
            <a:endParaRPr lang="cs-CZ" sz="80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V rámci ŽoP se dokládají tabulkou </a:t>
            </a:r>
            <a:r>
              <a:rPr lang="cs-CZ" sz="3600" b="1" u="sng" smtClean="0">
                <a:solidFill>
                  <a:srgbClr val="003A78"/>
                </a:solidFill>
              </a:rPr>
              <a:t>Soupis osobních výdajů</a:t>
            </a:r>
            <a:r>
              <a:rPr lang="cs-CZ" sz="3600" smtClean="0">
                <a:solidFill>
                  <a:srgbClr val="003A78"/>
                </a:solidFill>
              </a:rPr>
              <a:t>, kde je potvrzeno podpisem statutárního orgánu, že:</a:t>
            </a: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Všechny uvedené </a:t>
            </a:r>
            <a:r>
              <a:rPr lang="cs-CZ" sz="3600">
                <a:solidFill>
                  <a:srgbClr val="003A78"/>
                </a:solidFill>
              </a:rPr>
              <a:t>výdaje jsou podpořeny </a:t>
            </a:r>
            <a:r>
              <a:rPr lang="cs-CZ" sz="3600" b="1">
                <a:solidFill>
                  <a:srgbClr val="003A78"/>
                </a:solidFill>
              </a:rPr>
              <a:t>kompletní </a:t>
            </a:r>
            <a:r>
              <a:rPr lang="cs-CZ" sz="3600" b="1" smtClean="0">
                <a:solidFill>
                  <a:srgbClr val="003A78"/>
                </a:solidFill>
              </a:rPr>
              <a:t>dokumentací</a:t>
            </a:r>
            <a:r>
              <a:rPr lang="cs-CZ" sz="3600" smtClean="0">
                <a:solidFill>
                  <a:srgbClr val="003A78"/>
                </a:solidFill>
              </a:rPr>
              <a:t>,</a:t>
            </a: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vztahují se </a:t>
            </a:r>
            <a:r>
              <a:rPr lang="cs-CZ" sz="3600">
                <a:solidFill>
                  <a:srgbClr val="003A78"/>
                </a:solidFill>
              </a:rPr>
              <a:t>výlučně k </a:t>
            </a:r>
            <a:r>
              <a:rPr lang="cs-CZ" sz="3600" b="1">
                <a:solidFill>
                  <a:srgbClr val="003A78"/>
                </a:solidFill>
              </a:rPr>
              <a:t>činnostem  financovaným z </a:t>
            </a:r>
            <a:r>
              <a:rPr lang="cs-CZ" sz="3600" b="1" smtClean="0">
                <a:solidFill>
                  <a:srgbClr val="003A78"/>
                </a:solidFill>
              </a:rPr>
              <a:t>FM EHP/Norska</a:t>
            </a:r>
            <a:r>
              <a:rPr lang="cs-CZ" sz="3600" smtClean="0">
                <a:solidFill>
                  <a:srgbClr val="003A78"/>
                </a:solidFill>
              </a:rPr>
              <a:t>, byly </a:t>
            </a:r>
            <a:r>
              <a:rPr lang="cs-CZ" sz="3600" b="1" smtClean="0">
                <a:solidFill>
                  <a:srgbClr val="003A78"/>
                </a:solidFill>
              </a:rPr>
              <a:t>řádně uhrazeny</a:t>
            </a:r>
          </a:p>
          <a:p>
            <a:pPr lvl="1" algn="just"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Smlouvy/DPČ/DPP obsahují </a:t>
            </a:r>
            <a:r>
              <a:rPr lang="cs-CZ" sz="3600" b="1">
                <a:solidFill>
                  <a:srgbClr val="003A78"/>
                </a:solidFill>
              </a:rPr>
              <a:t>druh a popis prováděné činnosti při implementaci projektu</a:t>
            </a:r>
            <a:r>
              <a:rPr lang="cs-CZ" sz="3600">
                <a:solidFill>
                  <a:srgbClr val="003A78"/>
                </a:solidFill>
              </a:rPr>
              <a:t>, včetně konkrétního uvedení názvu projektu.</a:t>
            </a:r>
            <a:endParaRPr lang="cs-CZ" sz="36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V případě, že </a:t>
            </a:r>
            <a:r>
              <a:rPr lang="cs-CZ" sz="3600" smtClean="0">
                <a:solidFill>
                  <a:srgbClr val="003A78"/>
                </a:solidFill>
              </a:rPr>
              <a:t>se zaměstnanec </a:t>
            </a:r>
            <a:r>
              <a:rPr lang="cs-CZ" sz="3600">
                <a:solidFill>
                  <a:srgbClr val="003A78"/>
                </a:solidFill>
              </a:rPr>
              <a:t>podílí na realizaci projektu pouze částí svého pracovního úvazku nebo formou DPP/DPČ, je vedena evidence práce </a:t>
            </a:r>
            <a:r>
              <a:rPr lang="cs-CZ" sz="3600" smtClean="0">
                <a:solidFill>
                  <a:srgbClr val="003A78"/>
                </a:solidFill>
              </a:rPr>
              <a:t>(</a:t>
            </a:r>
            <a:r>
              <a:rPr lang="cs-CZ" sz="3600" b="1" smtClean="0">
                <a:solidFill>
                  <a:srgbClr val="003A78"/>
                </a:solidFill>
              </a:rPr>
              <a:t>Výkazy práce</a:t>
            </a:r>
            <a:r>
              <a:rPr lang="cs-CZ" sz="3600" smtClean="0">
                <a:solidFill>
                  <a:srgbClr val="003A78"/>
                </a:solidFill>
              </a:rPr>
              <a:t>, viz</a:t>
            </a:r>
            <a:r>
              <a:rPr lang="cs-CZ" sz="3600">
                <a:solidFill>
                  <a:srgbClr val="003A78"/>
                </a:solidFill>
              </a:rPr>
              <a:t>. Příloha č. 15 Příručky). V případě, že se zaměstnanec podílí plně na realizaci </a:t>
            </a:r>
            <a:r>
              <a:rPr lang="cs-CZ" sz="3600" smtClean="0">
                <a:solidFill>
                  <a:srgbClr val="003A78"/>
                </a:solidFill>
              </a:rPr>
              <a:t>projektu, </a:t>
            </a:r>
            <a:r>
              <a:rPr lang="cs-CZ" sz="3600">
                <a:solidFill>
                  <a:srgbClr val="003A78"/>
                </a:solidFill>
              </a:rPr>
              <a:t>tj. 100 % svého úvazku (i když je tento úvazek pouze částečný), výkazy práce pro projekt nejsou třeba. KP předkládá výkaz práce ZP při kontrole projektu na místě </a:t>
            </a:r>
            <a:r>
              <a:rPr lang="cs-CZ" sz="3600" smtClean="0">
                <a:solidFill>
                  <a:srgbClr val="003A78"/>
                </a:solidFill>
              </a:rPr>
              <a:t>nebo případně </a:t>
            </a:r>
            <a:r>
              <a:rPr lang="cs-CZ" sz="3600">
                <a:solidFill>
                  <a:srgbClr val="003A78"/>
                </a:solidFill>
              </a:rPr>
              <a:t>na vyžádání ZP při kontrole </a:t>
            </a:r>
            <a:r>
              <a:rPr lang="cs-CZ" sz="3600" smtClean="0">
                <a:solidFill>
                  <a:srgbClr val="003A78"/>
                </a:solidFill>
              </a:rPr>
              <a:t>ŽoP</a:t>
            </a:r>
            <a:r>
              <a:rPr lang="cs-CZ" sz="3600">
                <a:solidFill>
                  <a:srgbClr val="003A78"/>
                </a:solidFill>
              </a:rPr>
              <a:t>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OSOBNÍ VÝDAJE (pracovní smlouvy, DPP, DPČ) 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58655304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0" y="2003579"/>
            <a:ext cx="22593526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lvl="1" algn="just">
              <a:defRPr/>
            </a:pPr>
            <a:r>
              <a:rPr lang="cs-CZ" sz="3600">
                <a:solidFill>
                  <a:srgbClr val="003A78"/>
                </a:solidFill>
              </a:rPr>
              <a:t>Celková způsobilá částka per diems </a:t>
            </a:r>
            <a:r>
              <a:rPr lang="cs-CZ" sz="3600" smtClean="0">
                <a:solidFill>
                  <a:srgbClr val="003A78"/>
                </a:solidFill>
              </a:rPr>
              <a:t>se vypočítá </a:t>
            </a:r>
            <a:r>
              <a:rPr lang="cs-CZ" sz="3600">
                <a:solidFill>
                  <a:srgbClr val="003A78"/>
                </a:solidFill>
              </a:rPr>
              <a:t>jako </a:t>
            </a:r>
            <a:r>
              <a:rPr lang="cs-CZ" sz="3600" b="1" u="sng">
                <a:solidFill>
                  <a:srgbClr val="003A78"/>
                </a:solidFill>
              </a:rPr>
              <a:t>součin počtu nocí strávených v zahraničí </a:t>
            </a:r>
            <a:r>
              <a:rPr lang="cs-CZ" sz="3600" b="1" u="sng" smtClean="0">
                <a:solidFill>
                  <a:srgbClr val="003A78"/>
                </a:solidFill>
              </a:rPr>
              <a:t>               a </a:t>
            </a:r>
            <a:r>
              <a:rPr lang="cs-CZ" sz="3600" b="1" u="sng">
                <a:solidFill>
                  <a:srgbClr val="003A78"/>
                </a:solidFill>
              </a:rPr>
              <a:t>paušální sazby EU v Kč, kterou KP uvedl v rozpočtu Žádosti o grant</a:t>
            </a:r>
            <a:r>
              <a:rPr lang="cs-CZ" sz="3600" smtClean="0">
                <a:solidFill>
                  <a:srgbClr val="003A78"/>
                </a:solidFill>
              </a:rPr>
              <a:t>.</a:t>
            </a:r>
          </a:p>
          <a:p>
            <a:pPr lvl="1" algn="just"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KP/partner </a:t>
            </a:r>
            <a:r>
              <a:rPr lang="cs-CZ" sz="3600">
                <a:solidFill>
                  <a:srgbClr val="003A78"/>
                </a:solidFill>
              </a:rPr>
              <a:t>při využití paušálního výdaje </a:t>
            </a:r>
            <a:r>
              <a:rPr lang="cs-CZ" sz="3600" b="1">
                <a:solidFill>
                  <a:srgbClr val="003A78"/>
                </a:solidFill>
              </a:rPr>
              <a:t>nedokládá účetní doklady </a:t>
            </a:r>
            <a:r>
              <a:rPr lang="cs-CZ" sz="3600">
                <a:solidFill>
                  <a:srgbClr val="003A78"/>
                </a:solidFill>
              </a:rPr>
              <a:t>vztahující se ke skutečným výdajům pokrytým paušální částkou, dokládá </a:t>
            </a:r>
            <a:r>
              <a:rPr lang="cs-CZ" sz="3600" b="1">
                <a:solidFill>
                  <a:srgbClr val="003A78"/>
                </a:solidFill>
              </a:rPr>
              <a:t>dokumenty potvrzující uskutečnění </a:t>
            </a:r>
            <a:r>
              <a:rPr lang="cs-CZ" sz="3600" b="1" smtClean="0">
                <a:solidFill>
                  <a:srgbClr val="003A78"/>
                </a:solidFill>
              </a:rPr>
              <a:t>aktivity </a:t>
            </a:r>
            <a:r>
              <a:rPr lang="cs-CZ" sz="3600" smtClean="0">
                <a:solidFill>
                  <a:srgbClr val="003A78"/>
                </a:solidFill>
              </a:rPr>
              <a:t>v </a:t>
            </a:r>
            <a:r>
              <a:rPr lang="cs-CZ" sz="3600">
                <a:solidFill>
                  <a:srgbClr val="003A78"/>
                </a:solidFill>
              </a:rPr>
              <a:t>deklarovaném </a:t>
            </a:r>
            <a:r>
              <a:rPr lang="cs-CZ" sz="3600" smtClean="0">
                <a:solidFill>
                  <a:srgbClr val="003A78"/>
                </a:solidFill>
              </a:rPr>
              <a:t>rozsahu (počet nocí), </a:t>
            </a:r>
            <a:r>
              <a:rPr lang="cs-CZ" sz="3600">
                <a:solidFill>
                  <a:srgbClr val="003A78"/>
                </a:solidFill>
              </a:rPr>
              <a:t>např. program služební cesty včetně informace o poskytnuté stravě, prezenční listinu, fotodokumentaci nebo zápis ze služební cesty</a:t>
            </a:r>
            <a:r>
              <a:rPr lang="cs-CZ" sz="3600" smtClean="0">
                <a:solidFill>
                  <a:srgbClr val="003A78"/>
                </a:solidFill>
              </a:rPr>
              <a:t>.</a:t>
            </a:r>
            <a:endParaRPr lang="cs-CZ" sz="3200" i="1" smtClean="0"/>
          </a:p>
          <a:p>
            <a:pPr marL="914263" lvl="1" indent="0" algn="just">
              <a:buNone/>
              <a:defRPr/>
            </a:pPr>
            <a:endParaRPr lang="cs-CZ" sz="3200" i="1" smtClean="0"/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V ideálním případě je doložen zápis či program cesty</a:t>
            </a:r>
          </a:p>
          <a:p>
            <a:pPr marL="914263" lvl="1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Příjemce v zápise či programu cesty uvede, že nenastal důvod pro krácení per diems:</a:t>
            </a:r>
          </a:p>
          <a:p>
            <a:pPr lvl="2" algn="just">
              <a:defRPr/>
            </a:pPr>
            <a:r>
              <a:rPr lang="cs-CZ" sz="3600">
                <a:solidFill>
                  <a:srgbClr val="003A78"/>
                </a:solidFill>
              </a:rPr>
              <a:t>V případě poskytnutí bezplatného ubytování nebo bezplatného jídla bude z výše denní sazby per </a:t>
            </a:r>
            <a:r>
              <a:rPr lang="cs-CZ" sz="3600" smtClean="0">
                <a:solidFill>
                  <a:srgbClr val="003A78"/>
                </a:solidFill>
              </a:rPr>
              <a:t>diems odečtena </a:t>
            </a:r>
            <a:r>
              <a:rPr lang="cs-CZ" sz="3600">
                <a:solidFill>
                  <a:srgbClr val="003A78"/>
                </a:solidFill>
              </a:rPr>
              <a:t>částka odpovídající 40 % per diems za ubytování (shodná výše za ubytování včetně i bez snídaně), </a:t>
            </a:r>
            <a:r>
              <a:rPr lang="cs-CZ" sz="3600" smtClean="0">
                <a:solidFill>
                  <a:srgbClr val="003A78"/>
                </a:solidFill>
              </a:rPr>
              <a:t>20 % </a:t>
            </a:r>
            <a:r>
              <a:rPr lang="cs-CZ" sz="3600">
                <a:solidFill>
                  <a:srgbClr val="003A78"/>
                </a:solidFill>
              </a:rPr>
              <a:t>za oběd a 20 % za večeři. V případě, že zahraniční účastník nezůstane přes noc, per diems se </a:t>
            </a:r>
            <a:r>
              <a:rPr lang="cs-CZ" sz="3600" smtClean="0">
                <a:solidFill>
                  <a:srgbClr val="003A78"/>
                </a:solidFill>
              </a:rPr>
              <a:t>automaticky sníží </a:t>
            </a:r>
            <a:r>
              <a:rPr lang="cs-CZ" sz="3600">
                <a:solidFill>
                  <a:srgbClr val="003A78"/>
                </a:solidFill>
              </a:rPr>
              <a:t>o 40 </a:t>
            </a:r>
            <a:r>
              <a:rPr lang="cs-CZ" sz="3600" smtClean="0">
                <a:solidFill>
                  <a:srgbClr val="003A78"/>
                </a:solidFill>
              </a:rPr>
              <a:t>%.</a:t>
            </a:r>
          </a:p>
          <a:p>
            <a:pPr lvl="2" algn="just">
              <a:defRPr/>
            </a:pPr>
            <a:r>
              <a:rPr lang="cs-CZ" sz="3600" smtClean="0">
                <a:solidFill>
                  <a:srgbClr val="003A78"/>
                </a:solidFill>
              </a:rPr>
              <a:t>Pokud nastal důvod pro krácení, příjemce patřičně výdaje upraví dle správného výpočtu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490594"/>
            <a:ext cx="18909995" cy="123110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/>
              <a:t>PER </a:t>
            </a:r>
            <a:r>
              <a:rPr lang="cs-CZ" sz="4000" smtClean="0"/>
              <a:t>DIEMS (ubytování</a:t>
            </a:r>
            <a:r>
              <a:rPr lang="cs-CZ" sz="4000"/>
              <a:t>, místní </a:t>
            </a:r>
            <a:r>
              <a:rPr lang="cs-CZ" sz="4000" smtClean="0"/>
              <a:t>doprava, strava </a:t>
            </a:r>
            <a:r>
              <a:rPr lang="cs-CZ" sz="4000"/>
              <a:t>a cestovní pojištění </a:t>
            </a:r>
            <a:r>
              <a:rPr lang="cs-CZ" sz="4000" smtClean="0"/>
              <a:t>při zahraničních cestách) 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269792702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318277" y="1975870"/>
            <a:ext cx="22593526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914263" lvl="1" indent="0" algn="just">
              <a:buNone/>
              <a:defRPr/>
            </a:pPr>
            <a:endParaRPr lang="cs-CZ" sz="1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Přímé výdaje </a:t>
            </a:r>
            <a:r>
              <a:rPr lang="cs-CZ" sz="3600" smtClean="0">
                <a:solidFill>
                  <a:srgbClr val="003A78"/>
                </a:solidFill>
              </a:rPr>
              <a:t>- specifické </a:t>
            </a:r>
            <a:r>
              <a:rPr lang="cs-CZ" sz="3600">
                <a:solidFill>
                  <a:srgbClr val="003A78"/>
                </a:solidFill>
              </a:rPr>
              <a:t>výdaje přímo spojené s implementací </a:t>
            </a:r>
            <a:r>
              <a:rPr lang="cs-CZ" sz="3600" smtClean="0">
                <a:solidFill>
                  <a:srgbClr val="003A78"/>
                </a:solidFill>
              </a:rPr>
              <a:t>projektu, které </a:t>
            </a:r>
            <a:r>
              <a:rPr lang="cs-CZ" sz="3600">
                <a:solidFill>
                  <a:srgbClr val="003A78"/>
                </a:solidFill>
              </a:rPr>
              <a:t>tak mohou být zaúčtovány </a:t>
            </a:r>
            <a:r>
              <a:rPr lang="cs-CZ" sz="3600" smtClean="0">
                <a:solidFill>
                  <a:srgbClr val="003A78"/>
                </a:solidFill>
              </a:rPr>
              <a:t> a </a:t>
            </a:r>
            <a:r>
              <a:rPr lang="cs-CZ" sz="3600">
                <a:solidFill>
                  <a:srgbClr val="003A78"/>
                </a:solidFill>
              </a:rPr>
              <a:t>přiřazeny přímo k </a:t>
            </a:r>
            <a:r>
              <a:rPr lang="cs-CZ" sz="3600" smtClean="0">
                <a:solidFill>
                  <a:srgbClr val="003A78"/>
                </a:solidFill>
              </a:rPr>
              <a:t>projektu (KP je mohl při přípravě žádosti uvést do podrobného rozpočtu)</a:t>
            </a:r>
          </a:p>
          <a:p>
            <a:pPr marL="914263" lvl="1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Nepřímé výdaje </a:t>
            </a:r>
            <a:r>
              <a:rPr lang="cs-CZ" sz="3600" smtClean="0">
                <a:solidFill>
                  <a:srgbClr val="003A78"/>
                </a:solidFill>
              </a:rPr>
              <a:t>(režijní náklady) - způsobilé </a:t>
            </a:r>
            <a:r>
              <a:rPr lang="cs-CZ" sz="3600">
                <a:solidFill>
                  <a:srgbClr val="003A78"/>
                </a:solidFill>
              </a:rPr>
              <a:t>výdaje, u kterých </a:t>
            </a:r>
            <a:r>
              <a:rPr lang="cs-CZ" sz="3600" smtClean="0">
                <a:solidFill>
                  <a:srgbClr val="003A78"/>
                </a:solidFill>
              </a:rPr>
              <a:t>KP </a:t>
            </a:r>
            <a:r>
              <a:rPr lang="cs-CZ" sz="3600">
                <a:solidFill>
                  <a:srgbClr val="003A78"/>
                </a:solidFill>
              </a:rPr>
              <a:t>nemůže určit, že jsou přímo přiřaditelné k </a:t>
            </a:r>
            <a:r>
              <a:rPr lang="cs-CZ" sz="3600" smtClean="0">
                <a:solidFill>
                  <a:srgbClr val="003A78"/>
                </a:solidFill>
              </a:rPr>
              <a:t>projektu, </a:t>
            </a:r>
            <a:r>
              <a:rPr lang="cs-CZ" sz="3600">
                <a:solidFill>
                  <a:srgbClr val="003A78"/>
                </a:solidFill>
              </a:rPr>
              <a:t>ale lze je v jeho účetním systému identifikovat a odůvodnit jako výdaje vzniklé v přímé spojitosti </a:t>
            </a: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s realizací </a:t>
            </a:r>
            <a:r>
              <a:rPr lang="cs-CZ" sz="3600" smtClean="0">
                <a:solidFill>
                  <a:srgbClr val="003A78"/>
                </a:solidFill>
              </a:rPr>
              <a:t>projektu, představují relevantní podíl veškerých celkových režijních nákladů KP v souvislosti s realizací projektu. </a:t>
            </a:r>
          </a:p>
          <a:p>
            <a:pPr marL="914263" lvl="1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Jedná se o výdaje na zajištění chodu organizace příjemce prostředků jako např. nájem kanceláře, nákup vody, paliv, energie, úklid, údržba, pojištění, kancelářské potřeby, připojení na internet, poplatky za telefon, poštovné, provoz služebního vozidla a výdaje na průřezové aktivity jako např. řízení lidských zdrojů, vedení účetnictví a administrativy, školení, právní poradenství apod. </a:t>
            </a:r>
          </a:p>
          <a:p>
            <a:pPr marL="914263" lvl="1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Nepřímé </a:t>
            </a:r>
            <a:r>
              <a:rPr lang="cs-CZ" sz="3600" b="1">
                <a:solidFill>
                  <a:srgbClr val="003A78"/>
                </a:solidFill>
              </a:rPr>
              <a:t>výdaje nesmějí zahrnovat žádné přímé výdaje</a:t>
            </a:r>
            <a:r>
              <a:rPr lang="cs-CZ" sz="3600" smtClean="0">
                <a:solidFill>
                  <a:srgbClr val="003A78"/>
                </a:solidFill>
              </a:rPr>
              <a:t>.</a:t>
            </a:r>
          </a:p>
          <a:p>
            <a:pPr marL="914263" lvl="1" indent="0" algn="just">
              <a:buNone/>
              <a:defRPr/>
            </a:pPr>
            <a:endParaRPr lang="cs-CZ" sz="8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Způsob výpočtu nepřímých výdajů a jejich maximální výše </a:t>
            </a:r>
            <a:r>
              <a:rPr lang="cs-CZ" sz="3600" smtClean="0">
                <a:solidFill>
                  <a:srgbClr val="003A78"/>
                </a:solidFill>
              </a:rPr>
              <a:t>jsou uvedeny v právním aktu.</a:t>
            </a:r>
          </a:p>
          <a:p>
            <a:pPr marL="914263" lvl="1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Režijní náklady stanovené paušálem </a:t>
            </a:r>
            <a:r>
              <a:rPr lang="cs-CZ" sz="3600" smtClean="0">
                <a:solidFill>
                  <a:srgbClr val="003A78"/>
                </a:solidFill>
              </a:rPr>
              <a:t>- Je </a:t>
            </a:r>
            <a:r>
              <a:rPr lang="cs-CZ" sz="3600">
                <a:solidFill>
                  <a:srgbClr val="003A78"/>
                </a:solidFill>
              </a:rPr>
              <a:t>doporučováno si celkovou částku rozdělit na počet monitorovacích období a tyto jednotlivé části v každém </a:t>
            </a:r>
            <a:r>
              <a:rPr lang="cs-CZ" sz="3600" smtClean="0">
                <a:solidFill>
                  <a:srgbClr val="003A78"/>
                </a:solidFill>
              </a:rPr>
              <a:t>období (nebo jednou za více období v součtu) vykazovat, vždy </a:t>
            </a:r>
            <a:r>
              <a:rPr lang="cs-CZ" sz="3600">
                <a:solidFill>
                  <a:srgbClr val="003A78"/>
                </a:solidFill>
              </a:rPr>
              <a:t>zpětně za již proběhlá období</a:t>
            </a:r>
            <a:r>
              <a:rPr lang="cs-CZ" sz="3600" smtClean="0">
                <a:solidFill>
                  <a:srgbClr val="003A78"/>
                </a:solidFill>
              </a:rPr>
              <a:t>. </a:t>
            </a: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 smtClean="0"/>
              <a:t>REŽIJNÍ NÁKLADY (NEPŘÍMÉ VÝDAJE)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985397190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318277" y="1975870"/>
            <a:ext cx="22593526" cy="995289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914263" lvl="1" indent="0" algn="just">
              <a:buNone/>
              <a:defRPr/>
            </a:pPr>
            <a:endParaRPr lang="cs-CZ" sz="54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endParaRPr lang="cs-CZ" sz="540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endParaRPr lang="cs-CZ" sz="5400" smtClean="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endParaRPr lang="cs-CZ" sz="880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8800" smtClean="0">
                <a:solidFill>
                  <a:srgbClr val="003A78"/>
                </a:solidFill>
              </a:rPr>
              <a:t>Děkuji za pozornost!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15553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114577003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2021-06-01T10:07:35.889</cp:lastPrinted>
  <dcterms:created xsi:type="dcterms:W3CDTF">2021-06-01T10:07:35Z</dcterms:created>
  <dcterms:modified xsi:type="dcterms:W3CDTF">2021-06-01T10:07:35Z</dcterms:modified>
</cp:coreProperties>
</file>