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5.8.0.0-->
<p:presentation xmlns:r="http://schemas.openxmlformats.org/officeDocument/2006/relationships" xmlns:a="http://schemas.openxmlformats.org/drawingml/2006/main" xmlns:p="http://schemas.openxmlformats.org/presentationml/2006/main" saveSubsetFonts="1" autoCompressPictures="0">
  <p:sldMasterIdLst>
    <p:sldMasterId id="2147483648" r:id="rId2"/>
  </p:sldMasterIdLst>
  <p:notesMasterIdLst>
    <p:notesMasterId r:id="rId3"/>
  </p:notesMasterIdLst>
  <p:sldIdLst>
    <p:sldId id="256" r:id="rId4"/>
    <p:sldId id="266" r:id="rId5"/>
    <p:sldId id="295" r:id="rId6"/>
    <p:sldId id="297" r:id="rId7"/>
    <p:sldId id="298" r:id="rId8"/>
    <p:sldId id="302" r:id="rId9"/>
    <p:sldId id="303" r:id="rId10"/>
  </p:sldIdLst>
  <p:sldSz cx="24380825" cy="13714412"/>
  <p:notesSz cx="6858000" cy="9144000"/>
  <p:custDataLst>
    <p:tags r:id="rId11"/>
  </p:custDataLst>
  <p:defaultTextStyle>
    <a:defPPr>
      <a:defRPr lang="en-US"/>
    </a:defPPr>
    <a:lvl1pPr marL="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19">
          <p15:clr>
            <a:srgbClr val="A4A3A4"/>
          </p15:clr>
        </p15:guide>
        <p15:guide id="2" pos="767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p="http://schemas.openxmlformats.org/presentationml/2006/main">
  <p:cmAuthor id="1" name="Tomšejová Eva Ing." initials="TEI" lastIdx="0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26889"/>
    <a:srgbClr val="C13A78"/>
    <a:srgbClr val="009B78"/>
    <a:srgbClr val="F1C350"/>
    <a:srgbClr val="003268"/>
    <a:srgbClr val="7E5E9F"/>
    <a:srgbClr val="00A5A5"/>
    <a:srgbClr val="0087C9"/>
    <a:srgbClr val="E55454"/>
    <a:srgbClr val="A7BF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32" autoAdjust="0"/>
    <p:restoredTop sz="94666" autoAdjust="0"/>
  </p:normalViewPr>
  <p:slideViewPr>
    <p:cSldViewPr snapToGrid="0">
      <p:cViewPr varScale="1">
        <p:scale>
          <a:sx n="35" d="100"/>
          <a:sy n="35" d="100"/>
        </p:scale>
        <p:origin x="774" y="66"/>
      </p:cViewPr>
      <p:guideLst>
        <p:guide orient="horz" pos="4319"/>
        <p:guide pos="767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6" d="100"/>
          <a:sy n="96" d="100"/>
        </p:scale>
        <p:origin x="288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commentAuthors" Target="commentAuthors.xml" /><Relationship Id="rId10" Type="http://schemas.openxmlformats.org/officeDocument/2006/relationships/slide" Target="slides/slide7.xml" /><Relationship Id="rId11" Type="http://schemas.openxmlformats.org/officeDocument/2006/relationships/tags" Target="tags/tag1.xml" /><Relationship Id="rId12" Type="http://schemas.openxmlformats.org/officeDocument/2006/relationships/presProps" Target="presProps.xml" /><Relationship Id="rId13" Type="http://schemas.openxmlformats.org/officeDocument/2006/relationships/viewProps" Target="viewProps.xml" /><Relationship Id="rId14" Type="http://schemas.openxmlformats.org/officeDocument/2006/relationships/theme" Target="theme/theme1.xml" /><Relationship Id="rId15" Type="http://schemas.openxmlformats.org/officeDocument/2006/relationships/tableStyles" Target="tableStyles.xml" /><Relationship Id="rId2" Type="http://schemas.openxmlformats.org/officeDocument/2006/relationships/slideMaster" Target="slideMasters/slideMaster1.xml" /><Relationship Id="rId25" Type="http://schemas.microsoft.com/office/2015/10/relationships/revisionInfo" Target="revisionInfo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B6A57144-1CBB-4515-B696-16F63A0D6277}" type="datetimeFigureOut">
              <a:rPr lang="en-GB" smtClean="0"/>
              <a:t>10/05/2021</a:t>
            </a:fld>
            <a:endParaRPr lang="en-GB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F9DA259D-87B2-48A8-8896-0559A1CBD7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2460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jpeg" /><Relationship Id="rId3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2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jpeg" /><Relationship Id="rId3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Title- light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/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defPPr>
              <a:defRPr kern="1200" smtId="4294967295"/>
            </a:defPPr>
            <a:lvl1pPr>
              <a:defRPr sz="3000">
                <a:solidFill>
                  <a:schemeClr val="dk2"/>
                </a:solidFill>
              </a:defRPr>
            </a:lvl1pPr>
          </a:lstStyle>
          <a:p>
            <a:fld id="{D5906656-A9BE-4917-BFD7-16C60DDEE872}" type="datetime1">
              <a:rPr lang="nb-NO" smtClean="0"/>
              <a:t>10.05.2021</a:t>
            </a:fld>
            <a:endParaRPr lang="nb-NO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Name</a:t>
            </a:r>
            <a:endParaRPr lang="en-GB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Title</a:t>
            </a:r>
            <a:endParaRPr lang="en-GB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Office</a:t>
            </a:r>
            <a:endParaRPr lang="en-GB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Company</a:t>
            </a:r>
            <a:endParaRPr lang="en-GB"/>
          </a:p>
        </p:txBody>
      </p:sp>
      <p:pic>
        <p:nvPicPr>
          <p:cNvPr id="20" name="Bilde 19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" y="0"/>
            <a:ext cx="24380825" cy="2413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559389"/>
      </p:ext>
    </p:extLst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Title with photo background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>
                <a:solidFill>
                  <a:schemeClr val="bg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defPPr>
              <a:defRPr kern="1200" smtId="4294967295"/>
            </a:defPPr>
            <a:lvl1pPr>
              <a:defRPr sz="3000">
                <a:solidFill>
                  <a:schemeClr val="bg1"/>
                </a:solidFill>
              </a:defRPr>
            </a:lvl1pPr>
          </a:lstStyle>
          <a:p>
            <a:fld id="{35900153-C3D1-4B62-A437-E57CAB8AEB13}" type="datetime1">
              <a:rPr lang="nb-NO" smtClean="0"/>
              <a:t>10.05.2021</a:t>
            </a:fld>
            <a:endParaRPr lang="nb-NO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Name</a:t>
            </a:r>
            <a:endParaRPr lang="en-GB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Title</a:t>
            </a:r>
            <a:endParaRPr lang="en-GB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Office</a:t>
            </a:r>
            <a:endParaRPr lang="en-GB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Company</a:t>
            </a:r>
            <a:endParaRPr lang="en-GB"/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" y="0"/>
            <a:ext cx="24380825" cy="2523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077482"/>
      </p:ext>
    </p:extLst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4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9579462"/>
      </p:ext>
    </p:extLst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 and text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4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7428218"/>
      </p:ext>
    </p:extLst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, text and photo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02060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8700516"/>
      </p:ext>
    </p:extLst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, text and photo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defPPr>
              <a:defRPr kern="1200" smtId="4294967295"/>
            </a:defPPr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2741281"/>
      </p:ext>
    </p:extLst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7736841"/>
      </p:ext>
    </p:extLst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 and photo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4334217"/>
      </p:ext>
    </p:extLst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photo"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1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2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3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4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5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6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7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8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9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0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1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1133492"/>
      </p:ext>
    </p:extLst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diagram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8680499"/>
      </p:ext>
    </p:extLst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diagram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2626821"/>
      </p:ext>
    </p:extLst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tabl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6584890"/>
      </p:ext>
    </p:extLst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table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1945313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text red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1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3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3204339"/>
      </p:ext>
    </p:extLst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text green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1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3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5927531"/>
      </p:ext>
    </p:extLst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text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1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3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3412192"/>
      </p:ext>
    </p:extLst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nb-NO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436915275"/>
      </p:ext>
    </p:extLst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Backsid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3543261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 b="1">
                <a:solidFill>
                  <a:schemeClr val="bg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" y="0"/>
            <a:ext cx="24380825" cy="2523415"/>
          </a:xfrm>
          <a:prstGeom prst="rect">
            <a:avLst/>
          </a:prstGeom>
        </p:spPr>
      </p:pic>
      <p:sp>
        <p:nvSpPr>
          <p:cNvPr id="7" name="Plassholder for tekst 6"/>
          <p:cNvSpPr>
            <a:spLocks noGrp="1"/>
          </p:cNvSpPr>
          <p:nvPr>
            <p:ph type="body" sz="quarter" idx="10" hasCustomPrompt="1"/>
          </p:nvPr>
        </p:nvSpPr>
        <p:spPr>
          <a:xfrm>
            <a:off x="1260474" y="5161524"/>
            <a:ext cx="18332193" cy="2154238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 marL="914263" indent="0">
              <a:buNone/>
              <a:defRPr b="1">
                <a:solidFill>
                  <a:schemeClr val="bg1"/>
                </a:solidFill>
              </a:defRPr>
            </a:lvl2pPr>
            <a:lvl3pPr marL="1828526" indent="0">
              <a:buNone/>
              <a:defRPr b="1">
                <a:solidFill>
                  <a:schemeClr val="bg1"/>
                </a:solidFill>
              </a:defRPr>
            </a:lvl3pPr>
            <a:lvl4pPr marL="2742789" indent="0">
              <a:buNone/>
              <a:defRPr b="1">
                <a:solidFill>
                  <a:schemeClr val="bg1"/>
                </a:solidFill>
              </a:defRPr>
            </a:lvl4pPr>
            <a:lvl5pPr marL="3657052" indent="0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468644125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slideLayout" Target="../slideLayouts/slideLayout17.xml" /><Relationship Id="rId18" Type="http://schemas.openxmlformats.org/officeDocument/2006/relationships/slideLayout" Target="../slideLayouts/slideLayout18.xml" /><Relationship Id="rId19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1260386" y="1097394"/>
            <a:ext cx="21861704" cy="107721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kern="1200" smtId="4294967295"/>
            </a:def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260386" y="2647950"/>
            <a:ext cx="21861704" cy="963157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 smtClean="0"/>
              <a:t>Second level</a:t>
            </a:r>
            <a:endParaRPr lang="nb-NO"/>
          </a:p>
          <a:p>
            <a:pPr lvl="2"/>
            <a:r>
              <a:rPr lang="nb-NO" smtClean="0"/>
              <a:t>Third level</a:t>
            </a:r>
            <a:endParaRPr lang="nb-NO"/>
          </a:p>
          <a:p>
            <a:pPr lvl="3"/>
            <a:r>
              <a:rPr lang="nb-NO" smtClean="0"/>
              <a:t>Fourth level</a:t>
            </a:r>
            <a:endParaRPr lang="nb-NO"/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29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0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1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2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3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4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5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6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7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8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9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2354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0" r:id="rId3"/>
    <p:sldLayoutId id="2147483664" r:id="rId4"/>
    <p:sldLayoutId id="2147483657" r:id="rId5"/>
    <p:sldLayoutId id="2147483665" r:id="rId6"/>
    <p:sldLayoutId id="2147483658" r:id="rId7"/>
    <p:sldLayoutId id="2147483666" r:id="rId8"/>
    <p:sldLayoutId id="2147483659" r:id="rId9"/>
    <p:sldLayoutId id="2147483660" r:id="rId10"/>
    <p:sldLayoutId id="2147483667" r:id="rId11"/>
    <p:sldLayoutId id="2147483661" r:id="rId12"/>
    <p:sldLayoutId id="2147483668" r:id="rId13"/>
    <p:sldLayoutId id="2147483651" r:id="rId14"/>
    <p:sldLayoutId id="2147483669" r:id="rId15"/>
    <p:sldLayoutId id="2147483670" r:id="rId16"/>
    <p:sldLayoutId id="2147483654" r:id="rId17"/>
    <p:sldLayoutId id="2147483663" r:id="rId18"/>
  </p:sldLayoutIdLst>
  <p:transition/>
  <p:timing/>
  <p:hf sldNum="0" hdr="0" ftr="0"/>
  <p:txStyles>
    <p:titleStyle>
      <a:defPPr>
        <a:defRPr kern="1200" smtId="4294967295"/>
      </a:defPPr>
      <a:lvl1pPr algn="l" defTabSz="1828526" rtl="0" eaLnBrk="1" latinLnBrk="0" hangingPunct="1">
        <a:lnSpc>
          <a:spcPct val="100000"/>
        </a:lnSpc>
        <a:spcBef>
          <a:spcPct val="0"/>
        </a:spcBef>
        <a:buNone/>
        <a:defRPr sz="7000" b="1" kern="120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defPPr>
        <a:defRPr kern="1200" smtId="4294967295"/>
      </a:defPPr>
      <a:lvl1pPr marL="457131" indent="-457131" algn="l" defTabSz="1828526" rtl="0" eaLnBrk="1" latinLnBrk="0" hangingPunct="1">
        <a:lnSpc>
          <a:spcPct val="100000"/>
        </a:lnSpc>
        <a:spcBef>
          <a:spcPts val="2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1pPr>
      <a:lvl2pPr marL="1371394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 baseline="0">
          <a:solidFill>
            <a:schemeClr val="dk2"/>
          </a:solidFill>
          <a:latin typeface="+mn-lt"/>
          <a:ea typeface="+mn-ea"/>
          <a:cs typeface="+mn-cs"/>
        </a:defRPr>
      </a:lvl2pPr>
      <a:lvl3pPr marL="2285657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 baseline="0">
          <a:solidFill>
            <a:schemeClr val="dk2"/>
          </a:solidFill>
          <a:latin typeface="+mn-lt"/>
          <a:ea typeface="+mn-ea"/>
          <a:cs typeface="+mn-cs"/>
        </a:defRPr>
      </a:lvl3pPr>
      <a:lvl4pPr marL="3199920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4pPr>
      <a:lvl5pPr marL="4114183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5pPr>
      <a:lvl6pPr marL="5028446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708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971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1234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263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526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789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7051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1314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577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840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4103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hyperlink" Target="http://www.eeagrants.cz/" TargetMode="Externa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ittel 3"/>
          <p:cNvSpPr>
            <a:spLocks noGrp="1"/>
          </p:cNvSpPr>
          <p:nvPr>
            <p:ph type="ctrTitle"/>
          </p:nvPr>
        </p:nvSpPr>
        <p:spPr>
          <a:xfrm>
            <a:off x="1260157" y="6382328"/>
            <a:ext cx="21861932" cy="1231106"/>
          </a:xfrm>
        </p:spPr>
        <p:txBody>
          <a:bodyPr/>
          <a:lstStyle>
            <a:defPPr>
              <a:defRPr kern="1200" smtId="4294967295"/>
            </a:defPPr>
          </a:lstStyle>
          <a:p>
            <a:pPr algn="ctr"/>
            <a:r>
              <a:rPr lang="cs-CZ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VEDENÍ ÚČETNICTVÍ, VEŘEJNÉ ZAKÁZKY</a:t>
            </a:r>
            <a:endParaRPr lang="en-GB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Plassholder for dato 8"/>
          <p:cNvSpPr>
            <a:spLocks noGrp="1"/>
          </p:cNvSpPr>
          <p:nvPr>
            <p:ph type="dt" sz="half" idx="10"/>
          </p:nvPr>
        </p:nvSpPr>
        <p:spPr>
          <a:xfrm>
            <a:off x="19136392" y="12613656"/>
            <a:ext cx="3985698" cy="553998"/>
          </a:xfrm>
        </p:spPr>
        <p:txBody>
          <a:bodyPr/>
          <a:lstStyle>
            <a:defPPr>
              <a:defRPr kern="1200" smtId="4294967295"/>
            </a:defPPr>
          </a:lstStyle>
          <a:p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Veronika Knoblochová</a:t>
            </a:r>
            <a:endParaRPr lang="en-GB"/>
          </a:p>
        </p:txBody>
      </p:sp>
      <p:sp>
        <p:nvSpPr>
          <p:cNvPr id="6" name="Plassholder for tekst 5"/>
          <p:cNvSpPr>
            <a:spLocks noGrp="1"/>
          </p:cNvSpPr>
          <p:nvPr>
            <p:ph type="body" sz="quarter" idx="14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7" name="Plassholder for tekst 6"/>
          <p:cNvSpPr>
            <a:spLocks noGrp="1"/>
          </p:cNvSpPr>
          <p:nvPr>
            <p:ph type="body" sz="quarter" idx="15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CFCU</a:t>
            </a:r>
            <a:endParaRPr lang="en-GB"/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16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4159994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Plassholder for innhold 2"/>
          <p:cNvSpPr>
            <a:spLocks noGrp="1"/>
          </p:cNvSpPr>
          <p:nvPr>
            <p:ph idx="12"/>
          </p:nvPr>
        </p:nvSpPr>
        <p:spPr>
          <a:xfrm>
            <a:off x="1260386" y="2391507"/>
            <a:ext cx="20773137" cy="9347412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marL="0" indent="0" algn="just">
              <a:buNone/>
              <a:defRPr/>
            </a:pPr>
            <a:endParaRPr lang="cs-CZ" sz="3200" smtClean="0">
              <a:solidFill>
                <a:srgbClr val="003A78"/>
              </a:solidFill>
            </a:endParaRPr>
          </a:p>
          <a:p>
            <a:pPr>
              <a:spcBef>
                <a:spcPts val="1800"/>
              </a:spcBef>
              <a:spcAft>
                <a:spcPts val="1800"/>
              </a:spcAft>
              <a:buFont typeface="Wingdings" panose="05000000000000000000" pitchFamily="2" charset="2"/>
              <a:buChar char="Ø"/>
            </a:pPr>
            <a:r>
              <a:rPr lang="cs-CZ" sz="4400" smtClean="0">
                <a:solidFill>
                  <a:srgbClr val="002060"/>
                </a:solidFill>
              </a:rPr>
              <a:t>Právní akt o přidělení finančních prostředků</a:t>
            </a:r>
            <a:endParaRPr lang="cs-CZ" sz="4400">
              <a:solidFill>
                <a:srgbClr val="002060"/>
              </a:solidFill>
            </a:endParaRPr>
          </a:p>
          <a:p>
            <a:pPr>
              <a:spcBef>
                <a:spcPts val="1800"/>
              </a:spcBef>
              <a:spcAft>
                <a:spcPts val="1800"/>
              </a:spcAft>
              <a:buFont typeface="Wingdings" panose="05000000000000000000" pitchFamily="2" charset="2"/>
              <a:buChar char="Ø"/>
            </a:pPr>
            <a:r>
              <a:rPr lang="cs-CZ" sz="4400" smtClean="0">
                <a:solidFill>
                  <a:srgbClr val="002060"/>
                </a:solidFill>
              </a:rPr>
              <a:t>Partnerská smlouva</a:t>
            </a:r>
          </a:p>
          <a:p>
            <a:pPr>
              <a:spcBef>
                <a:spcPts val="1800"/>
              </a:spcBef>
              <a:spcAft>
                <a:spcPts val="1800"/>
              </a:spcAft>
              <a:buFont typeface="Wingdings" panose="05000000000000000000" pitchFamily="2" charset="2"/>
              <a:buChar char="Ø"/>
            </a:pPr>
            <a:r>
              <a:rPr lang="cs-CZ" sz="4400" smtClean="0">
                <a:solidFill>
                  <a:srgbClr val="002060"/>
                </a:solidFill>
              </a:rPr>
              <a:t>Příručka pro příjemce grantů</a:t>
            </a:r>
          </a:p>
          <a:p>
            <a:pPr>
              <a:spcBef>
                <a:spcPts val="1800"/>
              </a:spcBef>
              <a:spcAft>
                <a:spcPts val="1800"/>
              </a:spcAft>
              <a:buFont typeface="Wingdings" panose="05000000000000000000" pitchFamily="2" charset="2"/>
              <a:buChar char="Ø"/>
            </a:pPr>
            <a:r>
              <a:rPr lang="cs-CZ" sz="4400" smtClean="0">
                <a:solidFill>
                  <a:srgbClr val="002060"/>
                </a:solidFill>
              </a:rPr>
              <a:t>Pokyn NKM pro způsobilé výdaje</a:t>
            </a:r>
          </a:p>
          <a:p>
            <a:pPr>
              <a:spcBef>
                <a:spcPts val="1800"/>
              </a:spcBef>
              <a:spcAft>
                <a:spcPts val="1800"/>
              </a:spcAft>
              <a:buFont typeface="Wingdings" panose="05000000000000000000" pitchFamily="2" charset="2"/>
              <a:buChar char="Ø"/>
            </a:pPr>
            <a:r>
              <a:rPr lang="cs-CZ" sz="4400" smtClean="0">
                <a:solidFill>
                  <a:srgbClr val="002060"/>
                </a:solidFill>
              </a:rPr>
              <a:t>Pokyn ZP pro Veřejné zakázky malého rozsahu (VZMR)</a:t>
            </a:r>
          </a:p>
          <a:p>
            <a:pPr>
              <a:spcBef>
                <a:spcPts val="1800"/>
              </a:spcBef>
              <a:spcAft>
                <a:spcPts val="1800"/>
              </a:spcAft>
              <a:buFont typeface="Wingdings" panose="05000000000000000000" pitchFamily="2" charset="2"/>
              <a:buChar char="Ø"/>
            </a:pPr>
            <a:r>
              <a:rPr lang="cs-CZ" sz="4400" smtClean="0">
                <a:solidFill>
                  <a:srgbClr val="002060"/>
                </a:solidFill>
              </a:rPr>
              <a:t>Manuál pro komunikaci a design</a:t>
            </a:r>
          </a:p>
          <a:p>
            <a:pPr>
              <a:spcBef>
                <a:spcPts val="1800"/>
              </a:spcBef>
              <a:spcAft>
                <a:spcPts val="1800"/>
              </a:spcAft>
              <a:buFont typeface="Wingdings" panose="05000000000000000000" pitchFamily="2" charset="2"/>
              <a:buChar char="Ø"/>
            </a:pPr>
            <a:r>
              <a:rPr lang="cs-CZ" sz="4400" smtClean="0">
                <a:solidFill>
                  <a:srgbClr val="002060"/>
                </a:solidFill>
              </a:rPr>
              <a:t>Platná legislativa ČR a EU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cs-CZ">
              <a:solidFill>
                <a:srgbClr val="003A78"/>
              </a:solidFill>
            </a:endParaRP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>
          <a:xfrm>
            <a:off x="1260386" y="1238739"/>
            <a:ext cx="18909995" cy="615553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40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ZÁKLADNÍ POVINNOSTI PŘÍJEMCE GRANTU</a:t>
            </a:r>
            <a:endParaRPr lang="en-GB" sz="4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20328355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Plassholder for innhold 2"/>
          <p:cNvSpPr>
            <a:spLocks noGrp="1"/>
          </p:cNvSpPr>
          <p:nvPr>
            <p:ph idx="12"/>
          </p:nvPr>
        </p:nvSpPr>
        <p:spPr>
          <a:xfrm>
            <a:off x="1260386" y="2391507"/>
            <a:ext cx="20773137" cy="9966748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>
              <a:buFont typeface="Wingdings" panose="05000000000000000000" pitchFamily="2" charset="2"/>
              <a:buChar char="Ø"/>
            </a:pPr>
            <a:r>
              <a:rPr lang="cs-CZ" sz="3600" smtClean="0">
                <a:solidFill>
                  <a:srgbClr val="002060"/>
                </a:solidFill>
              </a:rPr>
              <a:t>KP/partner </a:t>
            </a:r>
            <a:r>
              <a:rPr lang="cs-CZ" sz="3600">
                <a:solidFill>
                  <a:srgbClr val="002060"/>
                </a:solidFill>
              </a:rPr>
              <a:t>je povinen pro projekty vést účetnictví nebo daňovou evidenci v souladu s předpisy země sídla </a:t>
            </a:r>
            <a:r>
              <a:rPr lang="cs-CZ" sz="3600" smtClean="0">
                <a:solidFill>
                  <a:srgbClr val="002060"/>
                </a:solidFill>
              </a:rPr>
              <a:t>KP/partnera.</a:t>
            </a:r>
            <a:endParaRPr lang="cs-CZ" sz="3600">
              <a:solidFill>
                <a:srgbClr val="00206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endParaRPr lang="cs-CZ" sz="3600">
              <a:solidFill>
                <a:srgbClr val="00206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cs-CZ" sz="3600">
                <a:solidFill>
                  <a:srgbClr val="002060"/>
                </a:solidFill>
              </a:rPr>
              <a:t>KP/partner z ČR, který vede účetnictví podle </a:t>
            </a:r>
            <a:r>
              <a:rPr lang="cs-CZ" sz="3600" b="1">
                <a:solidFill>
                  <a:srgbClr val="002060"/>
                </a:solidFill>
              </a:rPr>
              <a:t>zákona č. 563/1991 Sb., o účetnictví</a:t>
            </a:r>
            <a:r>
              <a:rPr lang="cs-CZ" sz="3600">
                <a:solidFill>
                  <a:srgbClr val="002060"/>
                </a:solidFill>
              </a:rPr>
              <a:t>, ve znění pozdějších předpisů, je povinen ve svém účetním systému zajistit ke konkrétnímu projektu </a:t>
            </a:r>
            <a:r>
              <a:rPr lang="cs-CZ" sz="3600" b="1" u="sng">
                <a:solidFill>
                  <a:srgbClr val="002060"/>
                </a:solidFill>
              </a:rPr>
              <a:t>jednoznačné přiřazení veškerých transakcí</a:t>
            </a:r>
            <a:r>
              <a:rPr lang="cs-CZ" sz="3600">
                <a:solidFill>
                  <a:srgbClr val="002060"/>
                </a:solidFill>
              </a:rPr>
              <a:t>, které se k projektu přímo vztahují.</a:t>
            </a:r>
          </a:p>
          <a:p>
            <a:pPr>
              <a:buFont typeface="Wingdings" panose="05000000000000000000" pitchFamily="2" charset="2"/>
              <a:buChar char="Ø"/>
            </a:pPr>
            <a:endParaRPr lang="cs-CZ" sz="3600">
              <a:solidFill>
                <a:srgbClr val="00206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cs-CZ" sz="3600">
                <a:solidFill>
                  <a:srgbClr val="002060"/>
                </a:solidFill>
              </a:rPr>
              <a:t>KP/partner z ČR, který nevede účetnictví podle zákona č. 563/1991 Sb., o účetnictví, ve znění pozdějších předpisů, je povinen vést pro projekty daňovou evidenci podle </a:t>
            </a:r>
            <a:r>
              <a:rPr lang="cs-CZ" sz="3600" b="1">
                <a:solidFill>
                  <a:srgbClr val="002060"/>
                </a:solidFill>
              </a:rPr>
              <a:t>zákona č. 586/1992 Sb., o daních z příjmů</a:t>
            </a:r>
            <a:r>
              <a:rPr lang="cs-CZ" sz="3600">
                <a:solidFill>
                  <a:srgbClr val="002060"/>
                </a:solidFill>
              </a:rPr>
              <a:t>, ve znění pozdějších předpisů</a:t>
            </a:r>
            <a:r>
              <a:rPr lang="cs-CZ" sz="3600" smtClean="0">
                <a:solidFill>
                  <a:srgbClr val="002060"/>
                </a:solidFill>
              </a:rPr>
              <a:t>.</a:t>
            </a:r>
          </a:p>
          <a:p>
            <a:pPr marL="0" indent="0">
              <a:buNone/>
            </a:pPr>
            <a:endParaRPr lang="cs-CZ" sz="3600" smtClean="0">
              <a:solidFill>
                <a:srgbClr val="00206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cs-CZ" sz="3600">
                <a:solidFill>
                  <a:srgbClr val="002060"/>
                </a:solidFill>
              </a:rPr>
              <a:t>Zaúčtování výdajů musí být doloženo </a:t>
            </a:r>
            <a:r>
              <a:rPr lang="cs-CZ" sz="3600" b="1">
                <a:solidFill>
                  <a:srgbClr val="002060"/>
                </a:solidFill>
              </a:rPr>
              <a:t>výstupem z účetního systému </a:t>
            </a:r>
            <a:r>
              <a:rPr lang="cs-CZ" sz="3600">
                <a:solidFill>
                  <a:srgbClr val="002060"/>
                </a:solidFill>
              </a:rPr>
              <a:t>(v PDF, popř. Microsoft Excel), </a:t>
            </a:r>
            <a:r>
              <a:rPr lang="cs-CZ" sz="3600" smtClean="0">
                <a:solidFill>
                  <a:srgbClr val="002060"/>
                </a:solidFill>
              </a:rPr>
              <a:t>které budou </a:t>
            </a:r>
            <a:r>
              <a:rPr lang="cs-CZ" sz="3600">
                <a:solidFill>
                  <a:srgbClr val="002060"/>
                </a:solidFill>
              </a:rPr>
              <a:t>předmětem </a:t>
            </a:r>
            <a:r>
              <a:rPr lang="cs-CZ" sz="3600" smtClean="0">
                <a:solidFill>
                  <a:srgbClr val="002060"/>
                </a:solidFill>
              </a:rPr>
              <a:t>kontroly projektu </a:t>
            </a:r>
            <a:r>
              <a:rPr lang="cs-CZ" sz="3600">
                <a:solidFill>
                  <a:srgbClr val="002060"/>
                </a:solidFill>
              </a:rPr>
              <a:t>na </a:t>
            </a:r>
            <a:r>
              <a:rPr lang="cs-CZ" sz="3600" smtClean="0">
                <a:solidFill>
                  <a:srgbClr val="002060"/>
                </a:solidFill>
              </a:rPr>
              <a:t>místě, případně má ZP </a:t>
            </a:r>
            <a:r>
              <a:rPr lang="cs-CZ" sz="3600">
                <a:solidFill>
                  <a:srgbClr val="002060"/>
                </a:solidFill>
              </a:rPr>
              <a:t>možnost si je </a:t>
            </a:r>
            <a:r>
              <a:rPr lang="cs-CZ" sz="3600" smtClean="0">
                <a:solidFill>
                  <a:srgbClr val="002060"/>
                </a:solidFill>
              </a:rPr>
              <a:t>vyžádat    </a:t>
            </a:r>
            <a:r>
              <a:rPr lang="cs-CZ" sz="3600">
                <a:solidFill>
                  <a:srgbClr val="002060"/>
                </a:solidFill>
              </a:rPr>
              <a:t>i při standartních kontrolách ŽoP.</a:t>
            </a:r>
          </a:p>
          <a:p>
            <a:pPr>
              <a:buFont typeface="Wingdings" panose="05000000000000000000" pitchFamily="2" charset="2"/>
              <a:buChar char="Ø"/>
            </a:pPr>
            <a:endParaRPr lang="cs-CZ" sz="3600">
              <a:solidFill>
                <a:srgbClr val="0070C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endParaRPr lang="cs-CZ" sz="3600">
              <a:solidFill>
                <a:srgbClr val="0070C0"/>
              </a:solidFill>
            </a:endParaRPr>
          </a:p>
          <a:p>
            <a:pPr>
              <a:buFont typeface="Courier New" panose="02070309020205020404" pitchFamily="49" charset="0"/>
              <a:buChar char="o"/>
            </a:pPr>
            <a:endParaRPr lang="cs-CZ" sz="3600"/>
          </a:p>
          <a:p>
            <a:endParaRPr lang="cs-CZ" smtClean="0"/>
          </a:p>
          <a:p>
            <a:endParaRPr lang="cs-CZ" sz="3200">
              <a:solidFill>
                <a:srgbClr val="003A78"/>
              </a:solidFill>
            </a:endParaRP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>
          <a:xfrm>
            <a:off x="1260386" y="1305241"/>
            <a:ext cx="18909995" cy="615553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40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VEDENÍ ÚČETNICTVÍ</a:t>
            </a:r>
            <a:endParaRPr lang="en-GB" sz="4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03808942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Plassholder for innhold 2"/>
          <p:cNvSpPr>
            <a:spLocks noGrp="1"/>
          </p:cNvSpPr>
          <p:nvPr>
            <p:ph idx="12"/>
          </p:nvPr>
        </p:nvSpPr>
        <p:spPr>
          <a:xfrm>
            <a:off x="1260386" y="1700404"/>
            <a:ext cx="20773137" cy="10613516"/>
          </a:xfrm>
        </p:spPr>
        <p:txBody>
          <a:bodyPr>
            <a:normAutofit fontScale="92500" lnSpcReduction="20000"/>
          </a:bodyPr>
          <a:lstStyle>
            <a:defPPr>
              <a:defRPr kern="1200" smtId="4294967295"/>
            </a:defPPr>
          </a:lstStyle>
          <a:p>
            <a:pPr algn="just">
              <a:buFont typeface="Wingdings" panose="05000000000000000000" pitchFamily="2" charset="2"/>
              <a:buChar char="Ø"/>
              <a:defRPr/>
            </a:pPr>
            <a:endParaRPr lang="cs-CZ" sz="800" smtClean="0">
              <a:solidFill>
                <a:srgbClr val="003A78"/>
              </a:solidFill>
            </a:endParaRPr>
          </a:p>
          <a:p>
            <a:pPr algn="just">
              <a:buFont typeface="Wingdings" panose="05000000000000000000" pitchFamily="2" charset="2"/>
              <a:buChar char="Ø"/>
              <a:defRPr/>
            </a:pPr>
            <a:r>
              <a:rPr lang="cs-CZ" sz="3900" smtClean="0">
                <a:solidFill>
                  <a:schemeClr val="accent1">
                    <a:lumMod val="75000"/>
                  </a:schemeClr>
                </a:solidFill>
              </a:rPr>
              <a:t>musí </a:t>
            </a:r>
            <a:r>
              <a:rPr lang="cs-CZ" sz="3900">
                <a:solidFill>
                  <a:schemeClr val="accent1">
                    <a:lumMod val="75000"/>
                  </a:schemeClr>
                </a:solidFill>
              </a:rPr>
              <a:t>splňovat všechny předepsané </a:t>
            </a:r>
            <a:r>
              <a:rPr lang="cs-CZ" sz="3900" smtClean="0">
                <a:solidFill>
                  <a:schemeClr val="accent1">
                    <a:lumMod val="75000"/>
                  </a:schemeClr>
                </a:solidFill>
              </a:rPr>
              <a:t>náležitost stanovené zákonem</a:t>
            </a:r>
          </a:p>
          <a:p>
            <a:pPr algn="just">
              <a:buFont typeface="Wingdings" panose="05000000000000000000" pitchFamily="2" charset="2"/>
              <a:buChar char="Ø"/>
              <a:defRPr/>
            </a:pPr>
            <a:endParaRPr lang="cs-CZ" sz="3900">
              <a:solidFill>
                <a:schemeClr val="accent1">
                  <a:lumMod val="75000"/>
                </a:schemeClr>
              </a:solidFill>
            </a:endParaRPr>
          </a:p>
          <a:p>
            <a:pPr algn="just">
              <a:buFont typeface="Wingdings" panose="05000000000000000000" pitchFamily="2" charset="2"/>
              <a:buChar char="Ø"/>
              <a:defRPr/>
            </a:pPr>
            <a:r>
              <a:rPr lang="cs-CZ" sz="3900" smtClean="0">
                <a:solidFill>
                  <a:schemeClr val="accent1">
                    <a:lumMod val="75000"/>
                  </a:schemeClr>
                </a:solidFill>
              </a:rPr>
              <a:t>uskutečněné </a:t>
            </a:r>
            <a:r>
              <a:rPr lang="cs-CZ" sz="3900">
                <a:solidFill>
                  <a:schemeClr val="accent1">
                    <a:lumMod val="75000"/>
                  </a:schemeClr>
                </a:solidFill>
              </a:rPr>
              <a:t>příjmy a výdaje musí být </a:t>
            </a:r>
            <a:r>
              <a:rPr lang="cs-CZ" sz="3900" b="1">
                <a:solidFill>
                  <a:schemeClr val="accent1">
                    <a:lumMod val="75000"/>
                  </a:schemeClr>
                </a:solidFill>
              </a:rPr>
              <a:t>analyticky </a:t>
            </a:r>
            <a:r>
              <a:rPr lang="cs-CZ" sz="3900">
                <a:solidFill>
                  <a:schemeClr val="accent1">
                    <a:lumMod val="75000"/>
                  </a:schemeClr>
                </a:solidFill>
              </a:rPr>
              <a:t>vedeny ve vztahu k </a:t>
            </a:r>
            <a:r>
              <a:rPr lang="cs-CZ" sz="3900" smtClean="0">
                <a:solidFill>
                  <a:schemeClr val="accent1">
                    <a:lumMod val="75000"/>
                  </a:schemeClr>
                </a:solidFill>
              </a:rPr>
              <a:t>projektu (u </a:t>
            </a:r>
            <a:r>
              <a:rPr lang="cs-CZ" sz="3900" b="1">
                <a:solidFill>
                  <a:schemeClr val="accent1">
                    <a:lumMod val="75000"/>
                  </a:schemeClr>
                </a:solidFill>
              </a:rPr>
              <a:t>režijních nákladů </a:t>
            </a:r>
            <a:r>
              <a:rPr lang="cs-CZ" sz="3900">
                <a:solidFill>
                  <a:schemeClr val="accent1">
                    <a:lumMod val="75000"/>
                  </a:schemeClr>
                </a:solidFill>
              </a:rPr>
              <a:t>vykazovaných paušální sazbou a </a:t>
            </a:r>
            <a:r>
              <a:rPr lang="cs-CZ" sz="3900" b="1" smtClean="0">
                <a:solidFill>
                  <a:schemeClr val="accent1">
                    <a:lumMod val="75000"/>
                  </a:schemeClr>
                </a:solidFill>
              </a:rPr>
              <a:t>per diems </a:t>
            </a:r>
            <a:r>
              <a:rPr lang="cs-CZ" sz="3900">
                <a:solidFill>
                  <a:schemeClr val="accent1">
                    <a:lumMod val="75000"/>
                  </a:schemeClr>
                </a:solidFill>
              </a:rPr>
              <a:t>se nedokládají související účetní doklady ani doklad </a:t>
            </a:r>
            <a:r>
              <a:rPr lang="cs-CZ" sz="3900" smtClean="0">
                <a:solidFill>
                  <a:schemeClr val="accent1">
                    <a:lumMod val="75000"/>
                  </a:schemeClr>
                </a:solidFill>
              </a:rPr>
              <a:t>    o </a:t>
            </a:r>
            <a:r>
              <a:rPr lang="cs-CZ" sz="3900">
                <a:solidFill>
                  <a:schemeClr val="accent1">
                    <a:lumMod val="75000"/>
                  </a:schemeClr>
                </a:solidFill>
              </a:rPr>
              <a:t>jejich </a:t>
            </a:r>
            <a:r>
              <a:rPr lang="cs-CZ" sz="3900" smtClean="0">
                <a:solidFill>
                  <a:schemeClr val="accent1">
                    <a:lumMod val="75000"/>
                  </a:schemeClr>
                </a:solidFill>
              </a:rPr>
              <a:t>zaúčtování na projekt)</a:t>
            </a:r>
          </a:p>
          <a:p>
            <a:pPr algn="just">
              <a:buFont typeface="Wingdings" panose="05000000000000000000" pitchFamily="2" charset="2"/>
              <a:buChar char="Ø"/>
              <a:defRPr/>
            </a:pPr>
            <a:endParaRPr lang="cs-CZ" sz="3900">
              <a:solidFill>
                <a:schemeClr val="accent1">
                  <a:lumMod val="75000"/>
                </a:schemeClr>
              </a:solidFill>
            </a:endParaRPr>
          </a:p>
          <a:p>
            <a:pPr algn="just">
              <a:buFont typeface="Wingdings" panose="05000000000000000000" pitchFamily="2" charset="2"/>
              <a:buChar char="Ø"/>
              <a:defRPr/>
            </a:pPr>
            <a:r>
              <a:rPr lang="cs-CZ" sz="3900" smtClean="0">
                <a:solidFill>
                  <a:schemeClr val="accent1">
                    <a:lumMod val="75000"/>
                  </a:schemeClr>
                </a:solidFill>
              </a:rPr>
              <a:t>doklady nebo jejich přílohy musí obsahovat dostatečnou </a:t>
            </a:r>
            <a:r>
              <a:rPr lang="cs-CZ" sz="3900" b="1" smtClean="0">
                <a:solidFill>
                  <a:schemeClr val="accent1">
                    <a:lumMod val="75000"/>
                  </a:schemeClr>
                </a:solidFill>
              </a:rPr>
              <a:t>specifikaci pořizovaného zboží</a:t>
            </a:r>
            <a:r>
              <a:rPr lang="cs-CZ" sz="3900" smtClean="0">
                <a:solidFill>
                  <a:schemeClr val="accent1">
                    <a:lumMod val="75000"/>
                  </a:schemeClr>
                </a:solidFill>
              </a:rPr>
              <a:t>, obecné formulace nejsou dostačující </a:t>
            </a:r>
          </a:p>
          <a:p>
            <a:pPr marL="0" indent="0" algn="just">
              <a:buNone/>
              <a:defRPr/>
            </a:pPr>
            <a:endParaRPr lang="cs-CZ" sz="3900" smtClean="0">
              <a:solidFill>
                <a:schemeClr val="accent1">
                  <a:lumMod val="75000"/>
                </a:schemeClr>
              </a:solidFill>
            </a:endParaRPr>
          </a:p>
          <a:p>
            <a:pPr algn="just">
              <a:buFont typeface="Wingdings" panose="05000000000000000000" pitchFamily="2" charset="2"/>
              <a:buChar char="Ø"/>
              <a:defRPr/>
            </a:pPr>
            <a:r>
              <a:rPr lang="cs-CZ" sz="3900">
                <a:solidFill>
                  <a:schemeClr val="accent1">
                    <a:lumMod val="75000"/>
                  </a:schemeClr>
                </a:solidFill>
              </a:rPr>
              <a:t>z</a:t>
            </a:r>
            <a:r>
              <a:rPr lang="cs-CZ" sz="390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cs-CZ" sz="3900">
                <a:solidFill>
                  <a:schemeClr val="accent1">
                    <a:lumMod val="75000"/>
                  </a:schemeClr>
                </a:solidFill>
              </a:rPr>
              <a:t>účetních </a:t>
            </a:r>
            <a:r>
              <a:rPr lang="cs-CZ" sz="3900" smtClean="0">
                <a:solidFill>
                  <a:schemeClr val="accent1">
                    <a:lumMod val="75000"/>
                  </a:schemeClr>
                </a:solidFill>
              </a:rPr>
              <a:t>dokladů </a:t>
            </a:r>
            <a:r>
              <a:rPr lang="cs-CZ" sz="3900">
                <a:solidFill>
                  <a:schemeClr val="accent1">
                    <a:lumMod val="75000"/>
                  </a:schemeClr>
                </a:solidFill>
              </a:rPr>
              <a:t>musí být jasně patrné, že se vztahují k </a:t>
            </a:r>
            <a:r>
              <a:rPr lang="cs-CZ" sz="3900" b="1">
                <a:solidFill>
                  <a:schemeClr val="accent1">
                    <a:lumMod val="75000"/>
                  </a:schemeClr>
                </a:solidFill>
              </a:rPr>
              <a:t>Fondům EHP/Norska 2014 – 2021 </a:t>
            </a:r>
            <a:r>
              <a:rPr lang="cs-CZ" sz="3900">
                <a:solidFill>
                  <a:schemeClr val="accent1">
                    <a:lumMod val="75000"/>
                  </a:schemeClr>
                </a:solidFill>
              </a:rPr>
              <a:t>(např. uvedením informace v textu účetního dokladu nebo označením tištěného dokumentu </a:t>
            </a:r>
            <a:r>
              <a:rPr lang="cs-CZ" sz="3900" smtClean="0">
                <a:solidFill>
                  <a:schemeClr val="accent1">
                    <a:lumMod val="75000"/>
                  </a:schemeClr>
                </a:solidFill>
              </a:rPr>
              <a:t>razítkem nebo </a:t>
            </a:r>
            <a:r>
              <a:rPr lang="cs-CZ" sz="3900">
                <a:solidFill>
                  <a:schemeClr val="accent1">
                    <a:lumMod val="75000"/>
                  </a:schemeClr>
                </a:solidFill>
              </a:rPr>
              <a:t>uvedením označení účetního střediska či jiného jasně identifikovatelného kódu Fondů EHP/Norska na účetním dokladu apod.). </a:t>
            </a:r>
            <a:endParaRPr lang="cs-CZ" sz="3900" smtClean="0">
              <a:solidFill>
                <a:schemeClr val="accent1">
                  <a:lumMod val="75000"/>
                </a:schemeClr>
              </a:solidFill>
            </a:endParaRPr>
          </a:p>
          <a:p>
            <a:pPr marL="0" indent="0" algn="just">
              <a:buNone/>
              <a:defRPr/>
            </a:pPr>
            <a:endParaRPr lang="cs-CZ" sz="3900">
              <a:solidFill>
                <a:schemeClr val="accent1">
                  <a:lumMod val="75000"/>
                </a:schemeClr>
              </a:solidFill>
            </a:endParaRPr>
          </a:p>
          <a:p>
            <a:pPr algn="just">
              <a:buFont typeface="Wingdings" panose="05000000000000000000" pitchFamily="2" charset="2"/>
              <a:buChar char="Ø"/>
              <a:defRPr/>
            </a:pPr>
            <a:r>
              <a:rPr lang="cs-CZ" sz="3900">
                <a:solidFill>
                  <a:schemeClr val="accent1">
                    <a:lumMod val="75000"/>
                  </a:schemeClr>
                </a:solidFill>
              </a:rPr>
              <a:t>p</a:t>
            </a:r>
            <a:r>
              <a:rPr lang="cs-CZ" sz="3900" smtClean="0">
                <a:solidFill>
                  <a:schemeClr val="accent1">
                    <a:lumMod val="75000"/>
                  </a:schemeClr>
                </a:solidFill>
              </a:rPr>
              <a:t>ovinnost </a:t>
            </a:r>
            <a:r>
              <a:rPr lang="cs-CZ" sz="3900" b="1" smtClean="0">
                <a:solidFill>
                  <a:schemeClr val="accent1">
                    <a:lumMod val="75000"/>
                  </a:schemeClr>
                </a:solidFill>
              </a:rPr>
              <a:t>archivace</a:t>
            </a:r>
            <a:r>
              <a:rPr lang="cs-CZ" sz="3900" smtClean="0">
                <a:solidFill>
                  <a:schemeClr val="accent1">
                    <a:lumMod val="75000"/>
                  </a:schemeClr>
                </a:solidFill>
              </a:rPr>
              <a:t>: originály </a:t>
            </a:r>
            <a:r>
              <a:rPr lang="cs-CZ" sz="3900">
                <a:solidFill>
                  <a:schemeClr val="accent1">
                    <a:lumMod val="75000"/>
                  </a:schemeClr>
                </a:solidFill>
              </a:rPr>
              <a:t>účetních </a:t>
            </a:r>
            <a:r>
              <a:rPr lang="cs-CZ" sz="3900" smtClean="0">
                <a:solidFill>
                  <a:schemeClr val="accent1">
                    <a:lumMod val="75000"/>
                  </a:schemeClr>
                </a:solidFill>
              </a:rPr>
              <a:t>dokladů KP</a:t>
            </a:r>
            <a:r>
              <a:rPr lang="cs-CZ" sz="3900">
                <a:solidFill>
                  <a:schemeClr val="accent1">
                    <a:lumMod val="75000"/>
                  </a:schemeClr>
                </a:solidFill>
              </a:rPr>
              <a:t>, soupisky a kopie účetních </a:t>
            </a:r>
            <a:r>
              <a:rPr lang="cs-CZ" sz="3900" smtClean="0">
                <a:solidFill>
                  <a:schemeClr val="accent1">
                    <a:lumMod val="75000"/>
                  </a:schemeClr>
                </a:solidFill>
              </a:rPr>
              <a:t>dokladů </a:t>
            </a:r>
            <a:r>
              <a:rPr lang="cs-CZ" sz="3900">
                <a:solidFill>
                  <a:schemeClr val="accent1">
                    <a:lumMod val="75000"/>
                  </a:schemeClr>
                </a:solidFill>
              </a:rPr>
              <a:t>všech partnerů za projekt musí být k dispozici u KP nejen v průběhu implementace projektu, ale i po dobu </a:t>
            </a:r>
            <a:r>
              <a:rPr lang="cs-CZ" sz="3900" b="1">
                <a:solidFill>
                  <a:schemeClr val="accent1">
                    <a:lumMod val="75000"/>
                  </a:schemeClr>
                </a:solidFill>
              </a:rPr>
              <a:t>10 let </a:t>
            </a:r>
            <a:r>
              <a:rPr lang="cs-CZ" sz="3900">
                <a:solidFill>
                  <a:schemeClr val="accent1">
                    <a:lumMod val="75000"/>
                  </a:schemeClr>
                </a:solidFill>
              </a:rPr>
              <a:t>od 1. ledna následujícího po roce, kdy byla schválena závěrečná zpráva o </a:t>
            </a:r>
            <a:r>
              <a:rPr lang="cs-CZ" sz="3900" smtClean="0">
                <a:solidFill>
                  <a:schemeClr val="accent1">
                    <a:lumMod val="75000"/>
                  </a:schemeClr>
                </a:solidFill>
              </a:rPr>
              <a:t>projektu</a:t>
            </a:r>
            <a:r>
              <a:rPr lang="cs-CZ" sz="3600" smtClean="0">
                <a:solidFill>
                  <a:schemeClr val="accent1">
                    <a:lumMod val="75000"/>
                  </a:schemeClr>
                </a:solidFill>
              </a:rPr>
              <a:t>.</a:t>
            </a:r>
            <a:endParaRPr lang="cs-CZ" sz="380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>
          <a:xfrm>
            <a:off x="1260386" y="850812"/>
            <a:ext cx="18909995" cy="615553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40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ÚČETNÍ DOKLADY</a:t>
            </a:r>
            <a:endParaRPr lang="en-GB" sz="4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9476527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Plassholder for innhold 2"/>
          <p:cNvSpPr>
            <a:spLocks noGrp="1"/>
          </p:cNvSpPr>
          <p:nvPr>
            <p:ph idx="12"/>
          </p:nvPr>
        </p:nvSpPr>
        <p:spPr>
          <a:xfrm>
            <a:off x="1260386" y="1967346"/>
            <a:ext cx="22026335" cy="10407534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>
              <a:spcBef>
                <a:spcPts val="600"/>
              </a:spcBef>
              <a:spcAft>
                <a:spcPts val="600"/>
              </a:spcAft>
            </a:pPr>
            <a:endParaRPr lang="cs-CZ" sz="800" smtClean="0">
              <a:solidFill>
                <a:srgbClr val="003A78"/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cs-CZ" sz="3600" smtClean="0">
                <a:solidFill>
                  <a:schemeClr val="accent1">
                    <a:lumMod val="75000"/>
                  </a:schemeClr>
                </a:solidFill>
              </a:rPr>
              <a:t>Zadávání VZ KP/partnerů z ČR se </a:t>
            </a:r>
            <a:r>
              <a:rPr lang="cs-CZ" sz="3600">
                <a:solidFill>
                  <a:schemeClr val="accent1">
                    <a:lumMod val="75000"/>
                  </a:schemeClr>
                </a:solidFill>
              </a:rPr>
              <a:t>řídí </a:t>
            </a:r>
            <a:r>
              <a:rPr lang="cs-CZ" sz="3600" b="1">
                <a:solidFill>
                  <a:schemeClr val="accent1">
                    <a:lumMod val="75000"/>
                  </a:schemeClr>
                </a:solidFill>
              </a:rPr>
              <a:t>zákonem č. 134/2016 Sb., o zadávání veřejných </a:t>
            </a:r>
            <a:r>
              <a:rPr lang="cs-CZ" sz="3600" b="1" smtClean="0">
                <a:solidFill>
                  <a:schemeClr val="accent1">
                    <a:lumMod val="75000"/>
                  </a:schemeClr>
                </a:solidFill>
              </a:rPr>
              <a:t>zakázek </a:t>
            </a:r>
            <a:r>
              <a:rPr lang="cs-CZ" sz="3600" smtClean="0">
                <a:solidFill>
                  <a:schemeClr val="accent1">
                    <a:lumMod val="75000"/>
                  </a:schemeClr>
                </a:solidFill>
              </a:rPr>
              <a:t>(ZZVZ), </a:t>
            </a:r>
            <a:r>
              <a:rPr lang="cs-CZ" sz="3600">
                <a:solidFill>
                  <a:schemeClr val="accent1">
                    <a:lumMod val="75000"/>
                  </a:schemeClr>
                </a:solidFill>
              </a:rPr>
              <a:t>ve znění pozdějších předpisů. Partner projektu z donorského státu realizuje VZ a VZMR v souladu s národními právními předpisy země svého </a:t>
            </a:r>
            <a:r>
              <a:rPr lang="cs-CZ" sz="3600" smtClean="0">
                <a:solidFill>
                  <a:schemeClr val="accent1">
                    <a:lumMod val="75000"/>
                  </a:schemeClr>
                </a:solidFill>
              </a:rPr>
              <a:t>sídla.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cs-CZ" sz="80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cs-CZ" sz="3600" smtClean="0">
                <a:solidFill>
                  <a:schemeClr val="accent1">
                    <a:lumMod val="75000"/>
                  </a:schemeClr>
                </a:solidFill>
              </a:rPr>
              <a:t>Za </a:t>
            </a:r>
            <a:r>
              <a:rPr lang="cs-CZ" sz="3600">
                <a:solidFill>
                  <a:schemeClr val="accent1">
                    <a:lumMod val="75000"/>
                  </a:schemeClr>
                </a:solidFill>
              </a:rPr>
              <a:t>dodržování zákona a průběh zadávacího řízení </a:t>
            </a:r>
            <a:r>
              <a:rPr lang="cs-CZ" sz="3600" smtClean="0">
                <a:solidFill>
                  <a:schemeClr val="accent1">
                    <a:lumMod val="75000"/>
                  </a:schemeClr>
                </a:solidFill>
              </a:rPr>
              <a:t>je vždy </a:t>
            </a:r>
            <a:r>
              <a:rPr lang="cs-CZ" sz="3600">
                <a:solidFill>
                  <a:schemeClr val="accent1">
                    <a:lumMod val="75000"/>
                  </a:schemeClr>
                </a:solidFill>
              </a:rPr>
              <a:t>zodpovědný </a:t>
            </a:r>
            <a:r>
              <a:rPr lang="cs-CZ" sz="3600" b="1">
                <a:solidFill>
                  <a:schemeClr val="accent1">
                    <a:lumMod val="75000"/>
                  </a:schemeClr>
                </a:solidFill>
              </a:rPr>
              <a:t>zadavatel, </a:t>
            </a:r>
            <a:r>
              <a:rPr lang="cs-CZ" sz="3600" smtClean="0">
                <a:solidFill>
                  <a:schemeClr val="accent1">
                    <a:lumMod val="75000"/>
                  </a:schemeClr>
                </a:solidFill>
              </a:rPr>
              <a:t>všechny </a:t>
            </a:r>
            <a:r>
              <a:rPr lang="cs-CZ" sz="3600">
                <a:solidFill>
                  <a:schemeClr val="accent1">
                    <a:lumMod val="75000"/>
                  </a:schemeClr>
                </a:solidFill>
              </a:rPr>
              <a:t>úkony spojené s VZMR musí být v </a:t>
            </a:r>
            <a:r>
              <a:rPr lang="cs-CZ" sz="3600" b="1">
                <a:solidFill>
                  <a:schemeClr val="accent1">
                    <a:lumMod val="75000"/>
                  </a:schemeClr>
                </a:solidFill>
              </a:rPr>
              <a:t>písemné podobě a musí být archivovány</a:t>
            </a:r>
            <a:endParaRPr lang="cs-CZ" sz="3600" b="1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cs-CZ" sz="800" b="1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cs-CZ" sz="3600">
                <a:solidFill>
                  <a:schemeClr val="accent1">
                    <a:lumMod val="75000"/>
                  </a:schemeClr>
                </a:solidFill>
              </a:rPr>
              <a:t>Pokud je </a:t>
            </a:r>
            <a:r>
              <a:rPr lang="cs-CZ" sz="3600" b="1">
                <a:solidFill>
                  <a:schemeClr val="accent1">
                    <a:lumMod val="75000"/>
                  </a:schemeClr>
                </a:solidFill>
              </a:rPr>
              <a:t>předpokládaná hodnota </a:t>
            </a:r>
            <a:r>
              <a:rPr lang="cs-CZ" sz="3600" b="1" smtClean="0">
                <a:solidFill>
                  <a:schemeClr val="accent1">
                    <a:lumMod val="75000"/>
                  </a:schemeClr>
                </a:solidFill>
              </a:rPr>
              <a:t>VZ </a:t>
            </a:r>
            <a:r>
              <a:rPr lang="cs-CZ" sz="3600">
                <a:solidFill>
                  <a:schemeClr val="accent1">
                    <a:lumMod val="75000"/>
                  </a:schemeClr>
                </a:solidFill>
              </a:rPr>
              <a:t>rovna nebo nižší limitu stanoveném v § </a:t>
            </a:r>
            <a:r>
              <a:rPr lang="cs-CZ" sz="3600" smtClean="0">
                <a:solidFill>
                  <a:schemeClr val="accent1">
                    <a:lumMod val="75000"/>
                  </a:schemeClr>
                </a:solidFill>
              </a:rPr>
              <a:t>27</a:t>
            </a:r>
            <a:r>
              <a:rPr lang="cs-CZ" sz="360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cs-CZ" sz="3600" smtClean="0">
                <a:solidFill>
                  <a:schemeClr val="accent1">
                    <a:lumMod val="75000"/>
                  </a:schemeClr>
                </a:solidFill>
              </a:rPr>
              <a:t>ZZVZ (hranice               </a:t>
            </a:r>
            <a:r>
              <a:rPr lang="cs-CZ" sz="3600" b="1">
                <a:solidFill>
                  <a:schemeClr val="accent1">
                    <a:lumMod val="75000"/>
                  </a:schemeClr>
                </a:solidFill>
              </a:rPr>
              <a:t>2 000 000 Kč </a:t>
            </a:r>
            <a:r>
              <a:rPr lang="cs-CZ" sz="3600">
                <a:solidFill>
                  <a:schemeClr val="accent1">
                    <a:lumMod val="75000"/>
                  </a:schemeClr>
                </a:solidFill>
              </a:rPr>
              <a:t>pro dodávky a služby a </a:t>
            </a:r>
            <a:r>
              <a:rPr lang="cs-CZ" sz="3600" b="1">
                <a:solidFill>
                  <a:schemeClr val="accent1">
                    <a:lumMod val="75000"/>
                  </a:schemeClr>
                </a:solidFill>
              </a:rPr>
              <a:t>6 000 000 Kč </a:t>
            </a:r>
            <a:r>
              <a:rPr lang="cs-CZ" sz="3600">
                <a:solidFill>
                  <a:schemeClr val="accent1">
                    <a:lumMod val="75000"/>
                  </a:schemeClr>
                </a:solidFill>
              </a:rPr>
              <a:t>pro stavební </a:t>
            </a:r>
            <a:r>
              <a:rPr lang="cs-CZ" sz="3600" smtClean="0">
                <a:solidFill>
                  <a:schemeClr val="accent1">
                    <a:lumMod val="75000"/>
                  </a:schemeClr>
                </a:solidFill>
              </a:rPr>
              <a:t>práce) je </a:t>
            </a:r>
            <a:r>
              <a:rPr lang="cs-CZ" sz="3600">
                <a:solidFill>
                  <a:schemeClr val="accent1">
                    <a:lumMod val="75000"/>
                  </a:schemeClr>
                </a:solidFill>
              </a:rPr>
              <a:t>nutné postupovat </a:t>
            </a:r>
            <a:r>
              <a:rPr lang="cs-CZ" sz="3600" u="sng">
                <a:solidFill>
                  <a:schemeClr val="accent1">
                    <a:lumMod val="75000"/>
                  </a:schemeClr>
                </a:solidFill>
              </a:rPr>
              <a:t>dle </a:t>
            </a:r>
            <a:r>
              <a:rPr lang="cs-CZ" sz="3600" b="1" u="sng" smtClean="0">
                <a:solidFill>
                  <a:schemeClr val="accent1">
                    <a:lumMod val="75000"/>
                  </a:schemeClr>
                </a:solidFill>
              </a:rPr>
              <a:t>Pokynu ZP pro VZMR</a:t>
            </a:r>
            <a:r>
              <a:rPr lang="cs-CZ" sz="3600" b="1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cs-CZ" sz="3600">
                <a:solidFill>
                  <a:schemeClr val="accent1">
                    <a:lumMod val="75000"/>
                  </a:schemeClr>
                </a:solidFill>
              </a:rPr>
              <a:t>a zároveň </a:t>
            </a:r>
            <a:r>
              <a:rPr lang="cs-CZ" sz="3600" smtClean="0">
                <a:solidFill>
                  <a:schemeClr val="accent1">
                    <a:lumMod val="75000"/>
                  </a:schemeClr>
                </a:solidFill>
              </a:rPr>
              <a:t>dodržovat </a:t>
            </a:r>
            <a:r>
              <a:rPr lang="cs-CZ" sz="3600">
                <a:solidFill>
                  <a:schemeClr val="accent1">
                    <a:lumMod val="75000"/>
                  </a:schemeClr>
                </a:solidFill>
              </a:rPr>
              <a:t>základní zásady zadávání </a:t>
            </a:r>
            <a:r>
              <a:rPr lang="cs-CZ" sz="3600" smtClean="0">
                <a:solidFill>
                  <a:schemeClr val="accent1">
                    <a:lumMod val="75000"/>
                  </a:schemeClr>
                </a:solidFill>
              </a:rPr>
              <a:t>VZ </a:t>
            </a:r>
            <a:r>
              <a:rPr lang="cs-CZ" sz="3600">
                <a:solidFill>
                  <a:schemeClr val="accent1">
                    <a:lumMod val="75000"/>
                  </a:schemeClr>
                </a:solidFill>
              </a:rPr>
              <a:t>vyplývající z § </a:t>
            </a:r>
            <a:r>
              <a:rPr lang="cs-CZ" sz="3600" smtClean="0">
                <a:solidFill>
                  <a:schemeClr val="accent1">
                    <a:lumMod val="75000"/>
                  </a:schemeClr>
                </a:solidFill>
              </a:rPr>
              <a:t>6 ZZVZ (Pokud </a:t>
            </a:r>
            <a:r>
              <a:rPr lang="cs-CZ" sz="3600">
                <a:solidFill>
                  <a:schemeClr val="accent1">
                    <a:lumMod val="75000"/>
                  </a:schemeClr>
                </a:solidFill>
              </a:rPr>
              <a:t>jsou interní předpisy zadavatele přísnější než Pokyn NKM, je nezbytné řídit se interním </a:t>
            </a:r>
            <a:r>
              <a:rPr lang="cs-CZ" sz="3600" smtClean="0">
                <a:solidFill>
                  <a:schemeClr val="accent1">
                    <a:lumMod val="75000"/>
                  </a:schemeClr>
                </a:solidFill>
              </a:rPr>
              <a:t>předpisem)</a:t>
            </a:r>
            <a:endParaRPr lang="cs-CZ" sz="3600">
              <a:solidFill>
                <a:schemeClr val="accent1">
                  <a:lumMod val="75000"/>
                </a:schemeClr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cs-CZ" sz="80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cs-CZ" sz="3600">
                <a:solidFill>
                  <a:schemeClr val="accent1">
                    <a:lumMod val="75000"/>
                  </a:schemeClr>
                </a:solidFill>
              </a:rPr>
              <a:t>KP informuje ZP - CFCU o VZ a VZMR realizovaných v rámci projektu v hodnotě nad </a:t>
            </a:r>
            <a:r>
              <a:rPr lang="cs-CZ" sz="3600" b="1">
                <a:solidFill>
                  <a:schemeClr val="accent1">
                    <a:lumMod val="75000"/>
                  </a:schemeClr>
                </a:solidFill>
              </a:rPr>
              <a:t>500 000 Kč bez DPH </a:t>
            </a:r>
            <a:r>
              <a:rPr lang="cs-CZ" sz="3600">
                <a:solidFill>
                  <a:schemeClr val="accent1">
                    <a:lumMod val="75000"/>
                  </a:schemeClr>
                </a:solidFill>
              </a:rPr>
              <a:t>prostřednictvím </a:t>
            </a:r>
            <a:r>
              <a:rPr lang="cs-CZ" sz="3600" b="1">
                <a:solidFill>
                  <a:schemeClr val="accent1">
                    <a:lumMod val="75000"/>
                  </a:schemeClr>
                </a:solidFill>
              </a:rPr>
              <a:t>modulu veřejné zakázky v IS </a:t>
            </a:r>
            <a:r>
              <a:rPr lang="cs-CZ" sz="3600" b="1" smtClean="0">
                <a:solidFill>
                  <a:schemeClr val="accent1">
                    <a:lumMod val="75000"/>
                  </a:schemeClr>
                </a:solidFill>
              </a:rPr>
              <a:t>CEDR </a:t>
            </a:r>
            <a:r>
              <a:rPr lang="cs-CZ" sz="3600" smtClean="0">
                <a:solidFill>
                  <a:schemeClr val="accent1">
                    <a:lumMod val="75000"/>
                  </a:schemeClr>
                </a:solidFill>
              </a:rPr>
              <a:t>(návody jsou na </a:t>
            </a:r>
            <a:r>
              <a:rPr lang="cs-CZ" sz="3600" smtClean="0">
                <a:solidFill>
                  <a:schemeClr val="accent1">
                    <a:lumMod val="75000"/>
                  </a:schemeClr>
                </a:solidFill>
                <a:hlinkClick r:id="rId2"/>
              </a:rPr>
              <a:t>www.eeagrants.cz</a:t>
            </a:r>
            <a:r>
              <a:rPr lang="cs-CZ" sz="3600">
                <a:solidFill>
                  <a:schemeClr val="accent1">
                    <a:lumMod val="75000"/>
                  </a:schemeClr>
                </a:solidFill>
              </a:rPr>
              <a:t>)</a:t>
            </a:r>
            <a:endParaRPr lang="cs-CZ" sz="3600" b="1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cs-CZ" sz="80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cs-CZ" sz="3600" smtClean="0">
                <a:solidFill>
                  <a:schemeClr val="accent1">
                    <a:lumMod val="75000"/>
                  </a:schemeClr>
                </a:solidFill>
              </a:rPr>
              <a:t>Nejpozději </a:t>
            </a:r>
            <a:r>
              <a:rPr lang="cs-CZ" sz="3600" b="1">
                <a:solidFill>
                  <a:schemeClr val="accent1">
                    <a:lumMod val="75000"/>
                  </a:schemeClr>
                </a:solidFill>
              </a:rPr>
              <a:t>1 měsíc </a:t>
            </a:r>
            <a:r>
              <a:rPr lang="cs-CZ" sz="3600">
                <a:solidFill>
                  <a:schemeClr val="accent1">
                    <a:lumMod val="75000"/>
                  </a:schemeClr>
                </a:solidFill>
              </a:rPr>
              <a:t>před plánovaným vyhlášením VZ/VZMR nad 500 000 Kč bez DPH předloží KP </a:t>
            </a:r>
            <a:r>
              <a:rPr lang="cs-CZ" sz="3600" b="1">
                <a:solidFill>
                  <a:schemeClr val="accent1">
                    <a:lumMod val="75000"/>
                  </a:schemeClr>
                </a:solidFill>
              </a:rPr>
              <a:t>hodnotící a kvalifikační kritéria VZ/VZMR</a:t>
            </a:r>
            <a:r>
              <a:rPr lang="cs-CZ" sz="360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cs-CZ" sz="3600" smtClean="0">
                <a:solidFill>
                  <a:schemeClr val="accent1">
                    <a:lumMod val="75000"/>
                  </a:schemeClr>
                </a:solidFill>
              </a:rPr>
              <a:t>k </a:t>
            </a:r>
            <a:r>
              <a:rPr lang="cs-CZ" sz="3600">
                <a:solidFill>
                  <a:schemeClr val="accent1">
                    <a:lumMod val="75000"/>
                  </a:schemeClr>
                </a:solidFill>
              </a:rPr>
              <a:t>nahlédnutí a případným komentářům. </a:t>
            </a:r>
            <a:r>
              <a:rPr lang="cs-CZ" sz="3600" smtClean="0">
                <a:solidFill>
                  <a:schemeClr val="accent1">
                    <a:lumMod val="75000"/>
                  </a:schemeClr>
                </a:solidFill>
              </a:rPr>
              <a:t>Po uzavření smlouvy pak vloží požadované informace ze smlouvy bez zbytečného odkladu.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cs-CZ" sz="360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cs-CZ" sz="3600">
              <a:solidFill>
                <a:schemeClr val="accent1">
                  <a:lumMod val="75000"/>
                </a:schemeClr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cs-CZ" sz="3600">
              <a:solidFill>
                <a:schemeClr val="accent1">
                  <a:lumMod val="75000"/>
                </a:schemeClr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cs-CZ" sz="360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cs-CZ" sz="360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cs-CZ" sz="360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cs-CZ">
              <a:solidFill>
                <a:srgbClr val="003A78"/>
              </a:solidFill>
            </a:endParaRP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>
          <a:xfrm>
            <a:off x="1260386" y="1238739"/>
            <a:ext cx="18909995" cy="615553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40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ZADÁVÁNÍ VEŘEJNÝCH ZAKÁZEK</a:t>
            </a:r>
          </a:p>
        </p:txBody>
      </p:sp>
    </p:spTree>
    <p:extLst>
      <p:ext uri="{BB962C8B-B14F-4D97-AF65-F5344CB8AC3E}">
        <p14:creationId xmlns:p14="http://schemas.microsoft.com/office/powerpoint/2010/main" val="4090738621"/>
      </p:ext>
    </p:ext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Plassholder for innhold 2"/>
          <p:cNvSpPr>
            <a:spLocks noGrp="1"/>
          </p:cNvSpPr>
          <p:nvPr>
            <p:ph idx="12"/>
          </p:nvPr>
        </p:nvSpPr>
        <p:spPr>
          <a:xfrm>
            <a:off x="1260386" y="1494074"/>
            <a:ext cx="22026335" cy="10880806"/>
          </a:xfrm>
        </p:spPr>
        <p:txBody>
          <a:bodyPr>
            <a:normAutofit lnSpcReduction="10000"/>
          </a:bodyPr>
          <a:lstStyle>
            <a:defPPr>
              <a:defRPr kern="1200" smtId="4294967295"/>
            </a:defPPr>
          </a:lstStyle>
          <a:p>
            <a:pPr>
              <a:spcBef>
                <a:spcPts val="600"/>
              </a:spcBef>
              <a:spcAft>
                <a:spcPts val="600"/>
              </a:spcAft>
            </a:pPr>
            <a:endParaRPr lang="cs-CZ" sz="800" smtClean="0">
              <a:solidFill>
                <a:srgbClr val="003A78"/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cs-CZ" sz="3600">
                <a:solidFill>
                  <a:schemeClr val="accent1">
                    <a:lumMod val="75000"/>
                  </a:schemeClr>
                </a:solidFill>
              </a:rPr>
              <a:t>Stanovení </a:t>
            </a:r>
            <a:r>
              <a:rPr lang="cs-CZ" sz="3600" b="1">
                <a:solidFill>
                  <a:schemeClr val="accent1">
                    <a:lumMod val="75000"/>
                  </a:schemeClr>
                </a:solidFill>
              </a:rPr>
              <a:t>předpokládané hodnoty </a:t>
            </a:r>
            <a:r>
              <a:rPr lang="cs-CZ" sz="3600" b="1" smtClean="0">
                <a:solidFill>
                  <a:schemeClr val="accent1">
                    <a:lumMod val="75000"/>
                  </a:schemeClr>
                </a:solidFill>
              </a:rPr>
              <a:t>VZ (PH) - </a:t>
            </a:r>
            <a:r>
              <a:rPr lang="cs-CZ" sz="3600" smtClean="0">
                <a:solidFill>
                  <a:schemeClr val="accent1">
                    <a:lumMod val="75000"/>
                  </a:schemeClr>
                </a:solidFill>
              </a:rPr>
              <a:t>Součet PH </a:t>
            </a:r>
            <a:r>
              <a:rPr lang="cs-CZ" sz="3600">
                <a:solidFill>
                  <a:schemeClr val="accent1">
                    <a:lumMod val="75000"/>
                  </a:schemeClr>
                </a:solidFill>
              </a:rPr>
              <a:t>částí VZMR musí zahrnovat </a:t>
            </a:r>
            <a:r>
              <a:rPr lang="cs-CZ" sz="3600" smtClean="0">
                <a:solidFill>
                  <a:schemeClr val="accent1">
                    <a:lumMod val="75000"/>
                  </a:schemeClr>
                </a:solidFill>
              </a:rPr>
              <a:t>PH </a:t>
            </a:r>
            <a:r>
              <a:rPr lang="cs-CZ" sz="3600">
                <a:solidFill>
                  <a:schemeClr val="accent1">
                    <a:lumMod val="75000"/>
                  </a:schemeClr>
                </a:solidFill>
              </a:rPr>
              <a:t>všech plnění, která </a:t>
            </a:r>
            <a:r>
              <a:rPr lang="cs-CZ" sz="3600" b="1">
                <a:solidFill>
                  <a:schemeClr val="accent1">
                    <a:lumMod val="75000"/>
                  </a:schemeClr>
                </a:solidFill>
              </a:rPr>
              <a:t>tvoří jeden funkční celek a jsou zadávána v časové </a:t>
            </a:r>
            <a:r>
              <a:rPr lang="cs-CZ" sz="3600" b="1" smtClean="0">
                <a:solidFill>
                  <a:schemeClr val="accent1">
                    <a:lumMod val="75000"/>
                  </a:schemeClr>
                </a:solidFill>
              </a:rPr>
              <a:t>souvislosti.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cs-CZ" sz="1000" b="1">
              <a:solidFill>
                <a:schemeClr val="accent1">
                  <a:lumMod val="75000"/>
                </a:schemeClr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cs-CZ" sz="3600">
                <a:solidFill>
                  <a:schemeClr val="accent1">
                    <a:lumMod val="75000"/>
                  </a:schemeClr>
                </a:solidFill>
              </a:rPr>
              <a:t>Je-li VZMR </a:t>
            </a:r>
            <a:r>
              <a:rPr lang="cs-CZ" sz="3600" b="1">
                <a:solidFill>
                  <a:schemeClr val="accent1">
                    <a:lumMod val="75000"/>
                  </a:schemeClr>
                </a:solidFill>
              </a:rPr>
              <a:t>rozdělena na části</a:t>
            </a:r>
            <a:r>
              <a:rPr lang="cs-CZ" sz="3600">
                <a:solidFill>
                  <a:schemeClr val="accent1">
                    <a:lumMod val="75000"/>
                  </a:schemeClr>
                </a:solidFill>
              </a:rPr>
              <a:t>, stanoví </a:t>
            </a:r>
            <a:r>
              <a:rPr lang="cs-CZ" sz="3600" smtClean="0">
                <a:solidFill>
                  <a:schemeClr val="accent1">
                    <a:lumMod val="75000"/>
                  </a:schemeClr>
                </a:solidFill>
              </a:rPr>
              <a:t>se PH </a:t>
            </a:r>
            <a:r>
              <a:rPr lang="cs-CZ" sz="3600">
                <a:solidFill>
                  <a:schemeClr val="accent1">
                    <a:lumMod val="75000"/>
                  </a:schemeClr>
                </a:solidFill>
              </a:rPr>
              <a:t>podle součtu </a:t>
            </a:r>
            <a:r>
              <a:rPr lang="cs-CZ" sz="3600" smtClean="0">
                <a:solidFill>
                  <a:schemeClr val="accent1">
                    <a:lumMod val="75000"/>
                  </a:schemeClr>
                </a:solidFill>
              </a:rPr>
              <a:t>PH </a:t>
            </a:r>
            <a:r>
              <a:rPr lang="cs-CZ" sz="3600">
                <a:solidFill>
                  <a:schemeClr val="accent1">
                    <a:lumMod val="75000"/>
                  </a:schemeClr>
                </a:solidFill>
              </a:rPr>
              <a:t>všech těchto částí bez ohledu na to, zda je VZMR zadávána v jednom nebo více výběrových </a:t>
            </a:r>
            <a:r>
              <a:rPr lang="cs-CZ" sz="3600" smtClean="0">
                <a:solidFill>
                  <a:schemeClr val="accent1">
                    <a:lumMod val="75000"/>
                  </a:schemeClr>
                </a:solidFill>
              </a:rPr>
              <a:t>řízeních.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cs-CZ" sz="1000">
              <a:solidFill>
                <a:schemeClr val="accent1">
                  <a:lumMod val="75000"/>
                </a:schemeClr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cs-CZ" sz="3600" smtClean="0">
                <a:solidFill>
                  <a:schemeClr val="accent1">
                    <a:lumMod val="75000"/>
                  </a:schemeClr>
                </a:solidFill>
              </a:rPr>
              <a:t>Zadavatel </a:t>
            </a:r>
            <a:r>
              <a:rPr lang="cs-CZ" sz="3600">
                <a:solidFill>
                  <a:schemeClr val="accent1">
                    <a:lumMod val="75000"/>
                  </a:schemeClr>
                </a:solidFill>
              </a:rPr>
              <a:t>je povinen postupovat tak, aby nedocházelo k </a:t>
            </a:r>
            <a:r>
              <a:rPr lang="cs-CZ" sz="3600" b="1">
                <a:solidFill>
                  <a:schemeClr val="accent1">
                    <a:lumMod val="75000"/>
                  </a:schemeClr>
                </a:solidFill>
              </a:rPr>
              <a:t>dělení předmětu VZMR </a:t>
            </a:r>
            <a:r>
              <a:rPr lang="cs-CZ" sz="3600">
                <a:solidFill>
                  <a:schemeClr val="accent1">
                    <a:lumMod val="75000"/>
                  </a:schemeClr>
                </a:solidFill>
              </a:rPr>
              <a:t>na menší VZMR s cílem snížit </a:t>
            </a:r>
            <a:r>
              <a:rPr lang="cs-CZ" sz="3600" smtClean="0">
                <a:solidFill>
                  <a:schemeClr val="accent1">
                    <a:lumMod val="75000"/>
                  </a:schemeClr>
                </a:solidFill>
              </a:rPr>
              <a:t>PH </a:t>
            </a:r>
            <a:r>
              <a:rPr lang="cs-CZ" sz="3600">
                <a:solidFill>
                  <a:schemeClr val="accent1">
                    <a:lumMod val="75000"/>
                  </a:schemeClr>
                </a:solidFill>
              </a:rPr>
              <a:t>VZMR pod stanovené limity dle ZZVZ a/nebo dle Pokynu pro VZMR</a:t>
            </a:r>
            <a:r>
              <a:rPr lang="cs-CZ" sz="3600" smtClean="0">
                <a:solidFill>
                  <a:schemeClr val="accent1">
                    <a:lumMod val="75000"/>
                  </a:schemeClr>
                </a:solidFill>
              </a:rPr>
              <a:t>.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cs-CZ" sz="1000">
              <a:solidFill>
                <a:schemeClr val="accent1">
                  <a:lumMod val="75000"/>
                </a:schemeClr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cs-CZ" sz="3600" b="1" u="sng">
                <a:solidFill>
                  <a:schemeClr val="accent1">
                    <a:lumMod val="75000"/>
                  </a:schemeClr>
                </a:solidFill>
              </a:rPr>
              <a:t>VZMR kategorie </a:t>
            </a:r>
            <a:r>
              <a:rPr lang="cs-CZ" sz="3600" b="1" u="sng" smtClean="0">
                <a:solidFill>
                  <a:schemeClr val="accent1">
                    <a:lumMod val="75000"/>
                  </a:schemeClr>
                </a:solidFill>
              </a:rPr>
              <a:t>I</a:t>
            </a:r>
            <a:r>
              <a:rPr lang="cs-CZ" sz="3600" u="sng" smtClean="0">
                <a:solidFill>
                  <a:schemeClr val="accent1">
                    <a:lumMod val="75000"/>
                  </a:schemeClr>
                </a:solidFill>
              </a:rPr>
              <a:t>:</a:t>
            </a:r>
            <a:r>
              <a:rPr lang="cs-CZ" sz="3600" smtClean="0">
                <a:solidFill>
                  <a:schemeClr val="accent1">
                    <a:lumMod val="75000"/>
                  </a:schemeClr>
                </a:solidFill>
              </a:rPr>
              <a:t> PH </a:t>
            </a:r>
            <a:r>
              <a:rPr lang="cs-CZ" sz="3600">
                <a:solidFill>
                  <a:schemeClr val="accent1">
                    <a:lumMod val="75000"/>
                  </a:schemeClr>
                </a:solidFill>
              </a:rPr>
              <a:t>VZMR nedosáhne </a:t>
            </a:r>
            <a:r>
              <a:rPr lang="cs-CZ" sz="3600" b="1">
                <a:solidFill>
                  <a:schemeClr val="accent1">
                    <a:lumMod val="75000"/>
                  </a:schemeClr>
                </a:solidFill>
              </a:rPr>
              <a:t>500 </a:t>
            </a:r>
            <a:r>
              <a:rPr lang="cs-CZ" sz="3600" b="1" smtClean="0">
                <a:solidFill>
                  <a:schemeClr val="accent1">
                    <a:lumMod val="75000"/>
                  </a:schemeClr>
                </a:solidFill>
              </a:rPr>
              <a:t>000 </a:t>
            </a:r>
            <a:r>
              <a:rPr lang="cs-CZ" sz="3600" b="1">
                <a:solidFill>
                  <a:schemeClr val="accent1">
                    <a:lumMod val="75000"/>
                  </a:schemeClr>
                </a:solidFill>
              </a:rPr>
              <a:t>Kč bez DPH </a:t>
            </a:r>
            <a:r>
              <a:rPr lang="cs-CZ" sz="3600">
                <a:solidFill>
                  <a:schemeClr val="accent1">
                    <a:lumMod val="75000"/>
                  </a:schemeClr>
                </a:solidFill>
              </a:rPr>
              <a:t>- zadává za cenu obvyklou v místě a čase plnění na základě informovanosti o trhu přímo </a:t>
            </a:r>
            <a:r>
              <a:rPr lang="cs-CZ" sz="3600" b="1">
                <a:solidFill>
                  <a:schemeClr val="accent1">
                    <a:lumMod val="75000"/>
                  </a:schemeClr>
                </a:solidFill>
              </a:rPr>
              <a:t>vybranému dodavateli </a:t>
            </a:r>
            <a:r>
              <a:rPr lang="cs-CZ" sz="3600">
                <a:solidFill>
                  <a:schemeClr val="accent1">
                    <a:lumMod val="75000"/>
                  </a:schemeClr>
                </a:solidFill>
              </a:rPr>
              <a:t>(na </a:t>
            </a:r>
            <a:r>
              <a:rPr lang="cs-CZ" sz="3600" smtClean="0">
                <a:solidFill>
                  <a:schemeClr val="accent1">
                    <a:lumMod val="75000"/>
                  </a:schemeClr>
                </a:solidFill>
              </a:rPr>
              <a:t>základě </a:t>
            </a:r>
            <a:r>
              <a:rPr lang="cs-CZ" sz="3600">
                <a:solidFill>
                  <a:schemeClr val="accent1">
                    <a:lumMod val="75000"/>
                  </a:schemeClr>
                </a:solidFill>
              </a:rPr>
              <a:t>předchozí zkušenosti nebo </a:t>
            </a:r>
            <a:r>
              <a:rPr lang="cs-CZ" sz="3600" smtClean="0">
                <a:solidFill>
                  <a:schemeClr val="accent1">
                    <a:lumMod val="75000"/>
                  </a:schemeClr>
                </a:solidFill>
              </a:rPr>
              <a:t>orientačního průzkum </a:t>
            </a:r>
            <a:r>
              <a:rPr lang="cs-CZ" sz="3600">
                <a:solidFill>
                  <a:schemeClr val="accent1">
                    <a:lumMod val="75000"/>
                  </a:schemeClr>
                </a:solidFill>
              </a:rPr>
              <a:t>trhu – vše archivovat</a:t>
            </a:r>
            <a:r>
              <a:rPr lang="cs-CZ" sz="3600" smtClean="0">
                <a:solidFill>
                  <a:schemeClr val="accent1">
                    <a:lumMod val="75000"/>
                  </a:schemeClr>
                </a:solidFill>
              </a:rPr>
              <a:t>).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cs-CZ" sz="1000">
              <a:solidFill>
                <a:schemeClr val="accent1">
                  <a:lumMod val="75000"/>
                </a:schemeClr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cs-CZ" sz="3600" b="1" u="sng">
                <a:solidFill>
                  <a:schemeClr val="accent1">
                    <a:lumMod val="75000"/>
                  </a:schemeClr>
                </a:solidFill>
              </a:rPr>
              <a:t>VZMR kategorie II</a:t>
            </a:r>
            <a:r>
              <a:rPr lang="cs-CZ" sz="3600">
                <a:solidFill>
                  <a:schemeClr val="accent1">
                    <a:lumMod val="75000"/>
                  </a:schemeClr>
                </a:solidFill>
              </a:rPr>
              <a:t>: </a:t>
            </a:r>
            <a:r>
              <a:rPr lang="cs-CZ" sz="3600" smtClean="0">
                <a:solidFill>
                  <a:schemeClr val="accent1">
                    <a:lumMod val="75000"/>
                  </a:schemeClr>
                </a:solidFill>
              </a:rPr>
              <a:t>PH </a:t>
            </a:r>
            <a:r>
              <a:rPr lang="cs-CZ" sz="3600">
                <a:solidFill>
                  <a:schemeClr val="accent1">
                    <a:lumMod val="75000"/>
                  </a:schemeClr>
                </a:solidFill>
              </a:rPr>
              <a:t>VZMR dosáhne </a:t>
            </a:r>
            <a:r>
              <a:rPr lang="cs-CZ" sz="3600" b="1">
                <a:solidFill>
                  <a:schemeClr val="accent1">
                    <a:lumMod val="75000"/>
                  </a:schemeClr>
                </a:solidFill>
              </a:rPr>
              <a:t>500 </a:t>
            </a:r>
            <a:r>
              <a:rPr lang="cs-CZ" sz="3600" b="1" smtClean="0">
                <a:solidFill>
                  <a:schemeClr val="accent1">
                    <a:lumMod val="75000"/>
                  </a:schemeClr>
                </a:solidFill>
              </a:rPr>
              <a:t>000 </a:t>
            </a:r>
            <a:r>
              <a:rPr lang="cs-CZ" sz="3600" b="1">
                <a:solidFill>
                  <a:schemeClr val="accent1">
                    <a:lumMod val="75000"/>
                  </a:schemeClr>
                </a:solidFill>
              </a:rPr>
              <a:t>Kč bez DPH </a:t>
            </a:r>
            <a:r>
              <a:rPr lang="cs-CZ" sz="3600">
                <a:solidFill>
                  <a:schemeClr val="accent1">
                    <a:lumMod val="75000"/>
                  </a:schemeClr>
                </a:solidFill>
              </a:rPr>
              <a:t>a nepřesáhne finanční </a:t>
            </a:r>
            <a:r>
              <a:rPr lang="cs-CZ" sz="3600" smtClean="0">
                <a:solidFill>
                  <a:schemeClr val="accent1">
                    <a:lumMod val="75000"/>
                  </a:schemeClr>
                </a:solidFill>
              </a:rPr>
              <a:t>limit </a:t>
            </a:r>
            <a:r>
              <a:rPr lang="cs-CZ" sz="3600">
                <a:solidFill>
                  <a:schemeClr val="accent1">
                    <a:lumMod val="75000"/>
                  </a:schemeClr>
                </a:solidFill>
              </a:rPr>
              <a:t>pro VZ dle ZZVZ - lze zadat pouze </a:t>
            </a:r>
            <a:r>
              <a:rPr lang="cs-CZ" sz="3600" b="1">
                <a:solidFill>
                  <a:schemeClr val="accent1">
                    <a:lumMod val="75000"/>
                  </a:schemeClr>
                </a:solidFill>
              </a:rPr>
              <a:t>formou výběrového řízení </a:t>
            </a:r>
            <a:r>
              <a:rPr lang="cs-CZ" sz="3600">
                <a:solidFill>
                  <a:schemeClr val="accent1">
                    <a:lumMod val="75000"/>
                  </a:schemeClr>
                </a:solidFill>
              </a:rPr>
              <a:t>v souladu s postupy popsanými v Pokynu pro VZMR (zpracování zadávací dokumentace, zveřejnění výzvy, </a:t>
            </a:r>
            <a:r>
              <a:rPr lang="cs-CZ" sz="3600" smtClean="0">
                <a:solidFill>
                  <a:schemeClr val="accent1">
                    <a:lumMod val="75000"/>
                  </a:schemeClr>
                </a:solidFill>
              </a:rPr>
              <a:t>vyzvání </a:t>
            </a:r>
            <a:r>
              <a:rPr lang="cs-CZ" sz="3600">
                <a:solidFill>
                  <a:schemeClr val="accent1">
                    <a:lumMod val="75000"/>
                  </a:schemeClr>
                </a:solidFill>
              </a:rPr>
              <a:t>vhodného počet dodavatelů, lhůta pro podání nabídek, hodnotící komise, uzavření písemné smlouvy</a:t>
            </a:r>
            <a:r>
              <a:rPr lang="cs-CZ" sz="3600" smtClean="0">
                <a:solidFill>
                  <a:schemeClr val="accent1">
                    <a:lumMod val="75000"/>
                  </a:schemeClr>
                </a:solidFill>
              </a:rPr>
              <a:t>,…).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cs-CZ" sz="1000">
              <a:solidFill>
                <a:schemeClr val="accent1">
                  <a:lumMod val="75000"/>
                </a:schemeClr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cs-CZ" sz="3600" b="1">
                <a:solidFill>
                  <a:schemeClr val="accent1">
                    <a:lumMod val="75000"/>
                  </a:schemeClr>
                </a:solidFill>
              </a:rPr>
              <a:t>Změny závazku ze smlouvy </a:t>
            </a:r>
            <a:r>
              <a:rPr lang="cs-CZ" sz="3600">
                <a:solidFill>
                  <a:schemeClr val="accent1">
                    <a:lumMod val="75000"/>
                  </a:schemeClr>
                </a:solidFill>
              </a:rPr>
              <a:t>- Navýšení ceny oproti ceně zadané v rámci VZMR se musí </a:t>
            </a:r>
            <a:r>
              <a:rPr lang="cs-CZ" sz="3600" smtClean="0">
                <a:solidFill>
                  <a:schemeClr val="accent1">
                    <a:lumMod val="75000"/>
                  </a:schemeClr>
                </a:solidFill>
              </a:rPr>
              <a:t>řádně </a:t>
            </a:r>
            <a:r>
              <a:rPr lang="cs-CZ" sz="3600" b="1" smtClean="0">
                <a:solidFill>
                  <a:schemeClr val="accent1">
                    <a:lumMod val="75000"/>
                  </a:schemeClr>
                </a:solidFill>
              </a:rPr>
              <a:t>zdůvodnit</a:t>
            </a:r>
            <a:r>
              <a:rPr lang="cs-CZ" sz="3600">
                <a:solidFill>
                  <a:schemeClr val="accent1">
                    <a:lumMod val="75000"/>
                  </a:schemeClr>
                </a:solidFill>
              </a:rPr>
              <a:t>. Celkový cenový nárůst původní hodnoty závazku nesmí přesáhnout limity stanovené v § 222 ZZVZ (změna závazku ze smlouvy).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cs-CZ" sz="360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cs-CZ" sz="3600">
              <a:solidFill>
                <a:schemeClr val="accent1">
                  <a:lumMod val="75000"/>
                </a:schemeClr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cs-CZ" sz="3600">
              <a:solidFill>
                <a:schemeClr val="accent1">
                  <a:lumMod val="75000"/>
                </a:schemeClr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cs-CZ" sz="360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cs-CZ" sz="360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cs-CZ" sz="360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cs-CZ">
              <a:solidFill>
                <a:srgbClr val="003A78"/>
              </a:solidFill>
            </a:endParaRP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>
          <a:xfrm>
            <a:off x="1260386" y="878521"/>
            <a:ext cx="18909995" cy="615553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40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POKYN ZP PRO VZMR</a:t>
            </a:r>
          </a:p>
        </p:txBody>
      </p:sp>
    </p:spTree>
    <p:extLst>
      <p:ext uri="{BB962C8B-B14F-4D97-AF65-F5344CB8AC3E}">
        <p14:creationId xmlns:p14="http://schemas.microsoft.com/office/powerpoint/2010/main" val="3920751459"/>
      </p:ext>
    </p:ext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Plassholder for innhold 2"/>
          <p:cNvSpPr>
            <a:spLocks noGrp="1"/>
          </p:cNvSpPr>
          <p:nvPr>
            <p:ph idx="12"/>
          </p:nvPr>
        </p:nvSpPr>
        <p:spPr>
          <a:xfrm>
            <a:off x="1260386" y="1494074"/>
            <a:ext cx="22026335" cy="10880806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cs-CZ" sz="360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cs-CZ" sz="3600">
              <a:solidFill>
                <a:schemeClr val="accent1">
                  <a:lumMod val="75000"/>
                </a:schemeClr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cs-CZ" sz="360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cs-CZ" sz="8800" smtClean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cs-CZ" sz="8800" smtClean="0">
                <a:solidFill>
                  <a:schemeClr val="accent1">
                    <a:lumMod val="75000"/>
                  </a:schemeClr>
                </a:solidFill>
              </a:rPr>
              <a:t>Děkuji za pozornost!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cs-CZ" sz="360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cs-CZ" sz="360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cs-CZ">
              <a:solidFill>
                <a:srgbClr val="003A78"/>
              </a:solidFill>
            </a:endParaRP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>
          <a:xfrm>
            <a:off x="1260386" y="878521"/>
            <a:ext cx="18909995" cy="615553"/>
          </a:xfrm>
        </p:spPr>
        <p:txBody>
          <a:bodyPr/>
          <a:lstStyle>
            <a:defPPr>
              <a:defRPr kern="1200" smtId="4294967295"/>
            </a:defPPr>
          </a:lstStyle>
          <a:p>
            <a:endParaRPr lang="cs-CZ" sz="400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10732784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36543"/>
  <p:tag name="AS_OS" val="Microsoft Windows NT 6.1.7601 Service Pack 1"/>
  <p:tag name="AS_RELEASE_DATE" val="2015.10.05"/>
  <p:tag name="AS_TITLE" val="Aspose.Slides for .NET 4.0"/>
  <p:tag name="AS_VERSION" val="15.8.0.0"/>
</p:tagLst>
</file>

<file path=ppt/theme/theme1.xml><?xml version="1.0" encoding="utf-8"?>
<a:theme xmlns:r="http://schemas.openxmlformats.org/officeDocument/2006/relationships" xmlns:a="http://schemas.openxmlformats.org/drawingml/2006/main" name="Office-theme">
  <a:themeElements>
    <a:clrScheme name="">
      <a:dk1>
        <a:srgbClr val="000000"/>
      </a:dk1>
      <a:lt1>
        <a:srgbClr val="FFFFFF"/>
      </a:lt1>
      <a:dk2>
        <a:srgbClr val="1E1E1C"/>
      </a:dk2>
      <a:lt2>
        <a:srgbClr val="0F3C74"/>
      </a:lt2>
      <a:accent1>
        <a:srgbClr val="0F3C74"/>
      </a:accent1>
      <a:accent2>
        <a:srgbClr val="D8222C"/>
      </a:accent2>
      <a:accent3>
        <a:srgbClr val="3EAF79"/>
      </a:accent3>
      <a:accent4>
        <a:srgbClr val="FFC000"/>
      </a:accent4>
      <a:accent5>
        <a:srgbClr val="0F3C74"/>
      </a:accent5>
      <a:accent6>
        <a:srgbClr val="3EAF79"/>
      </a:accent6>
      <a:hlink>
        <a:srgbClr val="0F3C74"/>
      </a:hlink>
      <a:folHlink>
        <a:srgbClr val="954F72"/>
      </a:folHlink>
    </a:clrScheme>
    <a:fontScheme name="Egendefinert 14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PPT-mal_EØSMidlene.potx" id="{2877A2A8-6D65-4BE8-A3B9-A911333E1F70}" vid="{D3D72181-B44E-471C-A438-738F633005D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>
  <Template/>
  <Manager/>
  <Company/>
  <PresentationFormat/>
  <SharedDoc>0</SharedDoc>
  <Application>Aspose.Slides for .NET</Application>
  <AppVersion>15.0800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2021-06-01T10:05:06.615</cp:lastPrinted>
  <dcterms:created xsi:type="dcterms:W3CDTF">2021-06-01T10:05:06Z</dcterms:created>
  <dcterms:modified xsi:type="dcterms:W3CDTF">2021-06-01T10:05:06Z</dcterms:modified>
</cp:coreProperties>
</file>