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15.8.0.0-->
<p:presentation xmlns:r="http://schemas.openxmlformats.org/officeDocument/2006/relationships" xmlns:a="http://schemas.openxmlformats.org/drawingml/2006/main" xmlns:p="http://schemas.openxmlformats.org/presentationml/2006/main" saveSubsetFonts="1" autoCompressPictures="0">
  <p:sldMasterIdLst>
    <p:sldMasterId id="2147483648" r:id="rId2"/>
  </p:sldMasterIdLst>
  <p:notesMasterIdLst>
    <p:notesMasterId r:id="rId3"/>
  </p:notesMasterIdLst>
  <p:sldIdLst>
    <p:sldId id="256" r:id="rId4"/>
    <p:sldId id="266" r:id="rId5"/>
    <p:sldId id="295" r:id="rId6"/>
    <p:sldId id="296" r:id="rId7"/>
    <p:sldId id="299" r:id="rId8"/>
    <p:sldId id="300" r:id="rId9"/>
    <p:sldId id="298" r:id="rId10"/>
    <p:sldId id="302" r:id="rId11"/>
  </p:sldIdLst>
  <p:sldSz cx="24380825" cy="13714412"/>
  <p:notesSz cx="6858000" cy="9144000"/>
  <p:custDataLst>
    <p:tags r:id="rId12"/>
  </p:custDataLst>
  <p:defaultTextStyle>
    <a:defPPr>
      <a:defRPr lang="en-US"/>
    </a:defPPr>
    <a:lvl1pPr marL="0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1pPr>
    <a:lvl2pPr marL="914127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2pPr>
    <a:lvl3pPr marL="1828252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3pPr>
    <a:lvl4pPr marL="2742379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4pPr>
    <a:lvl5pPr marL="3656503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5pPr>
    <a:lvl6pPr marL="4570628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6pPr>
    <a:lvl7pPr marL="5484755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7pPr>
    <a:lvl8pPr marL="6398880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8pPr>
    <a:lvl9pPr marL="7313007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19">
          <p15:clr>
            <a:srgbClr val="A4A3A4"/>
          </p15:clr>
        </p15:guide>
        <p15:guide id="2" pos="767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p="http://schemas.openxmlformats.org/presentationml/2006/main">
  <p:cmAuthor id="1" name="Tomšejová Eva Ing." initials="TEI" lastIdx="0" clrIdx="0">
    <p:extLst>
      <p:ext uri="{19B8F6BF-5375-455C-9EA6-DF929625EA0E}">
        <p15:presenceInfo xmlns:p15="http://schemas.microsoft.com/office/powerpoint/2012/main" userId="S-1-5-21-725345543-1035525444-1547161642-4213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13A78"/>
    <a:srgbClr val="009B78"/>
    <a:srgbClr val="F1C350"/>
    <a:srgbClr val="003268"/>
    <a:srgbClr val="326889"/>
    <a:srgbClr val="7E5E9F"/>
    <a:srgbClr val="00A5A5"/>
    <a:srgbClr val="0087C9"/>
    <a:srgbClr val="E55454"/>
    <a:srgbClr val="A7BF4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32" autoAdjust="0"/>
    <p:restoredTop sz="94666" autoAdjust="0"/>
  </p:normalViewPr>
  <p:slideViewPr>
    <p:cSldViewPr snapToGrid="0">
      <p:cViewPr varScale="1">
        <p:scale>
          <a:sx n="37" d="100"/>
          <a:sy n="37" d="100"/>
        </p:scale>
        <p:origin x="798" y="66"/>
      </p:cViewPr>
      <p:guideLst>
        <p:guide orient="horz" pos="4319"/>
        <p:guide pos="7679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96" d="100"/>
          <a:sy n="96" d="100"/>
        </p:scale>
        <p:origin x="2880" y="102"/>
      </p:cViewPr>
      <p:guideLst/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commentAuthors" Target="commentAuthors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tags" Target="tags/tag1.xml" /><Relationship Id="rId13" Type="http://schemas.openxmlformats.org/officeDocument/2006/relationships/presProps" Target="presProps.xml" /><Relationship Id="rId14" Type="http://schemas.openxmlformats.org/officeDocument/2006/relationships/viewProps" Target="viewProps.xml" /><Relationship Id="rId15" Type="http://schemas.openxmlformats.org/officeDocument/2006/relationships/theme" Target="theme/theme1.xml" /><Relationship Id="rId16" Type="http://schemas.openxmlformats.org/officeDocument/2006/relationships/tableStyles" Target="tableStyles.xml" /><Relationship Id="rId2" Type="http://schemas.openxmlformats.org/officeDocument/2006/relationships/slideMaster" Target="slideMasters/slideMaster1.xml" /><Relationship Id="rId25" Type="http://schemas.microsoft.com/office/2015/10/relationships/revisionInfo" Target="revisionInfo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r">
              <a:defRPr sz="1200"/>
            </a:lvl1pPr>
          </a:lstStyle>
          <a:p>
            <a:fld id="{B6A57144-1CBB-4515-B696-16F63A0D6277}" type="datetimeFigureOut">
              <a:rPr lang="en-GB" smtClean="0"/>
              <a:t>11/05/2021</a:t>
            </a:fld>
            <a:endParaRPr lang="en-GB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r">
              <a:defRPr sz="1200"/>
            </a:lvl1pPr>
          </a:lstStyle>
          <a:p>
            <a:fld id="{F9DA259D-87B2-48A8-8896-0559A1CBD7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24601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914127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828252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2742379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3656503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4570628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5484755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6398880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7313007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image" Target="../media/image3.jpeg" /><Relationship Id="rId3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jpeg" /><Relationship Id="rId2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image" Target="../media/image3.jpeg" /><Relationship Id="rId3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Title- light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260157" y="6382328"/>
            <a:ext cx="18332510" cy="1231106"/>
          </a:xfrm>
        </p:spPr>
        <p:txBody>
          <a:bodyPr wrap="square" lIns="0" tIns="0" rIns="0" bIns="0" anchor="ctr">
            <a:spAutoFit/>
          </a:bodyPr>
          <a:lstStyle>
            <a:defPPr>
              <a:defRPr kern="1200" smtId="4294967295"/>
            </a:defPPr>
            <a:lvl1pPr algn="l">
              <a:defRPr sz="8000"/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19136392" y="12705989"/>
            <a:ext cx="3985698" cy="461665"/>
          </a:xfrm>
          <a:prstGeom prst="rect">
            <a:avLst/>
          </a:prstGeom>
        </p:spPr>
        <p:txBody>
          <a:bodyPr anchor="b">
            <a:spAutoFit/>
          </a:bodyPr>
          <a:lstStyle>
            <a:defPPr>
              <a:defRPr kern="1200" smtId="4294967295"/>
            </a:defPPr>
            <a:lvl1pPr>
              <a:defRPr sz="3000">
                <a:solidFill>
                  <a:schemeClr val="dk2"/>
                </a:solidFill>
              </a:defRPr>
            </a:lvl1pPr>
          </a:lstStyle>
          <a:p>
            <a:fld id="{D5906656-A9BE-4917-BFD7-16C60DDEE872}" type="datetime1">
              <a:rPr lang="nb-NO" smtClean="0"/>
              <a:t>11.05.2021</a:t>
            </a:fld>
            <a:endParaRPr lang="nb-NO"/>
          </a:p>
        </p:txBody>
      </p:sp>
      <p:sp>
        <p:nvSpPr>
          <p:cNvPr id="13" name="Plassholder for tekst 12"/>
          <p:cNvSpPr>
            <a:spLocks noGrp="1"/>
          </p:cNvSpPr>
          <p:nvPr>
            <p:ph type="body" sz="quarter" idx="13" hasCustomPrompt="1"/>
          </p:nvPr>
        </p:nvSpPr>
        <p:spPr>
          <a:xfrm>
            <a:off x="1260157" y="12153389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Name</a:t>
            </a:r>
            <a:endParaRPr lang="en-GB"/>
          </a:p>
        </p:txBody>
      </p:sp>
      <p:sp>
        <p:nvSpPr>
          <p:cNvPr id="14" name="Plassholder for tekst 12"/>
          <p:cNvSpPr>
            <a:spLocks noGrp="1"/>
          </p:cNvSpPr>
          <p:nvPr>
            <p:ph type="body" sz="quarter" idx="14" hasCustomPrompt="1"/>
          </p:nvPr>
        </p:nvSpPr>
        <p:spPr>
          <a:xfrm>
            <a:off x="1260157" y="12707725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Title</a:t>
            </a:r>
            <a:endParaRPr lang="en-GB"/>
          </a:p>
        </p:txBody>
      </p:sp>
      <p:sp>
        <p:nvSpPr>
          <p:cNvPr id="17" name="Plassholder for tekst 12"/>
          <p:cNvSpPr>
            <a:spLocks noGrp="1"/>
          </p:cNvSpPr>
          <p:nvPr>
            <p:ph type="body" sz="quarter" idx="15" hasCustomPrompt="1"/>
          </p:nvPr>
        </p:nvSpPr>
        <p:spPr>
          <a:xfrm>
            <a:off x="10200074" y="12146546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Office</a:t>
            </a:r>
            <a:endParaRPr lang="en-GB"/>
          </a:p>
        </p:txBody>
      </p:sp>
      <p:sp>
        <p:nvSpPr>
          <p:cNvPr id="18" name="Plassholder for tekst 12"/>
          <p:cNvSpPr>
            <a:spLocks noGrp="1"/>
          </p:cNvSpPr>
          <p:nvPr>
            <p:ph type="body" sz="quarter" idx="16" hasCustomPrompt="1"/>
          </p:nvPr>
        </p:nvSpPr>
        <p:spPr>
          <a:xfrm>
            <a:off x="10200075" y="12705989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Company</a:t>
            </a:r>
            <a:endParaRPr lang="en-GB"/>
          </a:p>
        </p:txBody>
      </p:sp>
      <p:pic>
        <p:nvPicPr>
          <p:cNvPr id="20" name="Bilde 19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1" y="0"/>
            <a:ext cx="24380825" cy="2413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559389"/>
      </p:ext>
    </p:extLst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Title with photo background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260157" y="6382328"/>
            <a:ext cx="18332510" cy="1231106"/>
          </a:xfrm>
        </p:spPr>
        <p:txBody>
          <a:bodyPr wrap="square" lIns="0" tIns="0" rIns="0" bIns="0" anchor="ctr">
            <a:spAutoFit/>
          </a:bodyPr>
          <a:lstStyle>
            <a:defPPr>
              <a:defRPr kern="1200" smtId="4294967295"/>
            </a:defPPr>
            <a:lvl1pPr algn="l">
              <a:defRPr sz="8000">
                <a:solidFill>
                  <a:schemeClr val="bg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19136392" y="12705989"/>
            <a:ext cx="3985698" cy="461665"/>
          </a:xfrm>
          <a:prstGeom prst="rect">
            <a:avLst/>
          </a:prstGeom>
        </p:spPr>
        <p:txBody>
          <a:bodyPr anchor="b">
            <a:spAutoFit/>
          </a:bodyPr>
          <a:lstStyle>
            <a:defPPr>
              <a:defRPr kern="1200" smtId="4294967295"/>
            </a:defPPr>
            <a:lvl1pPr>
              <a:defRPr sz="3000">
                <a:solidFill>
                  <a:schemeClr val="bg1"/>
                </a:solidFill>
              </a:defRPr>
            </a:lvl1pPr>
          </a:lstStyle>
          <a:p>
            <a:fld id="{35900153-C3D1-4B62-A437-E57CAB8AEB13}" type="datetime1">
              <a:rPr lang="nb-NO" smtClean="0"/>
              <a:t>11.05.2021</a:t>
            </a:fld>
            <a:endParaRPr lang="nb-NO"/>
          </a:p>
        </p:txBody>
      </p:sp>
      <p:sp>
        <p:nvSpPr>
          <p:cNvPr id="13" name="Plassholder for tekst 12"/>
          <p:cNvSpPr>
            <a:spLocks noGrp="1"/>
          </p:cNvSpPr>
          <p:nvPr>
            <p:ph type="body" sz="quarter" idx="13" hasCustomPrompt="1"/>
          </p:nvPr>
        </p:nvSpPr>
        <p:spPr>
          <a:xfrm>
            <a:off x="1260157" y="12153389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Name</a:t>
            </a:r>
            <a:endParaRPr lang="en-GB"/>
          </a:p>
        </p:txBody>
      </p:sp>
      <p:sp>
        <p:nvSpPr>
          <p:cNvPr id="14" name="Plassholder for tekst 12"/>
          <p:cNvSpPr>
            <a:spLocks noGrp="1"/>
          </p:cNvSpPr>
          <p:nvPr>
            <p:ph type="body" sz="quarter" idx="14" hasCustomPrompt="1"/>
          </p:nvPr>
        </p:nvSpPr>
        <p:spPr>
          <a:xfrm>
            <a:off x="1260157" y="12707725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Title</a:t>
            </a:r>
            <a:endParaRPr lang="en-GB"/>
          </a:p>
        </p:txBody>
      </p:sp>
      <p:sp>
        <p:nvSpPr>
          <p:cNvPr id="17" name="Plassholder for tekst 12"/>
          <p:cNvSpPr>
            <a:spLocks noGrp="1"/>
          </p:cNvSpPr>
          <p:nvPr>
            <p:ph type="body" sz="quarter" idx="15" hasCustomPrompt="1"/>
          </p:nvPr>
        </p:nvSpPr>
        <p:spPr>
          <a:xfrm>
            <a:off x="10200074" y="12146546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Office</a:t>
            </a:r>
            <a:endParaRPr lang="en-GB"/>
          </a:p>
        </p:txBody>
      </p:sp>
      <p:sp>
        <p:nvSpPr>
          <p:cNvPr id="18" name="Plassholder for tekst 12"/>
          <p:cNvSpPr>
            <a:spLocks noGrp="1"/>
          </p:cNvSpPr>
          <p:nvPr>
            <p:ph type="body" sz="quarter" idx="16" hasCustomPrompt="1"/>
          </p:nvPr>
        </p:nvSpPr>
        <p:spPr>
          <a:xfrm>
            <a:off x="10200075" y="12705989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Company</a:t>
            </a:r>
            <a:endParaRPr lang="en-GB"/>
          </a:p>
        </p:txBody>
      </p:sp>
      <p:pic>
        <p:nvPicPr>
          <p:cNvPr id="5" name="Bilde 4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1" y="0"/>
            <a:ext cx="24380825" cy="2523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8077482"/>
      </p:ext>
    </p:extLst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6" y="3091543"/>
            <a:ext cx="21861704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0" hasCustomPrompt="1"/>
          </p:nvPr>
        </p:nvSpPr>
        <p:spPr>
          <a:xfrm>
            <a:off x="1259560" y="2630802"/>
            <a:ext cx="21861704" cy="461665"/>
          </a:xfrm>
        </p:spPr>
        <p:txBody>
          <a:bodyPr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9579462"/>
      </p:ext>
    </p:extLst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le and text re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defPPr>
              <a:defRPr kern="1200" smtId="4294967295"/>
            </a:defPPr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6" y="3091543"/>
            <a:ext cx="21861704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0" hasCustomPrompt="1"/>
          </p:nvPr>
        </p:nvSpPr>
        <p:spPr>
          <a:xfrm>
            <a:off x="1259560" y="2630802"/>
            <a:ext cx="21861704" cy="461665"/>
          </a:xfrm>
        </p:spPr>
        <p:txBody>
          <a:bodyPr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7428218"/>
      </p:ext>
    </p:extLst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le, text and photo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14689837" y="-1"/>
            <a:ext cx="9690988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14689837" y="-1"/>
            <a:ext cx="9690988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387" y="1097394"/>
            <a:ext cx="12277305" cy="1077218"/>
          </a:xfrm>
        </p:spPr>
        <p:txBody>
          <a:bodyPr/>
          <a:lstStyle>
            <a:defPPr>
              <a:defRPr kern="1200" smtId="4294967295"/>
            </a:defPPr>
            <a:lvl1pPr>
              <a:defRPr>
                <a:solidFill>
                  <a:srgbClr val="002060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7" y="3091543"/>
            <a:ext cx="12277306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1" hasCustomPrompt="1"/>
          </p:nvPr>
        </p:nvSpPr>
        <p:spPr>
          <a:xfrm>
            <a:off x="1259560" y="2630802"/>
            <a:ext cx="12277305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002060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8700516"/>
      </p:ext>
    </p:extLst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le, text and photo re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14689837" y="-1"/>
            <a:ext cx="9690988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14689837" y="-1"/>
            <a:ext cx="9690988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387" y="1097394"/>
            <a:ext cx="12277305" cy="1077218"/>
          </a:xfrm>
        </p:spPr>
        <p:txBody>
          <a:bodyPr/>
          <a:lstStyle>
            <a:defPPr>
              <a:defRPr kern="1200" smtId="4294967295"/>
            </a:defPPr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7" y="3091543"/>
            <a:ext cx="12277306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1" hasCustomPrompt="1"/>
          </p:nvPr>
        </p:nvSpPr>
        <p:spPr>
          <a:xfrm>
            <a:off x="1259560" y="2630802"/>
            <a:ext cx="12277305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2741281"/>
      </p:ext>
    </p:extLst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xt and photo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5742718" y="-1"/>
            <a:ext cx="18638107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5742717" y="-1"/>
            <a:ext cx="18638107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11" name="Plassholder for tekst 8"/>
          <p:cNvSpPr>
            <a:spLocks noGrp="1"/>
          </p:cNvSpPr>
          <p:nvPr>
            <p:ph type="body" sz="quarter" idx="12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7736841"/>
      </p:ext>
    </p:extLst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le and photo re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5742718" y="-1"/>
            <a:ext cx="18638107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5742717" y="-1"/>
            <a:ext cx="18638107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11" name="Plassholder for tekst 8"/>
          <p:cNvSpPr>
            <a:spLocks noGrp="1"/>
          </p:cNvSpPr>
          <p:nvPr>
            <p:ph type="body" sz="quarter" idx="12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4334217"/>
      </p:ext>
    </p:extLst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Large photo"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1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2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3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4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5" name="Freeform 9"/>
          <p:cNvSpPr/>
          <p:nvPr userDrawn="1"/>
        </p:nvSpPr>
        <p:spPr bwMode="auto">
          <a:xfrm>
            <a:off x="2609850" y="12903932"/>
            <a:ext cx="155575" cy="161925"/>
          </a:xfrm>
          <a:custGeom>
            <a:gdLst>
              <a:gd name="T0" fmla="*/ 98 w 98"/>
              <a:gd name="T1" fmla="*/ 102 h 102"/>
              <a:gd name="T2" fmla="*/ 0 w 98"/>
              <a:gd name="T3" fmla="*/ 102 h 102"/>
              <a:gd name="T4" fmla="*/ 0 w 98"/>
              <a:gd name="T5" fmla="*/ 0 h 102"/>
              <a:gd name="T6" fmla="*/ 98 w 98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" h="102">
                <a:moveTo>
                  <a:pt x="98" y="102"/>
                </a:moveTo>
                <a:lnTo>
                  <a:pt x="0" y="102"/>
                </a:lnTo>
                <a:lnTo>
                  <a:pt x="0" y="0"/>
                </a:lnTo>
                <a:lnTo>
                  <a:pt x="98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6" name="Rectangle 10"/>
          <p:cNvSpPr>
            <a:spLocks noChangeArrowheads="1"/>
          </p:cNvSpPr>
          <p:nvPr userDrawn="1"/>
        </p:nvSpPr>
        <p:spPr bwMode="auto">
          <a:xfrm>
            <a:off x="2455863" y="12903932"/>
            <a:ext cx="153988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7" name="Freeform 11"/>
          <p:cNvSpPr/>
          <p:nvPr userDrawn="1"/>
        </p:nvSpPr>
        <p:spPr bwMode="auto">
          <a:xfrm>
            <a:off x="2765425" y="12746770"/>
            <a:ext cx="158750" cy="476250"/>
          </a:xfrm>
          <a:custGeom>
            <a:gdLst>
              <a:gd name="T0" fmla="*/ 0 w 100"/>
              <a:gd name="T1" fmla="*/ 0 h 300"/>
              <a:gd name="T2" fmla="*/ 0 w 100"/>
              <a:gd name="T3" fmla="*/ 201 h 300"/>
              <a:gd name="T4" fmla="*/ 100 w 100"/>
              <a:gd name="T5" fmla="*/ 300 h 300"/>
              <a:gd name="T6" fmla="*/ 100 w 100"/>
              <a:gd name="T7" fmla="*/ 0 h 300"/>
              <a:gd name="T8" fmla="*/ 0 w 100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300">
                <a:moveTo>
                  <a:pt x="0" y="0"/>
                </a:moveTo>
                <a:lnTo>
                  <a:pt x="0" y="201"/>
                </a:lnTo>
                <a:lnTo>
                  <a:pt x="100" y="300"/>
                </a:lnTo>
                <a:lnTo>
                  <a:pt x="100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8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9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50" name="Line 14"/>
          <p:cNvSpPr>
            <a:spLocks noChangeShapeType="1"/>
          </p:cNvSpPr>
          <p:nvPr userDrawn="1"/>
        </p:nvSpPr>
        <p:spPr bwMode="auto">
          <a:xfrm>
            <a:off x="2924175" y="13065857"/>
            <a:ext cx="2144395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51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1133492"/>
      </p:ext>
    </p:extLst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xt and diagram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diagram 1"/>
          <p:cNvSpPr>
            <a:spLocks noGrp="1"/>
          </p:cNvSpPr>
          <p:nvPr>
            <p:ph type="chart" sz="quarter" idx="11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a chart</a:t>
            </a:r>
          </a:p>
        </p:txBody>
      </p:sp>
      <p:sp>
        <p:nvSpPr>
          <p:cNvPr id="6" name="Plassholder for innhold 2"/>
          <p:cNvSpPr>
            <a:spLocks noGrp="1"/>
          </p:cNvSpPr>
          <p:nvPr>
            <p:ph idx="12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8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8680499"/>
      </p:ext>
    </p:extLst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xt and diagram re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diagram 1"/>
          <p:cNvSpPr>
            <a:spLocks noGrp="1"/>
          </p:cNvSpPr>
          <p:nvPr>
            <p:ph type="chart" sz="quarter" idx="11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a chart</a:t>
            </a:r>
          </a:p>
        </p:txBody>
      </p:sp>
      <p:sp>
        <p:nvSpPr>
          <p:cNvPr id="6" name="Plassholder for innhold 2"/>
          <p:cNvSpPr>
            <a:spLocks noGrp="1"/>
          </p:cNvSpPr>
          <p:nvPr>
            <p:ph idx="12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8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2626821"/>
      </p:ext>
    </p:extLst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xt and tabl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abell 1"/>
          <p:cNvSpPr>
            <a:spLocks noGrp="1"/>
          </p:cNvSpPr>
          <p:nvPr>
            <p:ph type="tbl" sz="quarter" idx="12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on the icon to add a table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6584890"/>
      </p:ext>
    </p:extLst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xt and table re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abell 1"/>
          <p:cNvSpPr>
            <a:spLocks noGrp="1"/>
          </p:cNvSpPr>
          <p:nvPr>
            <p:ph type="tbl" sz="quarter" idx="12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on the icon to add a table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1945313"/>
      </p:ext>
    </p:extLst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Large text red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157" y="5633541"/>
            <a:ext cx="21028462" cy="1384995"/>
          </a:xfrm>
        </p:spPr>
        <p:txBody>
          <a:bodyPr anchor="ctr"/>
          <a:lstStyle>
            <a:defPPr>
              <a:defRPr kern="1200" smtId="4294967295"/>
            </a:defPPr>
            <a:lvl1pPr>
              <a:defRPr sz="9000">
                <a:solidFill>
                  <a:schemeClr val="lt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7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8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0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1" name="Freeform 9"/>
          <p:cNvSpPr/>
          <p:nvPr userDrawn="1"/>
        </p:nvSpPr>
        <p:spPr bwMode="auto">
          <a:xfrm>
            <a:off x="2609850" y="12903932"/>
            <a:ext cx="155575" cy="161925"/>
          </a:xfrm>
          <a:custGeom>
            <a:gdLst>
              <a:gd name="T0" fmla="*/ 98 w 98"/>
              <a:gd name="T1" fmla="*/ 102 h 102"/>
              <a:gd name="T2" fmla="*/ 0 w 98"/>
              <a:gd name="T3" fmla="*/ 102 h 102"/>
              <a:gd name="T4" fmla="*/ 0 w 98"/>
              <a:gd name="T5" fmla="*/ 0 h 102"/>
              <a:gd name="T6" fmla="*/ 98 w 98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" h="102">
                <a:moveTo>
                  <a:pt x="98" y="102"/>
                </a:moveTo>
                <a:lnTo>
                  <a:pt x="0" y="102"/>
                </a:lnTo>
                <a:lnTo>
                  <a:pt x="0" y="0"/>
                </a:lnTo>
                <a:lnTo>
                  <a:pt x="98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2" name="Rectangle 10"/>
          <p:cNvSpPr>
            <a:spLocks noChangeArrowheads="1"/>
          </p:cNvSpPr>
          <p:nvPr userDrawn="1"/>
        </p:nvSpPr>
        <p:spPr bwMode="auto">
          <a:xfrm>
            <a:off x="2455863" y="12903932"/>
            <a:ext cx="153988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3" name="Freeform 11"/>
          <p:cNvSpPr/>
          <p:nvPr userDrawn="1"/>
        </p:nvSpPr>
        <p:spPr bwMode="auto">
          <a:xfrm>
            <a:off x="2765425" y="12746770"/>
            <a:ext cx="158750" cy="476250"/>
          </a:xfrm>
          <a:custGeom>
            <a:gdLst>
              <a:gd name="T0" fmla="*/ 0 w 100"/>
              <a:gd name="T1" fmla="*/ 0 h 300"/>
              <a:gd name="T2" fmla="*/ 0 w 100"/>
              <a:gd name="T3" fmla="*/ 201 h 300"/>
              <a:gd name="T4" fmla="*/ 100 w 100"/>
              <a:gd name="T5" fmla="*/ 300 h 300"/>
              <a:gd name="T6" fmla="*/ 100 w 100"/>
              <a:gd name="T7" fmla="*/ 0 h 300"/>
              <a:gd name="T8" fmla="*/ 0 w 100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300">
                <a:moveTo>
                  <a:pt x="0" y="0"/>
                </a:moveTo>
                <a:lnTo>
                  <a:pt x="0" y="201"/>
                </a:lnTo>
                <a:lnTo>
                  <a:pt x="100" y="300"/>
                </a:lnTo>
                <a:lnTo>
                  <a:pt x="100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4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5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6" name="Line 14"/>
          <p:cNvSpPr>
            <a:spLocks noChangeShapeType="1"/>
          </p:cNvSpPr>
          <p:nvPr userDrawn="1"/>
        </p:nvSpPr>
        <p:spPr bwMode="auto">
          <a:xfrm>
            <a:off x="2924175" y="13065857"/>
            <a:ext cx="2144395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7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3204339"/>
      </p:ext>
    </p:extLst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Large text green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157" y="5633541"/>
            <a:ext cx="21028462" cy="1384995"/>
          </a:xfrm>
        </p:spPr>
        <p:txBody>
          <a:bodyPr anchor="ctr"/>
          <a:lstStyle>
            <a:defPPr>
              <a:defRPr kern="1200" smtId="4294967295"/>
            </a:defPPr>
            <a:lvl1pPr>
              <a:defRPr sz="9000">
                <a:solidFill>
                  <a:schemeClr val="lt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7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8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0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1" name="Freeform 9"/>
          <p:cNvSpPr/>
          <p:nvPr userDrawn="1"/>
        </p:nvSpPr>
        <p:spPr bwMode="auto">
          <a:xfrm>
            <a:off x="2609850" y="12903932"/>
            <a:ext cx="155575" cy="161925"/>
          </a:xfrm>
          <a:custGeom>
            <a:gdLst>
              <a:gd name="T0" fmla="*/ 98 w 98"/>
              <a:gd name="T1" fmla="*/ 102 h 102"/>
              <a:gd name="T2" fmla="*/ 0 w 98"/>
              <a:gd name="T3" fmla="*/ 102 h 102"/>
              <a:gd name="T4" fmla="*/ 0 w 98"/>
              <a:gd name="T5" fmla="*/ 0 h 102"/>
              <a:gd name="T6" fmla="*/ 98 w 98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" h="102">
                <a:moveTo>
                  <a:pt x="98" y="102"/>
                </a:moveTo>
                <a:lnTo>
                  <a:pt x="0" y="102"/>
                </a:lnTo>
                <a:lnTo>
                  <a:pt x="0" y="0"/>
                </a:lnTo>
                <a:lnTo>
                  <a:pt x="98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2" name="Rectangle 10"/>
          <p:cNvSpPr>
            <a:spLocks noChangeArrowheads="1"/>
          </p:cNvSpPr>
          <p:nvPr userDrawn="1"/>
        </p:nvSpPr>
        <p:spPr bwMode="auto">
          <a:xfrm>
            <a:off x="2455863" y="12903932"/>
            <a:ext cx="153988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3" name="Freeform 11"/>
          <p:cNvSpPr/>
          <p:nvPr userDrawn="1"/>
        </p:nvSpPr>
        <p:spPr bwMode="auto">
          <a:xfrm>
            <a:off x="2765425" y="12746770"/>
            <a:ext cx="158750" cy="476250"/>
          </a:xfrm>
          <a:custGeom>
            <a:gdLst>
              <a:gd name="T0" fmla="*/ 0 w 100"/>
              <a:gd name="T1" fmla="*/ 0 h 300"/>
              <a:gd name="T2" fmla="*/ 0 w 100"/>
              <a:gd name="T3" fmla="*/ 201 h 300"/>
              <a:gd name="T4" fmla="*/ 100 w 100"/>
              <a:gd name="T5" fmla="*/ 300 h 300"/>
              <a:gd name="T6" fmla="*/ 100 w 100"/>
              <a:gd name="T7" fmla="*/ 0 h 300"/>
              <a:gd name="T8" fmla="*/ 0 w 100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300">
                <a:moveTo>
                  <a:pt x="0" y="0"/>
                </a:moveTo>
                <a:lnTo>
                  <a:pt x="0" y="201"/>
                </a:lnTo>
                <a:lnTo>
                  <a:pt x="100" y="300"/>
                </a:lnTo>
                <a:lnTo>
                  <a:pt x="100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4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5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6" name="Line 14"/>
          <p:cNvSpPr>
            <a:spLocks noChangeShapeType="1"/>
          </p:cNvSpPr>
          <p:nvPr userDrawn="1"/>
        </p:nvSpPr>
        <p:spPr bwMode="auto">
          <a:xfrm>
            <a:off x="2924175" y="13065857"/>
            <a:ext cx="2144395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7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5927531"/>
      </p:ext>
    </p:extLst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Large text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157" y="5633541"/>
            <a:ext cx="21028462" cy="1384995"/>
          </a:xfrm>
        </p:spPr>
        <p:txBody>
          <a:bodyPr anchor="ctr"/>
          <a:lstStyle>
            <a:defPPr>
              <a:defRPr kern="1200" smtId="4294967295"/>
            </a:defPPr>
            <a:lvl1pPr>
              <a:defRPr sz="9000">
                <a:solidFill>
                  <a:schemeClr val="lt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7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8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0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1" name="Freeform 9"/>
          <p:cNvSpPr/>
          <p:nvPr userDrawn="1"/>
        </p:nvSpPr>
        <p:spPr bwMode="auto">
          <a:xfrm>
            <a:off x="2609850" y="12903932"/>
            <a:ext cx="155575" cy="161925"/>
          </a:xfrm>
          <a:custGeom>
            <a:gdLst>
              <a:gd name="T0" fmla="*/ 98 w 98"/>
              <a:gd name="T1" fmla="*/ 102 h 102"/>
              <a:gd name="T2" fmla="*/ 0 w 98"/>
              <a:gd name="T3" fmla="*/ 102 h 102"/>
              <a:gd name="T4" fmla="*/ 0 w 98"/>
              <a:gd name="T5" fmla="*/ 0 h 102"/>
              <a:gd name="T6" fmla="*/ 98 w 98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" h="102">
                <a:moveTo>
                  <a:pt x="98" y="102"/>
                </a:moveTo>
                <a:lnTo>
                  <a:pt x="0" y="102"/>
                </a:lnTo>
                <a:lnTo>
                  <a:pt x="0" y="0"/>
                </a:lnTo>
                <a:lnTo>
                  <a:pt x="98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2" name="Rectangle 10"/>
          <p:cNvSpPr>
            <a:spLocks noChangeArrowheads="1"/>
          </p:cNvSpPr>
          <p:nvPr userDrawn="1"/>
        </p:nvSpPr>
        <p:spPr bwMode="auto">
          <a:xfrm>
            <a:off x="2455863" y="12903932"/>
            <a:ext cx="153988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3" name="Freeform 11"/>
          <p:cNvSpPr/>
          <p:nvPr userDrawn="1"/>
        </p:nvSpPr>
        <p:spPr bwMode="auto">
          <a:xfrm>
            <a:off x="2765425" y="12746770"/>
            <a:ext cx="158750" cy="476250"/>
          </a:xfrm>
          <a:custGeom>
            <a:gdLst>
              <a:gd name="T0" fmla="*/ 0 w 100"/>
              <a:gd name="T1" fmla="*/ 0 h 300"/>
              <a:gd name="T2" fmla="*/ 0 w 100"/>
              <a:gd name="T3" fmla="*/ 201 h 300"/>
              <a:gd name="T4" fmla="*/ 100 w 100"/>
              <a:gd name="T5" fmla="*/ 300 h 300"/>
              <a:gd name="T6" fmla="*/ 100 w 100"/>
              <a:gd name="T7" fmla="*/ 0 h 300"/>
              <a:gd name="T8" fmla="*/ 0 w 100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300">
                <a:moveTo>
                  <a:pt x="0" y="0"/>
                </a:moveTo>
                <a:lnTo>
                  <a:pt x="0" y="201"/>
                </a:lnTo>
                <a:lnTo>
                  <a:pt x="100" y="300"/>
                </a:lnTo>
                <a:lnTo>
                  <a:pt x="100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4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5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6" name="Line 14"/>
          <p:cNvSpPr>
            <a:spLocks noChangeShapeType="1"/>
          </p:cNvSpPr>
          <p:nvPr userDrawn="1"/>
        </p:nvSpPr>
        <p:spPr bwMode="auto">
          <a:xfrm>
            <a:off x="2924175" y="13065857"/>
            <a:ext cx="2144395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7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3412192"/>
      </p:ext>
    </p:extLst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nb-NO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2436915275"/>
      </p:ext>
    </p:extLst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Backside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260157" y="3543261"/>
            <a:ext cx="18332510" cy="1231106"/>
          </a:xfrm>
        </p:spPr>
        <p:txBody>
          <a:bodyPr wrap="square" lIns="0" tIns="0" rIns="0" bIns="0" anchor="ctr">
            <a:spAutoFit/>
          </a:bodyPr>
          <a:lstStyle>
            <a:defPPr>
              <a:defRPr kern="1200" smtId="4294967295"/>
            </a:defPPr>
            <a:lvl1pPr algn="l">
              <a:defRPr sz="8000" b="1">
                <a:solidFill>
                  <a:schemeClr val="bg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pic>
        <p:nvPicPr>
          <p:cNvPr id="5" name="Bilde 4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1" y="0"/>
            <a:ext cx="24380825" cy="2523415"/>
          </a:xfrm>
          <a:prstGeom prst="rect">
            <a:avLst/>
          </a:prstGeom>
        </p:spPr>
      </p:pic>
      <p:sp>
        <p:nvSpPr>
          <p:cNvPr id="7" name="Plassholder for tekst 6"/>
          <p:cNvSpPr>
            <a:spLocks noGrp="1"/>
          </p:cNvSpPr>
          <p:nvPr>
            <p:ph type="body" sz="quarter" idx="10" hasCustomPrompt="1"/>
          </p:nvPr>
        </p:nvSpPr>
        <p:spPr>
          <a:xfrm>
            <a:off x="1260474" y="5161524"/>
            <a:ext cx="18332193" cy="2154238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 marL="914263" indent="0">
              <a:buNone/>
              <a:defRPr b="1">
                <a:solidFill>
                  <a:schemeClr val="bg1"/>
                </a:solidFill>
              </a:defRPr>
            </a:lvl2pPr>
            <a:lvl3pPr marL="1828526" indent="0">
              <a:buNone/>
              <a:defRPr b="1">
                <a:solidFill>
                  <a:schemeClr val="bg1"/>
                </a:solidFill>
              </a:defRPr>
            </a:lvl3pPr>
            <a:lvl4pPr marL="2742789" indent="0">
              <a:buNone/>
              <a:defRPr b="1">
                <a:solidFill>
                  <a:schemeClr val="bg1"/>
                </a:solidFill>
              </a:defRPr>
            </a:lvl4pPr>
            <a:lvl5pPr marL="3657052" indent="0">
              <a:buNone/>
              <a:defRPr b="1"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2468644125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slideLayout" Target="../slideLayouts/slideLayout17.xml" /><Relationship Id="rId18" Type="http://schemas.openxmlformats.org/officeDocument/2006/relationships/slideLayout" Target="../slideLayouts/slideLayout18.xml" /><Relationship Id="rId19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1260386" y="1097394"/>
            <a:ext cx="21861704" cy="107721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defPPr>
              <a:defRPr kern="1200" smtId="4294967295"/>
            </a:defPPr>
          </a:lstStyle>
          <a:p>
            <a:r>
              <a:rPr lang="nb-NO"/>
              <a:t>Click to add title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1260386" y="2647950"/>
            <a:ext cx="21861704" cy="963157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defPPr>
              <a:defRPr kern="1200" smtId="4294967295"/>
            </a:def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 smtClean="0"/>
              <a:t>Second level</a:t>
            </a:r>
            <a:endParaRPr lang="nb-NO"/>
          </a:p>
          <a:p>
            <a:pPr lvl="2"/>
            <a:r>
              <a:rPr lang="nb-NO" smtClean="0"/>
              <a:t>Third level</a:t>
            </a:r>
            <a:endParaRPr lang="nb-NO"/>
          </a:p>
          <a:p>
            <a:pPr lvl="3"/>
            <a:r>
              <a:rPr lang="nb-NO" smtClean="0"/>
              <a:t>Fourth level</a:t>
            </a:r>
            <a:endParaRPr lang="nb-NO"/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29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0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1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2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3" name="Freeform 9"/>
          <p:cNvSpPr/>
          <p:nvPr userDrawn="1"/>
        </p:nvSpPr>
        <p:spPr bwMode="auto">
          <a:xfrm>
            <a:off x="2609850" y="12903932"/>
            <a:ext cx="155575" cy="161925"/>
          </a:xfrm>
          <a:custGeom>
            <a:gdLst>
              <a:gd name="T0" fmla="*/ 98 w 98"/>
              <a:gd name="T1" fmla="*/ 102 h 102"/>
              <a:gd name="T2" fmla="*/ 0 w 98"/>
              <a:gd name="T3" fmla="*/ 102 h 102"/>
              <a:gd name="T4" fmla="*/ 0 w 98"/>
              <a:gd name="T5" fmla="*/ 0 h 102"/>
              <a:gd name="T6" fmla="*/ 98 w 98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" h="102">
                <a:moveTo>
                  <a:pt x="98" y="102"/>
                </a:moveTo>
                <a:lnTo>
                  <a:pt x="0" y="102"/>
                </a:lnTo>
                <a:lnTo>
                  <a:pt x="0" y="0"/>
                </a:lnTo>
                <a:lnTo>
                  <a:pt x="98" y="102"/>
                </a:lnTo>
                <a:close/>
              </a:path>
            </a:pathLst>
          </a:cu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4" name="Rectangle 10"/>
          <p:cNvSpPr>
            <a:spLocks noChangeArrowheads="1"/>
          </p:cNvSpPr>
          <p:nvPr userDrawn="1"/>
        </p:nvSpPr>
        <p:spPr bwMode="auto">
          <a:xfrm>
            <a:off x="2455863" y="12903932"/>
            <a:ext cx="153988" cy="319088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5" name="Freeform 11"/>
          <p:cNvSpPr/>
          <p:nvPr userDrawn="1"/>
        </p:nvSpPr>
        <p:spPr bwMode="auto">
          <a:xfrm>
            <a:off x="2765425" y="12746770"/>
            <a:ext cx="158750" cy="476250"/>
          </a:xfrm>
          <a:custGeom>
            <a:gdLst>
              <a:gd name="T0" fmla="*/ 0 w 100"/>
              <a:gd name="T1" fmla="*/ 0 h 300"/>
              <a:gd name="T2" fmla="*/ 0 w 100"/>
              <a:gd name="T3" fmla="*/ 201 h 300"/>
              <a:gd name="T4" fmla="*/ 100 w 100"/>
              <a:gd name="T5" fmla="*/ 300 h 300"/>
              <a:gd name="T6" fmla="*/ 100 w 100"/>
              <a:gd name="T7" fmla="*/ 0 h 300"/>
              <a:gd name="T8" fmla="*/ 0 w 100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300">
                <a:moveTo>
                  <a:pt x="0" y="0"/>
                </a:moveTo>
                <a:lnTo>
                  <a:pt x="0" y="201"/>
                </a:lnTo>
                <a:lnTo>
                  <a:pt x="100" y="300"/>
                </a:lnTo>
                <a:lnTo>
                  <a:pt x="100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6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7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8" name="Line 14"/>
          <p:cNvSpPr>
            <a:spLocks noChangeShapeType="1"/>
          </p:cNvSpPr>
          <p:nvPr userDrawn="1"/>
        </p:nvSpPr>
        <p:spPr bwMode="auto">
          <a:xfrm>
            <a:off x="2924175" y="13065857"/>
            <a:ext cx="21443950" cy="0"/>
          </a:xfrm>
          <a:prstGeom prst="line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9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2354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50" r:id="rId3"/>
    <p:sldLayoutId id="2147483664" r:id="rId4"/>
    <p:sldLayoutId id="2147483657" r:id="rId5"/>
    <p:sldLayoutId id="2147483665" r:id="rId6"/>
    <p:sldLayoutId id="2147483658" r:id="rId7"/>
    <p:sldLayoutId id="2147483666" r:id="rId8"/>
    <p:sldLayoutId id="2147483659" r:id="rId9"/>
    <p:sldLayoutId id="2147483660" r:id="rId10"/>
    <p:sldLayoutId id="2147483667" r:id="rId11"/>
    <p:sldLayoutId id="2147483661" r:id="rId12"/>
    <p:sldLayoutId id="2147483668" r:id="rId13"/>
    <p:sldLayoutId id="2147483651" r:id="rId14"/>
    <p:sldLayoutId id="2147483669" r:id="rId15"/>
    <p:sldLayoutId id="2147483670" r:id="rId16"/>
    <p:sldLayoutId id="2147483654" r:id="rId17"/>
    <p:sldLayoutId id="2147483663" r:id="rId18"/>
  </p:sldLayoutIdLst>
  <p:transition/>
  <p:timing/>
  <p:hf sldNum="0" hdr="0" ftr="0"/>
  <p:txStyles>
    <p:titleStyle>
      <a:defPPr>
        <a:defRPr kern="1200" smtId="4294967295"/>
      </a:defPPr>
      <a:lvl1pPr algn="l" defTabSz="1828526" rtl="0" eaLnBrk="1" latinLnBrk="0" hangingPunct="1">
        <a:lnSpc>
          <a:spcPct val="100000"/>
        </a:lnSpc>
        <a:spcBef>
          <a:spcPct val="0"/>
        </a:spcBef>
        <a:buNone/>
        <a:defRPr sz="7000" b="1" kern="120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defPPr>
        <a:defRPr kern="1200" smtId="4294967295"/>
      </a:defPPr>
      <a:lvl1pPr marL="457131" indent="-457131" algn="l" defTabSz="1828526" rtl="0" eaLnBrk="1" latinLnBrk="0" hangingPunct="1">
        <a:lnSpc>
          <a:spcPct val="100000"/>
        </a:lnSpc>
        <a:spcBef>
          <a:spcPts val="2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1pPr>
      <a:lvl2pPr marL="1371394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 baseline="0">
          <a:solidFill>
            <a:schemeClr val="dk2"/>
          </a:solidFill>
          <a:latin typeface="+mn-lt"/>
          <a:ea typeface="+mn-ea"/>
          <a:cs typeface="+mn-cs"/>
        </a:defRPr>
      </a:lvl2pPr>
      <a:lvl3pPr marL="2285657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 baseline="0">
          <a:solidFill>
            <a:schemeClr val="dk2"/>
          </a:solidFill>
          <a:latin typeface="+mn-lt"/>
          <a:ea typeface="+mn-ea"/>
          <a:cs typeface="+mn-cs"/>
        </a:defRPr>
      </a:lvl3pPr>
      <a:lvl4pPr marL="3199920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4pPr>
      <a:lvl5pPr marL="4114183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5pPr>
      <a:lvl6pPr marL="5028446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942708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856971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771234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263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526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789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7051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4571314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485577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399840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314103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2" Type="http://schemas.openxmlformats.org/officeDocument/2006/relationships/image" Target="../media/image5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2" Type="http://schemas.openxmlformats.org/officeDocument/2006/relationships/hyperlink" Target="http://www.eeagrants.cz/cs/zakladni-informace/zakladni-dokumenty/pokyny" TargetMode="External" /><Relationship Id="rId3" Type="http://schemas.openxmlformats.org/officeDocument/2006/relationships/hyperlink" Target="https://www.eeagrants.cz/en/general-information/legal-documents/guidelines" TargetMode="External" /><Relationship Id="rId4" Type="http://schemas.openxmlformats.org/officeDocument/2006/relationships/image" Target="../media/image6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ittel 3"/>
          <p:cNvSpPr>
            <a:spLocks noGrp="1"/>
          </p:cNvSpPr>
          <p:nvPr>
            <p:ph type="ctrTitle"/>
          </p:nvPr>
        </p:nvSpPr>
        <p:spPr>
          <a:xfrm>
            <a:off x="949261" y="4279208"/>
            <a:ext cx="21861932" cy="1792408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Představení Zprostředkovatele programu</a:t>
            </a:r>
            <a:endParaRPr lang="en-GB"/>
          </a:p>
        </p:txBody>
      </p:sp>
      <p:sp>
        <p:nvSpPr>
          <p:cNvPr id="9" name="Plassholder for dato 8"/>
          <p:cNvSpPr>
            <a:spLocks noGrp="1"/>
          </p:cNvSpPr>
          <p:nvPr>
            <p:ph type="dt" sz="half" idx="10"/>
          </p:nvPr>
        </p:nvSpPr>
        <p:spPr>
          <a:xfrm>
            <a:off x="19107817" y="11753227"/>
            <a:ext cx="4016216" cy="646331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3600" smtClean="0"/>
              <a:t>V Praze 11.5.2021</a:t>
            </a:r>
            <a:endParaRPr lang="nb-NO" sz="3600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3"/>
          </p:nvPr>
        </p:nvSpPr>
        <p:spPr>
          <a:xfrm>
            <a:off x="1260157" y="8928450"/>
            <a:ext cx="4220063" cy="1107996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3600" smtClean="0"/>
              <a:t>Martina Gassenbauerová</a:t>
            </a:r>
            <a:endParaRPr lang="en-GB" sz="3200"/>
          </a:p>
        </p:txBody>
      </p:sp>
      <p:sp>
        <p:nvSpPr>
          <p:cNvPr id="6" name="Plassholder for tekst 5"/>
          <p:cNvSpPr>
            <a:spLocks noGrp="1"/>
          </p:cNvSpPr>
          <p:nvPr>
            <p:ph type="body" sz="quarter" idx="14"/>
          </p:nvPr>
        </p:nvSpPr>
        <p:spPr>
          <a:xfrm>
            <a:off x="1077277" y="10762825"/>
            <a:ext cx="4220063" cy="1384995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b="0" smtClean="0"/>
              <a:t>MF, vedoucí odd. realizace, monitorování a hodnocení</a:t>
            </a:r>
            <a:endParaRPr lang="en-GB" b="0"/>
          </a:p>
        </p:txBody>
      </p:sp>
      <p:sp>
        <p:nvSpPr>
          <p:cNvPr id="2" name="Zástupný symbol pro text 1"/>
          <p:cNvSpPr>
            <a:spLocks noGrp="1"/>
          </p:cNvSpPr>
          <p:nvPr>
            <p:ph type="body" sz="quarter" idx="16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24159994"/>
      </p:ext>
    </p:ext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Plassholder for innhold 2"/>
          <p:cNvSpPr>
            <a:spLocks noGrp="1"/>
          </p:cNvSpPr>
          <p:nvPr>
            <p:ph idx="12"/>
          </p:nvPr>
        </p:nvSpPr>
        <p:spPr>
          <a:xfrm>
            <a:off x="950976" y="2391506"/>
            <a:ext cx="22051899" cy="10438669"/>
          </a:xfrm>
        </p:spPr>
        <p:txBody>
          <a:bodyPr>
            <a:normAutofit/>
          </a:bodyPr>
          <a:lstStyle>
            <a:defPPr>
              <a:defRPr kern="1200" smtId="4294967295"/>
            </a:defPPr>
          </a:lstStyle>
          <a:p>
            <a:pPr algn="just">
              <a:defRPr/>
            </a:pPr>
            <a:r>
              <a:rPr lang="cs-CZ" sz="3900" b="1" smtClean="0">
                <a:solidFill>
                  <a:srgbClr val="003A78"/>
                </a:solidFill>
              </a:rPr>
              <a:t>Zprostředkovatel programů (Ministerstvo financí) – 5 PRG </a:t>
            </a:r>
          </a:p>
          <a:p>
            <a:pPr marL="0" indent="0" algn="just">
              <a:buNone/>
              <a:defRPr/>
            </a:pPr>
            <a:r>
              <a:rPr lang="cs-CZ" sz="4000">
                <a:solidFill>
                  <a:srgbClr val="003A78"/>
                </a:solidFill>
              </a:rPr>
              <a:t> </a:t>
            </a:r>
            <a:r>
              <a:rPr lang="cs-CZ" sz="4000" smtClean="0">
                <a:solidFill>
                  <a:srgbClr val="003A78"/>
                </a:solidFill>
              </a:rPr>
              <a:t>  </a:t>
            </a:r>
            <a:r>
              <a:rPr lang="cs-CZ" sz="3600" smtClean="0">
                <a:solidFill>
                  <a:srgbClr val="003A78"/>
                </a:solidFill>
              </a:rPr>
              <a:t>(Zdraví, Kultura, Řádná správa, Lidská práva a Spravedlnost)</a:t>
            </a:r>
          </a:p>
          <a:p>
            <a:pPr algn="just">
              <a:defRPr/>
            </a:pPr>
            <a:r>
              <a:rPr lang="cs-CZ" sz="3900" b="1" smtClean="0">
                <a:solidFill>
                  <a:srgbClr val="003A78"/>
                </a:solidFill>
              </a:rPr>
              <a:t>Partner programů – příslušné ministerstvo </a:t>
            </a:r>
          </a:p>
          <a:p>
            <a:pPr marL="0" indent="0" algn="just">
              <a:buNone/>
              <a:defRPr/>
            </a:pPr>
            <a:r>
              <a:rPr lang="cs-CZ" sz="3600" b="1">
                <a:solidFill>
                  <a:srgbClr val="003A78"/>
                </a:solidFill>
              </a:rPr>
              <a:t> </a:t>
            </a:r>
            <a:r>
              <a:rPr lang="cs-CZ" sz="3600" b="1" smtClean="0">
                <a:solidFill>
                  <a:srgbClr val="003A78"/>
                </a:solidFill>
              </a:rPr>
              <a:t>   </a:t>
            </a:r>
            <a:r>
              <a:rPr lang="cs-CZ" sz="3600" smtClean="0">
                <a:solidFill>
                  <a:srgbClr val="003A78"/>
                </a:solidFill>
              </a:rPr>
              <a:t>Zdraví – Ministerstvo zdravotnictví</a:t>
            </a:r>
          </a:p>
          <a:p>
            <a:pPr marL="0" indent="0" algn="just">
              <a:buNone/>
              <a:defRPr/>
            </a:pPr>
            <a:r>
              <a:rPr lang="cs-CZ" sz="3600" b="1" smtClean="0">
                <a:solidFill>
                  <a:srgbClr val="003A78"/>
                </a:solidFill>
              </a:rPr>
              <a:t>    </a:t>
            </a:r>
            <a:r>
              <a:rPr lang="cs-CZ" sz="3600" smtClean="0">
                <a:solidFill>
                  <a:srgbClr val="003A78"/>
                </a:solidFill>
              </a:rPr>
              <a:t>Kultura – Ministerstvo kultury; Institut umění – Divadelní ústav</a:t>
            </a:r>
          </a:p>
          <a:p>
            <a:pPr marL="0" indent="0" algn="just">
              <a:buNone/>
              <a:defRPr/>
            </a:pPr>
            <a:r>
              <a:rPr lang="cs-CZ" sz="3600">
                <a:solidFill>
                  <a:srgbClr val="003A78"/>
                </a:solidFill>
              </a:rPr>
              <a:t> </a:t>
            </a:r>
            <a:r>
              <a:rPr lang="cs-CZ" sz="3600" smtClean="0">
                <a:solidFill>
                  <a:srgbClr val="003A78"/>
                </a:solidFill>
              </a:rPr>
              <a:t>   Spravedlnost – Ministerstvo spravedlnosti</a:t>
            </a:r>
          </a:p>
          <a:p>
            <a:pPr algn="just">
              <a:defRPr/>
            </a:pPr>
            <a:r>
              <a:rPr lang="cs-CZ" sz="3900" b="1" smtClean="0">
                <a:solidFill>
                  <a:srgbClr val="003A78"/>
                </a:solidFill>
              </a:rPr>
              <a:t>Partner programů z donorských zemí </a:t>
            </a:r>
          </a:p>
          <a:p>
            <a:pPr marL="0" indent="0" algn="just">
              <a:buNone/>
              <a:defRPr/>
            </a:pPr>
            <a:r>
              <a:rPr lang="cs-CZ" sz="3600" b="1">
                <a:solidFill>
                  <a:srgbClr val="003A78"/>
                </a:solidFill>
              </a:rPr>
              <a:t> </a:t>
            </a:r>
            <a:r>
              <a:rPr lang="cs-CZ" sz="3600" b="1" smtClean="0">
                <a:solidFill>
                  <a:srgbClr val="003A78"/>
                </a:solidFill>
              </a:rPr>
              <a:t>   </a:t>
            </a:r>
            <a:r>
              <a:rPr lang="cs-CZ" sz="3600" u="sng" smtClean="0">
                <a:solidFill>
                  <a:srgbClr val="003A78"/>
                </a:solidFill>
              </a:rPr>
              <a:t>Zdraví</a:t>
            </a:r>
            <a:r>
              <a:rPr lang="cs-CZ" sz="3600" smtClean="0">
                <a:solidFill>
                  <a:srgbClr val="003A78"/>
                </a:solidFill>
              </a:rPr>
              <a:t>: DPP - </a:t>
            </a:r>
            <a:r>
              <a:rPr lang="en-US" sz="3600">
                <a:solidFill>
                  <a:srgbClr val="003A78"/>
                </a:solidFill>
              </a:rPr>
              <a:t>Norwegian Institute of Public </a:t>
            </a:r>
            <a:r>
              <a:rPr lang="en-US" sz="3600" smtClean="0">
                <a:solidFill>
                  <a:srgbClr val="003A78"/>
                </a:solidFill>
              </a:rPr>
              <a:t>Health</a:t>
            </a:r>
            <a:endParaRPr lang="cs-CZ" sz="3600" smtClean="0">
              <a:solidFill>
                <a:srgbClr val="003A78"/>
              </a:solidFill>
            </a:endParaRPr>
          </a:p>
          <a:p>
            <a:pPr marL="0" indent="0" algn="just">
              <a:buNone/>
              <a:defRPr/>
            </a:pPr>
            <a:r>
              <a:rPr lang="cs-CZ" sz="3600" smtClean="0">
                <a:solidFill>
                  <a:srgbClr val="003A78"/>
                </a:solidFill>
              </a:rPr>
              <a:t>    </a:t>
            </a:r>
            <a:r>
              <a:rPr lang="cs-CZ" sz="3600" u="sng" smtClean="0">
                <a:solidFill>
                  <a:srgbClr val="003A78"/>
                </a:solidFill>
              </a:rPr>
              <a:t>Kultura</a:t>
            </a:r>
            <a:r>
              <a:rPr lang="cs-CZ" sz="3600" smtClean="0">
                <a:solidFill>
                  <a:srgbClr val="003A78"/>
                </a:solidFill>
              </a:rPr>
              <a:t>: </a:t>
            </a:r>
            <a:r>
              <a:rPr lang="en-US" sz="3600">
                <a:solidFill>
                  <a:srgbClr val="003A78"/>
                </a:solidFill>
              </a:rPr>
              <a:t>DPP </a:t>
            </a:r>
            <a:r>
              <a:rPr lang="cs-CZ" sz="3600" smtClean="0">
                <a:solidFill>
                  <a:srgbClr val="003A78"/>
                </a:solidFill>
              </a:rPr>
              <a:t>-</a:t>
            </a:r>
            <a:r>
              <a:rPr lang="en-US" sz="3600" smtClean="0">
                <a:solidFill>
                  <a:srgbClr val="003A78"/>
                </a:solidFill>
              </a:rPr>
              <a:t> </a:t>
            </a:r>
            <a:r>
              <a:rPr lang="en-US" sz="3600">
                <a:solidFill>
                  <a:srgbClr val="003A78"/>
                </a:solidFill>
              </a:rPr>
              <a:t>The Icelandic Centre for Research (RANNIS</a:t>
            </a:r>
            <a:r>
              <a:rPr lang="en-US" sz="3600" smtClean="0">
                <a:solidFill>
                  <a:srgbClr val="003A78"/>
                </a:solidFill>
              </a:rPr>
              <a:t>)</a:t>
            </a:r>
            <a:r>
              <a:rPr lang="cs-CZ" sz="3600" smtClean="0">
                <a:solidFill>
                  <a:srgbClr val="003A78"/>
                </a:solidFill>
              </a:rPr>
              <a:t>; </a:t>
            </a:r>
            <a:r>
              <a:rPr lang="en-US" sz="3600" smtClean="0">
                <a:solidFill>
                  <a:srgbClr val="003A78"/>
                </a:solidFill>
              </a:rPr>
              <a:t>The </a:t>
            </a:r>
            <a:r>
              <a:rPr lang="en-US" sz="3600">
                <a:solidFill>
                  <a:srgbClr val="003A78"/>
                </a:solidFill>
              </a:rPr>
              <a:t>Norwegian Directorate for Cultural </a:t>
            </a:r>
            <a:r>
              <a:rPr lang="cs-CZ" sz="3600" smtClean="0">
                <a:solidFill>
                  <a:srgbClr val="003A78"/>
                </a:solidFill>
              </a:rPr>
              <a:t> 		</a:t>
            </a:r>
            <a:r>
              <a:rPr lang="en-US" sz="3600" smtClean="0">
                <a:solidFill>
                  <a:srgbClr val="003A78"/>
                </a:solidFill>
              </a:rPr>
              <a:t>Heritage (</a:t>
            </a:r>
            <a:r>
              <a:rPr lang="en-US" sz="3600">
                <a:solidFill>
                  <a:srgbClr val="003A78"/>
                </a:solidFill>
              </a:rPr>
              <a:t>RA</a:t>
            </a:r>
            <a:r>
              <a:rPr lang="en-US" sz="3600" smtClean="0">
                <a:solidFill>
                  <a:srgbClr val="003A78"/>
                </a:solidFill>
              </a:rPr>
              <a:t>)</a:t>
            </a:r>
            <a:r>
              <a:rPr lang="cs-CZ" sz="3600" smtClean="0">
                <a:solidFill>
                  <a:srgbClr val="003A78"/>
                </a:solidFill>
              </a:rPr>
              <a:t>; </a:t>
            </a:r>
            <a:r>
              <a:rPr lang="en-US" sz="3600" smtClean="0">
                <a:solidFill>
                  <a:srgbClr val="003A78"/>
                </a:solidFill>
              </a:rPr>
              <a:t>The </a:t>
            </a:r>
            <a:r>
              <a:rPr lang="en-US" sz="3600">
                <a:solidFill>
                  <a:srgbClr val="003A78"/>
                </a:solidFill>
              </a:rPr>
              <a:t>Arts Council Norway (ACN)</a:t>
            </a:r>
          </a:p>
          <a:p>
            <a:pPr marL="0" indent="0" algn="just">
              <a:buNone/>
              <a:defRPr/>
            </a:pPr>
            <a:r>
              <a:rPr lang="cs-CZ" sz="3600" smtClean="0">
                <a:solidFill>
                  <a:srgbClr val="003A78"/>
                </a:solidFill>
              </a:rPr>
              <a:t>    </a:t>
            </a:r>
            <a:r>
              <a:rPr lang="cs-CZ" sz="3600" u="sng" smtClean="0">
                <a:solidFill>
                  <a:srgbClr val="003A78"/>
                </a:solidFill>
              </a:rPr>
              <a:t>Lidská práva</a:t>
            </a:r>
            <a:r>
              <a:rPr lang="cs-CZ" sz="3600" smtClean="0">
                <a:solidFill>
                  <a:srgbClr val="003A78"/>
                </a:solidFill>
              </a:rPr>
              <a:t>: IPO - </a:t>
            </a:r>
            <a:r>
              <a:rPr lang="en-US" sz="3600" smtClean="0">
                <a:solidFill>
                  <a:srgbClr val="003A78"/>
                </a:solidFill>
              </a:rPr>
              <a:t>(</a:t>
            </a:r>
            <a:r>
              <a:rPr lang="en-US" sz="3600">
                <a:solidFill>
                  <a:srgbClr val="003A78"/>
                </a:solidFill>
              </a:rPr>
              <a:t>Council of Europe – CoE</a:t>
            </a:r>
            <a:r>
              <a:rPr lang="en-US" sz="3600" smtClean="0">
                <a:solidFill>
                  <a:srgbClr val="003A78"/>
                </a:solidFill>
              </a:rPr>
              <a:t>)</a:t>
            </a:r>
            <a:r>
              <a:rPr lang="cs-CZ" sz="3600" smtClean="0">
                <a:solidFill>
                  <a:srgbClr val="003A78"/>
                </a:solidFill>
              </a:rPr>
              <a:t>;</a:t>
            </a:r>
            <a:r>
              <a:rPr lang="en-US" sz="3600" smtClean="0">
                <a:solidFill>
                  <a:srgbClr val="003A78"/>
                </a:solidFill>
              </a:rPr>
              <a:t> </a:t>
            </a:r>
            <a:r>
              <a:rPr lang="en-US" sz="3600">
                <a:solidFill>
                  <a:srgbClr val="003A78"/>
                </a:solidFill>
              </a:rPr>
              <a:t>European Union Agency for Fundamental Rights (FRA)</a:t>
            </a:r>
          </a:p>
          <a:p>
            <a:pPr marL="0" indent="0" algn="just">
              <a:buNone/>
              <a:defRPr/>
            </a:pPr>
            <a:r>
              <a:rPr lang="cs-CZ" sz="3600">
                <a:solidFill>
                  <a:srgbClr val="003A78"/>
                </a:solidFill>
              </a:rPr>
              <a:t>    </a:t>
            </a:r>
            <a:r>
              <a:rPr lang="cs-CZ" sz="3600" u="sng" smtClean="0">
                <a:solidFill>
                  <a:srgbClr val="003A78"/>
                </a:solidFill>
              </a:rPr>
              <a:t>Spravedlnost</a:t>
            </a:r>
            <a:r>
              <a:rPr lang="cs-CZ" sz="3600" smtClean="0">
                <a:solidFill>
                  <a:srgbClr val="003A78"/>
                </a:solidFill>
              </a:rPr>
              <a:t>: DPP - Directorate </a:t>
            </a:r>
            <a:r>
              <a:rPr lang="cs-CZ" sz="3600">
                <a:solidFill>
                  <a:srgbClr val="003A78"/>
                </a:solidFill>
              </a:rPr>
              <a:t>of Norwegian Correctional </a:t>
            </a:r>
            <a:r>
              <a:rPr lang="cs-CZ" sz="3600" smtClean="0">
                <a:solidFill>
                  <a:srgbClr val="003A78"/>
                </a:solidFill>
              </a:rPr>
              <a:t>Service (DNCS); IPO - Council </a:t>
            </a:r>
            <a:r>
              <a:rPr lang="cs-CZ" sz="3600">
                <a:solidFill>
                  <a:srgbClr val="003A78"/>
                </a:solidFill>
              </a:rPr>
              <a:t>of Europe </a:t>
            </a:r>
            <a:r>
              <a:rPr lang="cs-CZ" sz="3600" smtClean="0">
                <a:solidFill>
                  <a:srgbClr val="003A78"/>
                </a:solidFill>
              </a:rPr>
              <a:t>(CoE</a:t>
            </a:r>
            <a:r>
              <a:rPr lang="cs-CZ" sz="3600">
                <a:solidFill>
                  <a:srgbClr val="003A78"/>
                </a:solidFill>
              </a:rPr>
              <a:t>)</a:t>
            </a:r>
          </a:p>
          <a:p>
            <a:pPr marL="0" indent="0" algn="just">
              <a:buNone/>
              <a:defRPr/>
            </a:pPr>
            <a:endParaRPr lang="cs-CZ" sz="3600" smtClean="0">
              <a:solidFill>
                <a:srgbClr val="003A78"/>
              </a:solidFill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cs-CZ">
              <a:solidFill>
                <a:srgbClr val="003A78"/>
              </a:solidFill>
            </a:endParaRPr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3"/>
          </p:nvPr>
        </p:nvSpPr>
        <p:spPr>
          <a:xfrm>
            <a:off x="1260386" y="1238739"/>
            <a:ext cx="18909995" cy="677108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4400" smtClean="0"/>
              <a:t>Implementační</a:t>
            </a:r>
            <a:r>
              <a:rPr lang="cs-CZ" sz="4000" smtClean="0"/>
              <a:t> struktura</a:t>
            </a:r>
            <a:endParaRPr lang="en-GB" sz="4000"/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12113" y="1238738"/>
            <a:ext cx="7421411" cy="7421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0328355"/>
      </p:ext>
    </p:ext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Plassholder for innhold 2"/>
          <p:cNvSpPr>
            <a:spLocks noGrp="1"/>
          </p:cNvSpPr>
          <p:nvPr>
            <p:ph idx="12"/>
          </p:nvPr>
        </p:nvSpPr>
        <p:spPr>
          <a:xfrm>
            <a:off x="1260386" y="2391507"/>
            <a:ext cx="22342563" cy="10181493"/>
          </a:xfrm>
        </p:spPr>
        <p:txBody>
          <a:bodyPr>
            <a:noAutofit/>
          </a:bodyPr>
          <a:lstStyle>
            <a:defPPr>
              <a:defRPr kern="1200" smtId="4294967295"/>
            </a:defPPr>
          </a:lstStyle>
          <a:p>
            <a:pPr marL="0" indent="0" algn="just">
              <a:buNone/>
              <a:defRPr/>
            </a:pPr>
            <a:r>
              <a:rPr lang="cs-CZ" sz="4400">
                <a:solidFill>
                  <a:srgbClr val="003A78"/>
                </a:solidFill>
              </a:rPr>
              <a:t>Mezi </a:t>
            </a:r>
            <a:r>
              <a:rPr lang="cs-CZ" sz="4400" b="1">
                <a:solidFill>
                  <a:srgbClr val="003A78"/>
                </a:solidFill>
              </a:rPr>
              <a:t>činnosti Zprostředkovatele programu </a:t>
            </a:r>
            <a:r>
              <a:rPr lang="cs-CZ" sz="4400" smtClean="0">
                <a:solidFill>
                  <a:srgbClr val="003A78"/>
                </a:solidFill>
              </a:rPr>
              <a:t>patří zejména: že</a:t>
            </a:r>
          </a:p>
          <a:p>
            <a:pPr algn="just">
              <a:defRPr/>
            </a:pPr>
            <a:r>
              <a:rPr lang="cs-CZ" sz="4400" smtClean="0">
                <a:solidFill>
                  <a:srgbClr val="003A78"/>
                </a:solidFill>
              </a:rPr>
              <a:t>připravuje a vyhlašuje výzvu;   </a:t>
            </a:r>
            <a:endParaRPr lang="cs-CZ" sz="4400">
              <a:solidFill>
                <a:srgbClr val="003A78"/>
              </a:solidFill>
            </a:endParaRPr>
          </a:p>
          <a:p>
            <a:pPr algn="just">
              <a:defRPr/>
            </a:pPr>
            <a:r>
              <a:rPr lang="cs-CZ" sz="4400">
                <a:solidFill>
                  <a:srgbClr val="003A78"/>
                </a:solidFill>
              </a:rPr>
              <a:t>přijímá žádosti, zajišťuje hodnocení a výběr projektů k </a:t>
            </a:r>
            <a:r>
              <a:rPr lang="cs-CZ" sz="4400" smtClean="0">
                <a:solidFill>
                  <a:srgbClr val="003A78"/>
                </a:solidFill>
              </a:rPr>
              <a:t>financování</a:t>
            </a:r>
          </a:p>
          <a:p>
            <a:pPr algn="just">
              <a:defRPr/>
            </a:pPr>
            <a:r>
              <a:rPr lang="cs-CZ" sz="4400" smtClean="0">
                <a:solidFill>
                  <a:srgbClr val="003A78"/>
                </a:solidFill>
              </a:rPr>
              <a:t>vydává právní akty </a:t>
            </a:r>
            <a:r>
              <a:rPr lang="cs-CZ" sz="4400">
                <a:solidFill>
                  <a:srgbClr val="003A78"/>
                </a:solidFill>
              </a:rPr>
              <a:t>pro každý projekt;</a:t>
            </a:r>
          </a:p>
          <a:p>
            <a:pPr algn="just">
              <a:defRPr/>
            </a:pPr>
            <a:r>
              <a:rPr lang="cs-CZ" sz="4400">
                <a:solidFill>
                  <a:srgbClr val="003A78"/>
                </a:solidFill>
              </a:rPr>
              <a:t>ověřuje výstupy projektů a to, zda byly výdaje vykazované konečnými příjemci projektů skutečně vynaloženy s pravidly a předpisy; </a:t>
            </a:r>
          </a:p>
          <a:p>
            <a:pPr algn="just">
              <a:defRPr/>
            </a:pPr>
            <a:r>
              <a:rPr lang="cs-CZ" sz="4400">
                <a:solidFill>
                  <a:srgbClr val="003A78"/>
                </a:solidFill>
              </a:rPr>
              <a:t>zajišťuje kvalitu implementace programu a ověřuje pokrok projektů směrem k očekávaným </a:t>
            </a:r>
            <a:r>
              <a:rPr lang="cs-CZ" sz="4400" smtClean="0">
                <a:solidFill>
                  <a:srgbClr val="003A78"/>
                </a:solidFill>
              </a:rPr>
              <a:t>výstupům a výsledkům;</a:t>
            </a:r>
            <a:endParaRPr lang="cs-CZ" sz="4400">
              <a:solidFill>
                <a:srgbClr val="003A78"/>
              </a:solidFill>
            </a:endParaRPr>
          </a:p>
          <a:p>
            <a:pPr algn="just">
              <a:defRPr/>
            </a:pPr>
            <a:r>
              <a:rPr lang="cs-CZ" sz="4400">
                <a:solidFill>
                  <a:srgbClr val="003A78"/>
                </a:solidFill>
              </a:rPr>
              <a:t>vypracovává a předkládá zprávy o programu;</a:t>
            </a:r>
          </a:p>
          <a:p>
            <a:pPr algn="just">
              <a:defRPr/>
            </a:pPr>
            <a:r>
              <a:rPr lang="cs-CZ" sz="4400">
                <a:solidFill>
                  <a:srgbClr val="003A78"/>
                </a:solidFill>
              </a:rPr>
              <a:t>administruje nesrovnalosti v projektech včetně prevence jejich </a:t>
            </a:r>
            <a:r>
              <a:rPr lang="cs-CZ" sz="4400" smtClean="0">
                <a:solidFill>
                  <a:srgbClr val="003A78"/>
                </a:solidFill>
              </a:rPr>
              <a:t>vzniku;</a:t>
            </a:r>
            <a:endParaRPr lang="cs-CZ" sz="4400">
              <a:solidFill>
                <a:srgbClr val="003A78"/>
              </a:solidFill>
            </a:endParaRPr>
          </a:p>
          <a:p>
            <a:pPr algn="just">
              <a:defRPr/>
            </a:pPr>
            <a:r>
              <a:rPr lang="cs-CZ" sz="4400">
                <a:solidFill>
                  <a:srgbClr val="003A78"/>
                </a:solidFill>
              </a:rPr>
              <a:t>zajišťuje IS CEDR pro celkovou administraci projektů realizovaných konečnými příjemci. 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3"/>
          </p:nvPr>
        </p:nvSpPr>
        <p:spPr>
          <a:xfrm>
            <a:off x="1260386" y="1238739"/>
            <a:ext cx="18909995" cy="677108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4400" smtClean="0"/>
              <a:t>Zprostředkovatel programu</a:t>
            </a:r>
            <a:endParaRPr lang="en-GB" sz="4400"/>
          </a:p>
        </p:txBody>
      </p:sp>
    </p:spTree>
    <p:extLst>
      <p:ext uri="{BB962C8B-B14F-4D97-AF65-F5344CB8AC3E}">
        <p14:creationId xmlns:p14="http://schemas.microsoft.com/office/powerpoint/2010/main" val="1203808942"/>
      </p:ext>
    </p:ext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Plassholder for innhold 2"/>
          <p:cNvSpPr>
            <a:spLocks noGrp="1"/>
          </p:cNvSpPr>
          <p:nvPr>
            <p:ph idx="12"/>
          </p:nvPr>
        </p:nvSpPr>
        <p:spPr>
          <a:xfrm>
            <a:off x="1260386" y="2391507"/>
            <a:ext cx="20773137" cy="7518037"/>
          </a:xfrm>
        </p:spPr>
        <p:txBody>
          <a:bodyPr>
            <a:noAutofit/>
          </a:bodyPr>
          <a:lstStyle>
            <a:defPPr>
              <a:defRPr kern="1200" smtId="4294967295"/>
            </a:defPPr>
          </a:lstStyle>
          <a:p>
            <a:pPr marL="0" lvl="1" indent="0" algn="just">
              <a:spcBef>
                <a:spcPts val="2000"/>
              </a:spcBef>
              <a:buNone/>
              <a:defRPr/>
            </a:pPr>
            <a:r>
              <a:rPr lang="cs-CZ" sz="4400" b="1" smtClean="0">
                <a:solidFill>
                  <a:srgbClr val="003A78"/>
                </a:solidFill>
              </a:rPr>
              <a:t>CZP1 </a:t>
            </a:r>
            <a:r>
              <a:rPr lang="cs-CZ" sz="4400" b="1">
                <a:solidFill>
                  <a:srgbClr val="003A78"/>
                </a:solidFill>
              </a:rPr>
              <a:t>– Centrum pro zahraniční pomoc – příprava a koordinace</a:t>
            </a:r>
          </a:p>
          <a:p>
            <a:pPr marL="0" lvl="1" indent="0" algn="just">
              <a:spcBef>
                <a:spcPts val="2000"/>
              </a:spcBef>
              <a:buNone/>
              <a:defRPr/>
            </a:pPr>
            <a:r>
              <a:rPr lang="cs-CZ" sz="4400" smtClean="0">
                <a:solidFill>
                  <a:srgbClr val="003A78"/>
                </a:solidFill>
              </a:rPr>
              <a:t>- zodpovídá </a:t>
            </a:r>
            <a:r>
              <a:rPr lang="cs-CZ" sz="4400">
                <a:solidFill>
                  <a:srgbClr val="003A78"/>
                </a:solidFill>
              </a:rPr>
              <a:t>za přípravu programů </a:t>
            </a:r>
            <a:r>
              <a:rPr lang="cs-CZ" sz="4400" smtClean="0">
                <a:solidFill>
                  <a:srgbClr val="003A78"/>
                </a:solidFill>
              </a:rPr>
              <a:t>vč. vyhlášení výzev</a:t>
            </a:r>
            <a:endParaRPr lang="cs-CZ" sz="4400">
              <a:solidFill>
                <a:srgbClr val="003A78"/>
              </a:solidFill>
            </a:endParaRPr>
          </a:p>
          <a:p>
            <a:pPr marL="0" lvl="1" indent="0" algn="just">
              <a:spcBef>
                <a:spcPts val="2000"/>
              </a:spcBef>
              <a:buNone/>
              <a:defRPr/>
            </a:pPr>
            <a:r>
              <a:rPr lang="cs-CZ" sz="4400" smtClean="0">
                <a:solidFill>
                  <a:srgbClr val="003A78"/>
                </a:solidFill>
              </a:rPr>
              <a:t>- zodpovídá </a:t>
            </a:r>
            <a:r>
              <a:rPr lang="cs-CZ" sz="4400">
                <a:solidFill>
                  <a:srgbClr val="003A78"/>
                </a:solidFill>
              </a:rPr>
              <a:t>za výběr a schválení projektů</a:t>
            </a:r>
          </a:p>
          <a:p>
            <a:pPr marL="0" lvl="1" indent="0" algn="just">
              <a:spcBef>
                <a:spcPts val="2000"/>
              </a:spcBef>
              <a:buNone/>
              <a:defRPr/>
            </a:pPr>
            <a:r>
              <a:rPr lang="cs-CZ" sz="4400" smtClean="0">
                <a:solidFill>
                  <a:srgbClr val="003A78"/>
                </a:solidFill>
              </a:rPr>
              <a:t>- zodpovídá </a:t>
            </a:r>
            <a:r>
              <a:rPr lang="cs-CZ" sz="4400">
                <a:solidFill>
                  <a:srgbClr val="003A78"/>
                </a:solidFill>
              </a:rPr>
              <a:t>za publicitu programu </a:t>
            </a:r>
          </a:p>
          <a:p>
            <a:pPr marL="0" lvl="1" indent="0" algn="just">
              <a:spcBef>
                <a:spcPts val="2000"/>
              </a:spcBef>
              <a:buNone/>
              <a:defRPr/>
            </a:pPr>
            <a:endParaRPr lang="cs-CZ" sz="4400">
              <a:solidFill>
                <a:srgbClr val="003A78"/>
              </a:solidFill>
            </a:endParaRPr>
          </a:p>
          <a:p>
            <a:pPr marL="0" lvl="1" indent="0" algn="just">
              <a:spcBef>
                <a:spcPts val="2000"/>
              </a:spcBef>
              <a:buNone/>
              <a:defRPr/>
            </a:pPr>
            <a:r>
              <a:rPr lang="cs-CZ" sz="4400" b="1" smtClean="0">
                <a:solidFill>
                  <a:srgbClr val="003A78"/>
                </a:solidFill>
              </a:rPr>
              <a:t>CZP2 </a:t>
            </a:r>
            <a:r>
              <a:rPr lang="cs-CZ" sz="4400" b="1">
                <a:solidFill>
                  <a:srgbClr val="003A78"/>
                </a:solidFill>
              </a:rPr>
              <a:t>– Centrum pro zahraniční pomoc – realizace, monitorování a hodnocení</a:t>
            </a:r>
          </a:p>
          <a:p>
            <a:pPr marL="0" lvl="1" indent="0" algn="just">
              <a:spcBef>
                <a:spcPts val="2000"/>
              </a:spcBef>
              <a:buNone/>
              <a:defRPr/>
            </a:pPr>
            <a:r>
              <a:rPr lang="cs-CZ" sz="4400" smtClean="0">
                <a:solidFill>
                  <a:srgbClr val="003A78"/>
                </a:solidFill>
              </a:rPr>
              <a:t>- zodpovídá </a:t>
            </a:r>
            <a:r>
              <a:rPr lang="cs-CZ" sz="4400">
                <a:solidFill>
                  <a:srgbClr val="003A78"/>
                </a:solidFill>
              </a:rPr>
              <a:t>za monitoring schválených projektů</a:t>
            </a:r>
          </a:p>
          <a:p>
            <a:pPr marL="0" lvl="1" indent="0" algn="just">
              <a:spcBef>
                <a:spcPts val="2000"/>
              </a:spcBef>
              <a:buNone/>
              <a:defRPr/>
            </a:pPr>
            <a:r>
              <a:rPr lang="cs-CZ" sz="4400" smtClean="0">
                <a:solidFill>
                  <a:srgbClr val="003A78"/>
                </a:solidFill>
              </a:rPr>
              <a:t>- zodpovídá </a:t>
            </a:r>
            <a:r>
              <a:rPr lang="cs-CZ" sz="4400">
                <a:solidFill>
                  <a:srgbClr val="003A78"/>
                </a:solidFill>
              </a:rPr>
              <a:t>za kontrolu </a:t>
            </a:r>
            <a:r>
              <a:rPr lang="cs-CZ" sz="4400" smtClean="0">
                <a:solidFill>
                  <a:srgbClr val="003A78"/>
                </a:solidFill>
              </a:rPr>
              <a:t>průběžných a </a:t>
            </a:r>
            <a:r>
              <a:rPr lang="cs-CZ" sz="4400">
                <a:solidFill>
                  <a:srgbClr val="003A78"/>
                </a:solidFill>
              </a:rPr>
              <a:t>závěrečných zpráv o projektech </a:t>
            </a:r>
          </a:p>
          <a:p>
            <a:pPr marL="0" lvl="1" indent="0" algn="just">
              <a:spcBef>
                <a:spcPts val="2000"/>
              </a:spcBef>
              <a:buNone/>
              <a:defRPr/>
            </a:pPr>
            <a:r>
              <a:rPr lang="cs-CZ" sz="4400" smtClean="0">
                <a:solidFill>
                  <a:srgbClr val="003A78"/>
                </a:solidFill>
              </a:rPr>
              <a:t>- schvaluje </a:t>
            </a:r>
            <a:r>
              <a:rPr lang="cs-CZ" sz="4400">
                <a:solidFill>
                  <a:srgbClr val="003A78"/>
                </a:solidFill>
              </a:rPr>
              <a:t>změny v projektech </a:t>
            </a:r>
          </a:p>
          <a:p>
            <a:pPr marL="0" lvl="1" indent="0" algn="just">
              <a:spcBef>
                <a:spcPts val="2000"/>
              </a:spcBef>
              <a:buNone/>
              <a:defRPr/>
            </a:pPr>
            <a:r>
              <a:rPr lang="cs-CZ" sz="4400" smtClean="0">
                <a:solidFill>
                  <a:srgbClr val="003A78"/>
                </a:solidFill>
              </a:rPr>
              <a:t>- zajišťuje veřejnosprávní kontrolu projektů </a:t>
            </a:r>
            <a:r>
              <a:rPr lang="cs-CZ" sz="4400">
                <a:solidFill>
                  <a:srgbClr val="003A78"/>
                </a:solidFill>
              </a:rPr>
              <a:t>na </a:t>
            </a:r>
            <a:r>
              <a:rPr lang="cs-CZ" sz="4400" smtClean="0">
                <a:solidFill>
                  <a:srgbClr val="003A78"/>
                </a:solidFill>
              </a:rPr>
              <a:t>místě</a:t>
            </a:r>
            <a:endParaRPr lang="cs-CZ" sz="4400">
              <a:solidFill>
                <a:srgbClr val="003A78"/>
              </a:solidFill>
            </a:endParaRPr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3"/>
          </p:nvPr>
        </p:nvSpPr>
        <p:spPr>
          <a:xfrm>
            <a:off x="1260386" y="1238739"/>
            <a:ext cx="18909995" cy="677108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4400" smtClean="0"/>
              <a:t>Zprostředkovatel</a:t>
            </a:r>
            <a:r>
              <a:rPr lang="cs-CZ" smtClean="0"/>
              <a:t> </a:t>
            </a:r>
            <a:r>
              <a:rPr lang="cs-CZ" sz="4400" smtClean="0"/>
              <a:t>programu</a:t>
            </a:r>
            <a:endParaRPr lang="en-GB" sz="4400"/>
          </a:p>
        </p:txBody>
      </p:sp>
    </p:spTree>
    <p:extLst>
      <p:ext uri="{BB962C8B-B14F-4D97-AF65-F5344CB8AC3E}">
        <p14:creationId xmlns:p14="http://schemas.microsoft.com/office/powerpoint/2010/main" val="2711364435"/>
      </p:ext>
    </p:ext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Plassholder for innhold 2"/>
          <p:cNvSpPr>
            <a:spLocks noGrp="1"/>
          </p:cNvSpPr>
          <p:nvPr>
            <p:ph idx="12"/>
          </p:nvPr>
        </p:nvSpPr>
        <p:spPr>
          <a:xfrm>
            <a:off x="1259560" y="3177891"/>
            <a:ext cx="20773137" cy="9276237"/>
          </a:xfrm>
        </p:spPr>
        <p:txBody>
          <a:bodyPr>
            <a:normAutofit lnSpcReduction="10000"/>
          </a:bodyPr>
          <a:lstStyle>
            <a:defPPr>
              <a:defRPr kern="1200" smtId="4294967295"/>
            </a:defPPr>
          </a:lstStyle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cs-CZ" sz="4400" b="1">
                <a:solidFill>
                  <a:srgbClr val="003A78"/>
                </a:solidFill>
              </a:rPr>
              <a:t>CFCU – Centrální finanční a kontraktační jednotka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cs-CZ" sz="4400" smtClean="0">
                <a:solidFill>
                  <a:srgbClr val="003A78"/>
                </a:solidFill>
              </a:rPr>
              <a:t>- vydává </a:t>
            </a:r>
            <a:r>
              <a:rPr lang="cs-CZ" sz="4400">
                <a:solidFill>
                  <a:srgbClr val="003A78"/>
                </a:solidFill>
              </a:rPr>
              <a:t>právní akty o přidělení finančních prostředků 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cs-CZ" sz="4400" smtClean="0">
                <a:solidFill>
                  <a:srgbClr val="003A78"/>
                </a:solidFill>
              </a:rPr>
              <a:t>- provádí </a:t>
            </a:r>
            <a:r>
              <a:rPr lang="cs-CZ" sz="4400">
                <a:solidFill>
                  <a:srgbClr val="003A78"/>
                </a:solidFill>
              </a:rPr>
              <a:t>kontrolu zadávacích řízení  </a:t>
            </a:r>
          </a:p>
          <a:p>
            <a:pPr marL="0" indent="0">
              <a:buNone/>
            </a:pPr>
            <a:r>
              <a:rPr lang="cs-CZ" sz="4400" smtClean="0">
                <a:solidFill>
                  <a:srgbClr val="003A78"/>
                </a:solidFill>
              </a:rPr>
              <a:t>- zodpovídá </a:t>
            </a:r>
            <a:r>
              <a:rPr lang="cs-CZ" sz="4400">
                <a:solidFill>
                  <a:srgbClr val="003A78"/>
                </a:solidFill>
              </a:rPr>
              <a:t>za finanční kontrolu </a:t>
            </a:r>
            <a:r>
              <a:rPr lang="cs-CZ" sz="4400" smtClean="0">
                <a:solidFill>
                  <a:srgbClr val="003A78"/>
                </a:solidFill>
              </a:rPr>
              <a:t>průběžných a </a:t>
            </a:r>
            <a:r>
              <a:rPr lang="cs-CZ" sz="4400">
                <a:solidFill>
                  <a:srgbClr val="003A78"/>
                </a:solidFill>
              </a:rPr>
              <a:t>závěrečných zpráv o projektech 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cs-CZ" sz="4400" smtClean="0">
                <a:solidFill>
                  <a:srgbClr val="003A78"/>
                </a:solidFill>
              </a:rPr>
              <a:t>- administruje </a:t>
            </a:r>
            <a:r>
              <a:rPr lang="cs-CZ" sz="4400">
                <a:solidFill>
                  <a:srgbClr val="003A78"/>
                </a:solidFill>
              </a:rPr>
              <a:t>a proplácí výdaje v průběhu realizace projektů 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cs-CZ" sz="4400" smtClean="0">
                <a:solidFill>
                  <a:srgbClr val="003A78"/>
                </a:solidFill>
              </a:rPr>
              <a:t>- zajišťuje závěrečnou veřejnosprávní kontrolu projektů </a:t>
            </a:r>
            <a:r>
              <a:rPr lang="cs-CZ" sz="4400">
                <a:solidFill>
                  <a:srgbClr val="003A78"/>
                </a:solidFill>
              </a:rPr>
              <a:t>na místě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cs-CZ" sz="4400" smtClean="0">
                <a:solidFill>
                  <a:srgbClr val="003A78"/>
                </a:solidFill>
              </a:rPr>
              <a:t>- eviduje a </a:t>
            </a:r>
            <a:r>
              <a:rPr lang="cs-CZ" sz="4400">
                <a:solidFill>
                  <a:srgbClr val="003A78"/>
                </a:solidFill>
              </a:rPr>
              <a:t>šetří nesrovnalosti v projektech 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endParaRPr lang="cs-CZ" sz="4000" smtClean="0">
              <a:solidFill>
                <a:srgbClr val="003A78"/>
              </a:solidFill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endParaRPr lang="cs-CZ" sz="4000">
              <a:solidFill>
                <a:srgbClr val="003A78"/>
              </a:solidFill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cs-CZ" sz="4200" i="1" smtClean="0">
                <a:solidFill>
                  <a:srgbClr val="FF0000"/>
                </a:solidFill>
              </a:rPr>
              <a:t>Projektový manažer CZP2 a projektový manažer CFCU jsou uvedeni ve Schvalovacím dopise a mají přidělen projekt v IS CEDR</a:t>
            </a:r>
            <a:endParaRPr lang="cs-CZ" sz="4200" i="1">
              <a:solidFill>
                <a:srgbClr val="FF0000"/>
              </a:solidFill>
            </a:endParaRPr>
          </a:p>
        </p:txBody>
      </p:sp>
      <p:sp>
        <p:nvSpPr>
          <p:cNvPr id="2" name="Zástupný symbol pro text 1"/>
          <p:cNvSpPr>
            <a:spLocks noGrp="1"/>
          </p:cNvSpPr>
          <p:nvPr>
            <p:ph type="body" sz="quarter" idx="13"/>
          </p:nvPr>
        </p:nvSpPr>
        <p:spPr>
          <a:xfrm>
            <a:off x="1259560" y="1168400"/>
            <a:ext cx="7786469" cy="677108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4400" smtClean="0"/>
              <a:t>Zprostředkovatel programu</a:t>
            </a:r>
            <a:endParaRPr lang="cs-CZ" sz="4400"/>
          </a:p>
        </p:txBody>
      </p:sp>
    </p:spTree>
    <p:extLst>
      <p:ext uri="{BB962C8B-B14F-4D97-AF65-F5344CB8AC3E}">
        <p14:creationId xmlns:p14="http://schemas.microsoft.com/office/powerpoint/2010/main" val="2690125159"/>
      </p:ext>
    </p:extLst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Plassholder for innhold 2"/>
          <p:cNvSpPr>
            <a:spLocks noGrp="1"/>
          </p:cNvSpPr>
          <p:nvPr>
            <p:ph idx="12"/>
          </p:nvPr>
        </p:nvSpPr>
        <p:spPr>
          <a:xfrm>
            <a:off x="1260386" y="2702403"/>
            <a:ext cx="20773137" cy="7518037"/>
          </a:xfrm>
        </p:spPr>
        <p:txBody>
          <a:bodyPr>
            <a:noAutofit/>
          </a:bodyPr>
          <a:lstStyle>
            <a:defPPr>
              <a:defRPr kern="1200" smtId="4294967295"/>
            </a:defPPr>
          </a:lstStyle>
          <a:p>
            <a:pPr marL="0" lvl="1" indent="0" algn="just">
              <a:spcBef>
                <a:spcPts val="2000"/>
              </a:spcBef>
              <a:buNone/>
              <a:defRPr/>
            </a:pPr>
            <a:r>
              <a:rPr lang="cs-CZ" sz="4800" b="1">
                <a:solidFill>
                  <a:srgbClr val="003A78"/>
                </a:solidFill>
              </a:rPr>
              <a:t>Příslušné ministerstvo </a:t>
            </a:r>
            <a:r>
              <a:rPr lang="cs-CZ" sz="4800" b="1" smtClean="0">
                <a:solidFill>
                  <a:srgbClr val="003A78"/>
                </a:solidFill>
              </a:rPr>
              <a:t>(MK, MZ, MSp)</a:t>
            </a:r>
            <a:endParaRPr lang="cs-CZ" sz="4800" b="1">
              <a:solidFill>
                <a:srgbClr val="003A78"/>
              </a:solidFill>
            </a:endParaRPr>
          </a:p>
          <a:p>
            <a:pPr marL="457200" lvl="1" indent="-457200" algn="just">
              <a:spcBef>
                <a:spcPts val="2000"/>
              </a:spcBef>
              <a:defRPr/>
            </a:pPr>
            <a:r>
              <a:rPr lang="cs-CZ" sz="4400">
                <a:solidFill>
                  <a:srgbClr val="003A78"/>
                </a:solidFill>
              </a:rPr>
              <a:t>vymezení </a:t>
            </a:r>
            <a:r>
              <a:rPr lang="cs-CZ" sz="4400" smtClean="0">
                <a:solidFill>
                  <a:srgbClr val="003A78"/>
                </a:solidFill>
              </a:rPr>
              <a:t>činností a odpovědnosti v uzavřené Dohodě o partnerství mezi ZP a PP</a:t>
            </a:r>
            <a:endParaRPr lang="cs-CZ" sz="4400">
              <a:solidFill>
                <a:srgbClr val="003A78"/>
              </a:solidFill>
            </a:endParaRPr>
          </a:p>
          <a:p>
            <a:pPr marL="457200" lvl="1" indent="-457200" algn="just">
              <a:spcBef>
                <a:spcPts val="2000"/>
              </a:spcBef>
              <a:defRPr/>
            </a:pPr>
            <a:r>
              <a:rPr lang="cs-CZ" sz="4400" smtClean="0">
                <a:solidFill>
                  <a:srgbClr val="003A78"/>
                </a:solidFill>
              </a:rPr>
              <a:t>podíl na </a:t>
            </a:r>
            <a:r>
              <a:rPr lang="cs-CZ" sz="4400">
                <a:solidFill>
                  <a:srgbClr val="003A78"/>
                </a:solidFill>
              </a:rPr>
              <a:t>přípravě </a:t>
            </a:r>
            <a:r>
              <a:rPr lang="cs-CZ" sz="4400" smtClean="0">
                <a:solidFill>
                  <a:srgbClr val="003A78"/>
                </a:solidFill>
              </a:rPr>
              <a:t>a zpracování </a:t>
            </a:r>
            <a:r>
              <a:rPr lang="cs-CZ" sz="4400">
                <a:solidFill>
                  <a:srgbClr val="003A78"/>
                </a:solidFill>
              </a:rPr>
              <a:t>P</a:t>
            </a:r>
            <a:r>
              <a:rPr lang="cs-CZ" sz="4400" smtClean="0">
                <a:solidFill>
                  <a:srgbClr val="003A78"/>
                </a:solidFill>
              </a:rPr>
              <a:t>rogramu </a:t>
            </a:r>
          </a:p>
          <a:p>
            <a:pPr marL="457200" lvl="1" indent="-457200" algn="just">
              <a:spcBef>
                <a:spcPts val="2000"/>
              </a:spcBef>
              <a:defRPr/>
            </a:pPr>
            <a:r>
              <a:rPr lang="cs-CZ" sz="4400">
                <a:solidFill>
                  <a:srgbClr val="003A78"/>
                </a:solidFill>
              </a:rPr>
              <a:t>z</a:t>
            </a:r>
            <a:r>
              <a:rPr lang="cs-CZ" sz="4400" smtClean="0">
                <a:solidFill>
                  <a:srgbClr val="003A78"/>
                </a:solidFill>
              </a:rPr>
              <a:t>ajištění přípravy výzev pro individuální projekty, hodnocení žádostí o grant</a:t>
            </a:r>
            <a:endParaRPr lang="cs-CZ" sz="4400">
              <a:solidFill>
                <a:srgbClr val="003A78"/>
              </a:solidFill>
            </a:endParaRPr>
          </a:p>
          <a:p>
            <a:pPr marL="457200" lvl="1" indent="-457200" algn="just">
              <a:spcBef>
                <a:spcPts val="2000"/>
              </a:spcBef>
              <a:defRPr/>
            </a:pPr>
            <a:r>
              <a:rPr lang="cs-CZ" sz="4400">
                <a:solidFill>
                  <a:srgbClr val="FF0000"/>
                </a:solidFill>
              </a:rPr>
              <a:t>účastní se na publicitě programu (zahájení a ukončení programu, semináře pro žadatele a hodnotitele)</a:t>
            </a:r>
          </a:p>
          <a:p>
            <a:pPr marL="457200" lvl="1" indent="-457200" algn="just">
              <a:spcBef>
                <a:spcPts val="2000"/>
              </a:spcBef>
              <a:defRPr/>
            </a:pPr>
            <a:r>
              <a:rPr lang="cs-CZ" sz="4400">
                <a:solidFill>
                  <a:srgbClr val="003A78"/>
                </a:solidFill>
              </a:rPr>
              <a:t>p</a:t>
            </a:r>
            <a:r>
              <a:rPr lang="cs-CZ" sz="4400" smtClean="0">
                <a:solidFill>
                  <a:srgbClr val="003A78"/>
                </a:solidFill>
              </a:rPr>
              <a:t>odílí se na administraci bilaterálních aktivit v programu</a:t>
            </a:r>
          </a:p>
          <a:p>
            <a:pPr marL="457200" lvl="1" indent="-457200" algn="just">
              <a:spcBef>
                <a:spcPts val="2000"/>
              </a:spcBef>
              <a:defRPr/>
            </a:pPr>
            <a:r>
              <a:rPr lang="cs-CZ" sz="4400">
                <a:solidFill>
                  <a:srgbClr val="FF0000"/>
                </a:solidFill>
              </a:rPr>
              <a:t>může se účastnit monitorování schválených projektů</a:t>
            </a:r>
          </a:p>
          <a:p>
            <a:pPr marL="457200" lvl="1" indent="-457200" algn="just">
              <a:spcBef>
                <a:spcPts val="2000"/>
              </a:spcBef>
              <a:defRPr/>
            </a:pPr>
            <a:r>
              <a:rPr lang="cs-CZ" sz="4400">
                <a:solidFill>
                  <a:srgbClr val="FF0000"/>
                </a:solidFill>
              </a:rPr>
              <a:t>může se účastnit schválení podstatných změn v projektu</a:t>
            </a:r>
          </a:p>
          <a:p>
            <a:pPr marL="457200" lvl="1" indent="-457200" algn="just">
              <a:spcBef>
                <a:spcPts val="2000"/>
              </a:spcBef>
              <a:defRPr/>
            </a:pPr>
            <a:r>
              <a:rPr lang="cs-CZ" sz="4400">
                <a:solidFill>
                  <a:srgbClr val="FF0000"/>
                </a:solidFill>
              </a:rPr>
              <a:t>může se účastnit kontroly projektu na </a:t>
            </a:r>
            <a:r>
              <a:rPr lang="cs-CZ" sz="4400" smtClean="0">
                <a:solidFill>
                  <a:srgbClr val="FF0000"/>
                </a:solidFill>
              </a:rPr>
              <a:t>místě</a:t>
            </a:r>
          </a:p>
          <a:p>
            <a:pPr marL="457200" lvl="1" indent="-457200" algn="just">
              <a:spcBef>
                <a:spcPts val="2000"/>
              </a:spcBef>
              <a:defRPr/>
            </a:pPr>
            <a:r>
              <a:rPr lang="cs-CZ" sz="4400" i="1" smtClean="0">
                <a:solidFill>
                  <a:srgbClr val="FF0000"/>
                </a:solidFill>
              </a:rPr>
              <a:t>v případě právního aktu vydaného partnerem – interní postupy kontroly projektu</a:t>
            </a:r>
            <a:endParaRPr lang="cs-CZ" sz="4400" i="1">
              <a:solidFill>
                <a:srgbClr val="FF0000"/>
              </a:solidFill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endParaRPr lang="cs-CZ" sz="4400">
              <a:solidFill>
                <a:srgbClr val="003A78"/>
              </a:solidFill>
            </a:endParaRPr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3"/>
          </p:nvPr>
        </p:nvSpPr>
        <p:spPr>
          <a:xfrm>
            <a:off x="1260386" y="1238739"/>
            <a:ext cx="18909995" cy="738664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4800" smtClean="0"/>
              <a:t>Partner programu</a:t>
            </a:r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84880" y="763251"/>
            <a:ext cx="3175952" cy="3017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2988101"/>
      </p:ext>
    </p:extLst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Plassholder for innhold 2"/>
          <p:cNvSpPr>
            <a:spLocks noGrp="1"/>
          </p:cNvSpPr>
          <p:nvPr>
            <p:ph idx="12"/>
          </p:nvPr>
        </p:nvSpPr>
        <p:spPr>
          <a:xfrm>
            <a:off x="1095794" y="2599734"/>
            <a:ext cx="22249981" cy="9765302"/>
          </a:xfrm>
        </p:spPr>
        <p:txBody>
          <a:bodyPr>
            <a:noAutofit/>
          </a:bodyPr>
          <a:lstStyle>
            <a:defPPr>
              <a:defRPr kern="1200" smtId="4294967295"/>
            </a:defPPr>
          </a:lstStyle>
          <a:p>
            <a:pPr marL="0" lvl="1" indent="0" algn="just">
              <a:spcBef>
                <a:spcPts val="2000"/>
              </a:spcBef>
              <a:buNone/>
              <a:defRPr/>
            </a:pPr>
            <a:r>
              <a:rPr lang="cs-CZ" sz="4800" b="1">
                <a:solidFill>
                  <a:srgbClr val="003A78"/>
                </a:solidFill>
              </a:rPr>
              <a:t>Důležité dokumenty k realizaci projektu</a:t>
            </a:r>
          </a:p>
          <a:p>
            <a:pPr marL="457200" lvl="1" indent="-457200" algn="just">
              <a:spcBef>
                <a:spcPts val="2000"/>
              </a:spcBef>
              <a:defRPr/>
            </a:pPr>
            <a:r>
              <a:rPr lang="cs-CZ" sz="4800">
                <a:solidFill>
                  <a:srgbClr val="003A78"/>
                </a:solidFill>
              </a:rPr>
              <a:t>Právní akt o </a:t>
            </a:r>
            <a:r>
              <a:rPr lang="cs-CZ" sz="4800" smtClean="0">
                <a:solidFill>
                  <a:srgbClr val="003A78"/>
                </a:solidFill>
              </a:rPr>
              <a:t>přidělení finančních </a:t>
            </a:r>
            <a:r>
              <a:rPr lang="cs-CZ" sz="4800">
                <a:solidFill>
                  <a:srgbClr val="003A78"/>
                </a:solidFill>
              </a:rPr>
              <a:t>prostředků </a:t>
            </a:r>
          </a:p>
          <a:p>
            <a:pPr marL="457200" lvl="1" indent="-457200" algn="just">
              <a:spcBef>
                <a:spcPts val="2000"/>
              </a:spcBef>
              <a:defRPr/>
            </a:pPr>
            <a:r>
              <a:rPr lang="cs-CZ" sz="4800" smtClean="0">
                <a:solidFill>
                  <a:srgbClr val="003A78"/>
                </a:solidFill>
              </a:rPr>
              <a:t>Smlouva o partnerství (s partnerem/y projektu)</a:t>
            </a:r>
            <a:endParaRPr lang="cs-CZ" sz="4800">
              <a:solidFill>
                <a:srgbClr val="003A78"/>
              </a:solidFill>
            </a:endParaRPr>
          </a:p>
          <a:p>
            <a:pPr marL="457200" lvl="1" indent="-457200" algn="just">
              <a:spcBef>
                <a:spcPts val="2000"/>
              </a:spcBef>
              <a:defRPr/>
            </a:pPr>
            <a:r>
              <a:rPr lang="cs-CZ" sz="4800">
                <a:solidFill>
                  <a:srgbClr val="003A78"/>
                </a:solidFill>
              </a:rPr>
              <a:t>Příručka pro příjemce grantů vč. příloh – </a:t>
            </a:r>
            <a:r>
              <a:rPr lang="cs-CZ" sz="4800" b="1">
                <a:solidFill>
                  <a:srgbClr val="003A78"/>
                </a:solidFill>
              </a:rPr>
              <a:t>aktualizace </a:t>
            </a:r>
            <a:r>
              <a:rPr lang="cs-CZ" sz="4800" b="1" smtClean="0">
                <a:solidFill>
                  <a:srgbClr val="003A78"/>
                </a:solidFill>
              </a:rPr>
              <a:t>28.1.2021</a:t>
            </a:r>
            <a:endParaRPr lang="cs-CZ" sz="4800" b="1">
              <a:solidFill>
                <a:srgbClr val="003A78"/>
              </a:solidFill>
            </a:endParaRPr>
          </a:p>
          <a:p>
            <a:pPr marL="457200" lvl="1" indent="-457200" algn="just">
              <a:spcBef>
                <a:spcPts val="2000"/>
              </a:spcBef>
              <a:defRPr/>
            </a:pPr>
            <a:r>
              <a:rPr lang="cs-CZ" sz="4800">
                <a:solidFill>
                  <a:srgbClr val="003A78"/>
                </a:solidFill>
              </a:rPr>
              <a:t>Pokyn NKM pro způsobilé výdaje </a:t>
            </a:r>
            <a:r>
              <a:rPr lang="cs-CZ" sz="4800" smtClean="0">
                <a:solidFill>
                  <a:srgbClr val="003A78"/>
                </a:solidFill>
              </a:rPr>
              <a:t> - </a:t>
            </a:r>
            <a:r>
              <a:rPr lang="cs-CZ" sz="4800" b="1" smtClean="0">
                <a:solidFill>
                  <a:srgbClr val="003A78"/>
                </a:solidFill>
              </a:rPr>
              <a:t>aktualizace 6.5.2021 </a:t>
            </a:r>
            <a:endParaRPr lang="cs-CZ" sz="4800" b="1">
              <a:solidFill>
                <a:srgbClr val="003A78"/>
              </a:solidFill>
            </a:endParaRPr>
          </a:p>
          <a:p>
            <a:pPr marL="457200" lvl="1" indent="-457200" algn="just">
              <a:spcBef>
                <a:spcPts val="2000"/>
              </a:spcBef>
              <a:defRPr/>
            </a:pPr>
            <a:r>
              <a:rPr lang="cs-CZ" sz="4800">
                <a:solidFill>
                  <a:srgbClr val="003A78"/>
                </a:solidFill>
              </a:rPr>
              <a:t>Pokyn ZP pro zadávání VZMR </a:t>
            </a:r>
          </a:p>
          <a:p>
            <a:pPr marL="0" lvl="1" indent="0" algn="ctr">
              <a:spcBef>
                <a:spcPts val="2000"/>
              </a:spcBef>
              <a:buNone/>
              <a:defRPr/>
            </a:pPr>
            <a:endParaRPr lang="cs-CZ" sz="4800" smtClean="0">
              <a:solidFill>
                <a:srgbClr val="003A78"/>
              </a:solidFill>
            </a:endParaRPr>
          </a:p>
          <a:p>
            <a:pPr marL="0" lvl="1" indent="0" algn="ctr">
              <a:spcBef>
                <a:spcPts val="2000"/>
              </a:spcBef>
              <a:buNone/>
              <a:defRPr/>
            </a:pPr>
            <a:r>
              <a:rPr lang="cs-CZ" sz="4800" b="1" smtClean="0">
                <a:solidFill>
                  <a:srgbClr val="FF0000"/>
                </a:solidFill>
              </a:rPr>
              <a:t>Česká verze: </a:t>
            </a:r>
            <a:r>
              <a:rPr lang="cs-CZ" sz="4800" b="1" smtClean="0">
                <a:solidFill>
                  <a:srgbClr val="FF0000"/>
                </a:solidFill>
                <a:hlinkClick r:id="rId2"/>
              </a:rPr>
              <a:t>www.eeagrants.cz/cs/zakladni-informace/zakladni-dokumenty/pokyny</a:t>
            </a:r>
            <a:endParaRPr lang="cs-CZ" sz="4800" b="1" smtClean="0">
              <a:solidFill>
                <a:srgbClr val="FF0000"/>
              </a:solidFill>
            </a:endParaRPr>
          </a:p>
          <a:p>
            <a:pPr marL="0" lvl="1" indent="0" algn="ctr">
              <a:spcBef>
                <a:spcPts val="2000"/>
              </a:spcBef>
              <a:buNone/>
              <a:defRPr/>
            </a:pPr>
            <a:r>
              <a:rPr lang="cs-CZ" sz="4800" b="1">
                <a:solidFill>
                  <a:srgbClr val="FF0000"/>
                </a:solidFill>
              </a:rPr>
              <a:t>AJ verze: </a:t>
            </a:r>
            <a:r>
              <a:rPr lang="cs-CZ" sz="4800" b="1">
                <a:solidFill>
                  <a:srgbClr val="FF0000"/>
                </a:solidFill>
                <a:hlinkClick r:id="rId3"/>
              </a:rPr>
              <a:t>https://</a:t>
            </a:r>
            <a:r>
              <a:rPr lang="cs-CZ" sz="4800" b="1" smtClean="0">
                <a:solidFill>
                  <a:srgbClr val="FF0000"/>
                </a:solidFill>
                <a:hlinkClick r:id="rId3"/>
              </a:rPr>
              <a:t>www.eeagrants.cz/en/general-information/legal-documents/guidelines</a:t>
            </a:r>
            <a:endParaRPr lang="cs-CZ" sz="4800" b="1" smtClean="0">
              <a:solidFill>
                <a:srgbClr val="FF0000"/>
              </a:solidFill>
            </a:endParaRPr>
          </a:p>
          <a:p>
            <a:pPr marL="0" lvl="1" indent="0" algn="ctr">
              <a:spcBef>
                <a:spcPts val="2000"/>
              </a:spcBef>
              <a:buNone/>
              <a:defRPr/>
            </a:pPr>
            <a:endParaRPr lang="cs-CZ" sz="5400" b="1">
              <a:solidFill>
                <a:srgbClr val="FF0000"/>
              </a:solidFill>
            </a:endParaRPr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3"/>
          </p:nvPr>
        </p:nvSpPr>
        <p:spPr>
          <a:xfrm>
            <a:off x="1286512" y="1073181"/>
            <a:ext cx="18909995" cy="677108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4400" smtClean="0"/>
              <a:t>Dokumenty k realizaci projektu</a:t>
            </a:r>
            <a:endParaRPr lang="en-GB" sz="4400"/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62071" y="900843"/>
            <a:ext cx="5771452" cy="4083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4155025"/>
      </p:ext>
    </p:ext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Plassholder for innhold 2"/>
          <p:cNvSpPr>
            <a:spLocks noGrp="1"/>
          </p:cNvSpPr>
          <p:nvPr>
            <p:ph idx="12"/>
          </p:nvPr>
        </p:nvSpPr>
        <p:spPr>
          <a:xfrm>
            <a:off x="1260386" y="2391507"/>
            <a:ext cx="20773137" cy="9422541"/>
          </a:xfrm>
        </p:spPr>
        <p:txBody>
          <a:bodyPr>
            <a:noAutofit/>
          </a:bodyPr>
          <a:lstStyle>
            <a:defPPr>
              <a:defRPr kern="1200" smtId="4294967295"/>
            </a:defPPr>
          </a:lstStyle>
          <a:p>
            <a:pPr marL="0" lvl="1" indent="0" algn="just">
              <a:spcBef>
                <a:spcPts val="2000"/>
              </a:spcBef>
              <a:buNone/>
              <a:defRPr/>
            </a:pPr>
            <a:endParaRPr lang="cs-CZ" sz="4800" b="1" smtClean="0">
              <a:solidFill>
                <a:srgbClr val="003A78"/>
              </a:solidFill>
            </a:endParaRPr>
          </a:p>
          <a:p>
            <a:pPr marL="0" lvl="1" indent="0" algn="just">
              <a:spcBef>
                <a:spcPts val="2000"/>
              </a:spcBef>
              <a:buNone/>
              <a:defRPr/>
            </a:pPr>
            <a:endParaRPr lang="cs-CZ" sz="4800" b="1">
              <a:solidFill>
                <a:srgbClr val="003A78"/>
              </a:solidFill>
            </a:endParaRPr>
          </a:p>
          <a:p>
            <a:pPr marL="0" lvl="1" indent="0" algn="just">
              <a:spcBef>
                <a:spcPts val="2000"/>
              </a:spcBef>
              <a:buNone/>
              <a:defRPr/>
            </a:pPr>
            <a:endParaRPr lang="cs-CZ" sz="4800" b="1" smtClean="0">
              <a:solidFill>
                <a:srgbClr val="003A78"/>
              </a:solidFill>
            </a:endParaRPr>
          </a:p>
          <a:p>
            <a:pPr marL="0" lvl="1" indent="0" algn="just">
              <a:spcBef>
                <a:spcPts val="2000"/>
              </a:spcBef>
              <a:buNone/>
              <a:defRPr/>
            </a:pPr>
            <a:endParaRPr lang="cs-CZ" sz="4800" b="1">
              <a:solidFill>
                <a:srgbClr val="003A78"/>
              </a:solidFill>
            </a:endParaRPr>
          </a:p>
          <a:p>
            <a:pPr marL="0" lvl="1" indent="0" algn="just">
              <a:spcBef>
                <a:spcPts val="2000"/>
              </a:spcBef>
              <a:buNone/>
              <a:defRPr/>
            </a:pPr>
            <a:endParaRPr lang="cs-CZ" sz="4800" b="1" smtClean="0">
              <a:solidFill>
                <a:srgbClr val="003A78"/>
              </a:solidFill>
            </a:endParaRPr>
          </a:p>
          <a:p>
            <a:pPr marL="0" lvl="1" indent="0" algn="just">
              <a:spcBef>
                <a:spcPts val="2000"/>
              </a:spcBef>
              <a:buNone/>
              <a:defRPr/>
            </a:pPr>
            <a:r>
              <a:rPr lang="cs-CZ" sz="7200" b="1" smtClean="0">
                <a:solidFill>
                  <a:srgbClr val="003A78"/>
                </a:solidFill>
              </a:rPr>
              <a:t>Děkuji za pozornost</a:t>
            </a:r>
            <a:endParaRPr lang="cs-CZ" sz="8000" b="1">
              <a:solidFill>
                <a:srgbClr val="FF0000"/>
              </a:solidFill>
            </a:endParaRPr>
          </a:p>
        </p:txBody>
      </p:sp>
      <p:sp>
        <p:nvSpPr>
          <p:cNvPr id="2" name="Zástupný symbol pro text 1"/>
          <p:cNvSpPr>
            <a:spLocks noGrp="1"/>
          </p:cNvSpPr>
          <p:nvPr>
            <p:ph type="body" sz="quarter" idx="13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03344617"/>
      </p:ext>
    </p:ext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4.0.30319.36543"/>
  <p:tag name="AS_OS" val="Microsoft Windows NT 6.1.7601 Service Pack 1"/>
  <p:tag name="AS_RELEASE_DATE" val="2015.10.05"/>
  <p:tag name="AS_TITLE" val="Aspose.Slides for .NET 4.0"/>
  <p:tag name="AS_VERSION" val="15.8.0.0"/>
</p:tagLst>
</file>

<file path=ppt/theme/theme1.xml><?xml version="1.0" encoding="utf-8"?>
<a:theme xmlns:r="http://schemas.openxmlformats.org/officeDocument/2006/relationships" xmlns:a="http://schemas.openxmlformats.org/drawingml/2006/main" name="Office-theme">
  <a:themeElements>
    <a:clrScheme name="">
      <a:dk1>
        <a:srgbClr val="000000"/>
      </a:dk1>
      <a:lt1>
        <a:srgbClr val="FFFFFF"/>
      </a:lt1>
      <a:dk2>
        <a:srgbClr val="1E1E1C"/>
      </a:dk2>
      <a:lt2>
        <a:srgbClr val="0F3C74"/>
      </a:lt2>
      <a:accent1>
        <a:srgbClr val="0F3C74"/>
      </a:accent1>
      <a:accent2>
        <a:srgbClr val="D8222C"/>
      </a:accent2>
      <a:accent3>
        <a:srgbClr val="3EAF79"/>
      </a:accent3>
      <a:accent4>
        <a:srgbClr val="FFC000"/>
      </a:accent4>
      <a:accent5>
        <a:srgbClr val="0F3C74"/>
      </a:accent5>
      <a:accent6>
        <a:srgbClr val="3EAF79"/>
      </a:accent6>
      <a:hlink>
        <a:srgbClr val="0F3C74"/>
      </a:hlink>
      <a:folHlink>
        <a:srgbClr val="954F72"/>
      </a:folHlink>
    </a:clrScheme>
    <a:fontScheme name="Egendefinert 14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PPT-mal_EØSMidlene.potx" id="{2877A2A8-6D65-4BE8-A3B9-A911333E1F70}" vid="{D3D72181-B44E-471C-A438-738F633005D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>
  <Template/>
  <Manager/>
  <Company/>
  <PresentationFormat/>
  <SharedDoc>0</SharedDoc>
  <Application>Aspose.Slides for .NET</Application>
  <AppVersion>15.0800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2021-06-01T10:03:50.693</cp:lastPrinted>
  <dcterms:created xsi:type="dcterms:W3CDTF">2021-06-01T10:03:50Z</dcterms:created>
  <dcterms:modified xsi:type="dcterms:W3CDTF">2021-06-01T10:03:50Z</dcterms:modified>
</cp:coreProperties>
</file>