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1" r:id="rId6"/>
    <p:sldId id="303" r:id="rId7"/>
    <p:sldId id="294" r:id="rId8"/>
    <p:sldId id="304" r:id="rId9"/>
    <p:sldId id="293" r:id="rId10"/>
    <p:sldId id="305" r:id="rId11"/>
    <p:sldId id="302" r:id="rId12"/>
  </p:sldIdLst>
  <p:sldSz cx="24380825" cy="13714412"/>
  <p:notesSz cx="6858000" cy="9144000"/>
  <p:custDataLst>
    <p:tags r:id="rId13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37" d="100"/>
          <a:sy n="37" d="100"/>
        </p:scale>
        <p:origin x="798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6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151222"/>
            <a:ext cx="21861932" cy="36933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Povinnosti konečného příjemce – komunikace, příjmy v projektu a udržitelnost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Praha, 11.5.2021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17401" y="9285281"/>
            <a:ext cx="4634759" cy="20313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Martina Gassenbauerová</a:t>
            </a:r>
            <a:endParaRPr lang="en-GB" sz="44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322731"/>
            <a:ext cx="4445699" cy="184665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MF - vedoucí odd. realizace, monitorování a hodnocení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7" y="2391507"/>
            <a:ext cx="20557196" cy="92762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Primárně probíhá komunikace přes „Nástěnku IS CEDR“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Je možná i telefonická konzultace s PM CZP2 a PM CFCU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Setkání s KP – při řešení problémů nebo změn v projektu je možné domluvit schůzku mezi konečným příjemcem a projektovými manažery (vzhledem k aktuální situaci probíhají online jednání přes MS Teams)</a:t>
            </a:r>
            <a:endParaRPr lang="cs-CZ" sz="5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/>
              <a:t>Komunikace s konečným příjemcem</a:t>
            </a:r>
            <a:endParaRPr lang="en-GB" sz="5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781" y="7891565"/>
            <a:ext cx="7069519" cy="504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3324779"/>
            <a:ext cx="21778519" cy="563797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6000">
                <a:solidFill>
                  <a:srgbClr val="003A78"/>
                </a:solidFill>
              </a:rPr>
              <a:t>Prostřednictvím </a:t>
            </a:r>
            <a:r>
              <a:rPr lang="cs-CZ" sz="6000" smtClean="0">
                <a:solidFill>
                  <a:srgbClr val="003A78"/>
                </a:solidFill>
              </a:rPr>
              <a:t>Fondů EHP/N jsou </a:t>
            </a:r>
            <a:r>
              <a:rPr lang="cs-CZ" sz="6000">
                <a:solidFill>
                  <a:srgbClr val="003A78"/>
                </a:solidFill>
              </a:rPr>
              <a:t>podporovány projekty ve veřejném zájmu, </a:t>
            </a:r>
            <a:r>
              <a:rPr lang="cs-CZ" sz="6000" b="1">
                <a:solidFill>
                  <a:srgbClr val="003A78"/>
                </a:solidFill>
              </a:rPr>
              <a:t>které negenerují zisk</a:t>
            </a:r>
            <a:r>
              <a:rPr lang="cs-CZ" sz="6000" b="1" smtClean="0">
                <a:solidFill>
                  <a:srgbClr val="003A78"/>
                </a:solidFill>
              </a:rPr>
              <a:t>.</a:t>
            </a:r>
          </a:p>
          <a:p>
            <a:pPr algn="just">
              <a:defRPr/>
            </a:pPr>
            <a:endParaRPr lang="cs-CZ" sz="6000" b="1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6000">
                <a:solidFill>
                  <a:srgbClr val="003A78"/>
                </a:solidFill>
              </a:rPr>
              <a:t>V případě, že projekt generuje </a:t>
            </a:r>
            <a:r>
              <a:rPr lang="cs-CZ" sz="6000" smtClean="0">
                <a:solidFill>
                  <a:srgbClr val="003A78"/>
                </a:solidFill>
              </a:rPr>
              <a:t>příjmy (během realizace projektu/v době udržitelnosti) – bude předpokládaná výše příjmů a jejich využití </a:t>
            </a:r>
            <a:r>
              <a:rPr lang="cs-CZ" sz="6000" b="1" u="sng" smtClean="0">
                <a:solidFill>
                  <a:srgbClr val="003A78"/>
                </a:solidFill>
              </a:rPr>
              <a:t>vyplněna v žádosti o grant</a:t>
            </a:r>
            <a:r>
              <a:rPr lang="cs-CZ" sz="6000" smtClean="0">
                <a:solidFill>
                  <a:srgbClr val="003A78"/>
                </a:solidFill>
              </a:rPr>
              <a:t>. </a:t>
            </a:r>
          </a:p>
          <a:p>
            <a:pPr algn="just">
              <a:defRPr/>
            </a:pPr>
            <a:endParaRPr lang="cs-CZ" sz="66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8606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2305877"/>
            <a:ext cx="21778519" cy="1092434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Rozlišujeme: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Příjmy</a:t>
            </a:r>
            <a:r>
              <a:rPr lang="cs-CZ" sz="4400">
                <a:solidFill>
                  <a:srgbClr val="003A78"/>
                </a:solidFill>
              </a:rPr>
              <a:t> (z výstupů projektu) jsou </a:t>
            </a:r>
            <a:r>
              <a:rPr lang="cs-CZ" sz="4400" b="1" i="1">
                <a:solidFill>
                  <a:srgbClr val="003A78"/>
                </a:solidFill>
              </a:rPr>
              <a:t>přítoky peněžních prostředků uhrazených uživateli </a:t>
            </a:r>
            <a:r>
              <a:rPr lang="cs-CZ" sz="4400">
                <a:solidFill>
                  <a:srgbClr val="003A78"/>
                </a:solidFill>
              </a:rPr>
              <a:t>za infrastrukturu, zboží, služby nebo práva, jež byly v rámci projektu podpořeny. </a:t>
            </a:r>
          </a:p>
          <a:p>
            <a:pPr marL="0" indent="0" algn="just">
              <a:buNone/>
              <a:defRPr/>
            </a:pPr>
            <a:r>
              <a:rPr lang="cs-CZ" sz="4400" i="1">
                <a:solidFill>
                  <a:srgbClr val="003A78"/>
                </a:solidFill>
              </a:rPr>
              <a:t>- např. o vstupné z akcí, účastnické poplatky na konferenci, příjmy z prodeje publikací, příjmy za služby poskytované v rámci projektu, atd.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Čisté příjmy </a:t>
            </a:r>
            <a:r>
              <a:rPr lang="cs-CZ" sz="4400">
                <a:solidFill>
                  <a:srgbClr val="003A78"/>
                </a:solidFill>
              </a:rPr>
              <a:t>(z výstupů projektu) jsou vypočteny jako </a:t>
            </a:r>
            <a:r>
              <a:rPr lang="cs-CZ" sz="4400" b="1" i="1">
                <a:solidFill>
                  <a:srgbClr val="003A78"/>
                </a:solidFill>
              </a:rPr>
              <a:t>rozdíl mezi příjmy z výstupů projektu a případnými náklady</a:t>
            </a:r>
            <a:r>
              <a:rPr lang="cs-CZ" sz="4400">
                <a:solidFill>
                  <a:srgbClr val="003A78"/>
                </a:solidFill>
              </a:rPr>
              <a:t> souvisejícími s vytvořením nebo provozem výstupů, které nebyly zahrnuty do rozpočtu projektu a nebyly uhrazeny poskytovatelem dotace.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- </a:t>
            </a:r>
            <a:r>
              <a:rPr lang="cs-CZ" sz="4400" i="1">
                <a:solidFill>
                  <a:srgbClr val="003A78"/>
                </a:solidFill>
              </a:rPr>
              <a:t>Dodatečné výdaje - např. mzdy zaměstnancům, výdaje za energie, nákup zboží</a:t>
            </a:r>
            <a:endParaRPr lang="cs-CZ" sz="4800" b="1" i="1">
              <a:solidFill>
                <a:srgbClr val="003A78"/>
              </a:solidFill>
            </a:endParaRPr>
          </a:p>
          <a:p>
            <a:pPr marL="0" indent="0" algn="ctr">
              <a:buNone/>
            </a:pPr>
            <a:endParaRPr lang="cs-CZ" sz="4400" b="1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cs-CZ" sz="4400" b="1" smtClean="0">
                <a:solidFill>
                  <a:srgbClr val="FF0000"/>
                </a:solidFill>
              </a:rPr>
              <a:t>Příjem </a:t>
            </a:r>
            <a:r>
              <a:rPr lang="cs-CZ" sz="4400" b="1">
                <a:solidFill>
                  <a:srgbClr val="FF0000"/>
                </a:solidFill>
              </a:rPr>
              <a:t>= Čistý příjem </a:t>
            </a:r>
          </a:p>
          <a:p>
            <a:pPr marL="0" indent="0" algn="ctr">
              <a:buNone/>
            </a:pPr>
            <a:r>
              <a:rPr lang="cs-CZ" sz="4400">
                <a:solidFill>
                  <a:srgbClr val="FF0000"/>
                </a:solidFill>
              </a:rPr>
              <a:t> Pokud jsou náklady související s vytvořením nebo provozem výstupu plně hrazeny z grantu.</a:t>
            </a:r>
            <a:endParaRPr lang="cs-CZ" sz="54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2617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371725"/>
            <a:ext cx="21778519" cy="101727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14350" indent="-514350" algn="just">
              <a:buAutoNum type="arabicPeriod"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projektu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a) jako </a:t>
            </a:r>
            <a:r>
              <a:rPr lang="cs-CZ" sz="4800" u="sng">
                <a:solidFill>
                  <a:srgbClr val="003A78"/>
                </a:solidFill>
              </a:rPr>
              <a:t>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 a přispívajících k dosažení účelu projektu schválených na základě změnového řízení;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b) jako </a:t>
            </a:r>
            <a:r>
              <a:rPr lang="cs-CZ" sz="4800" u="sng">
                <a:solidFill>
                  <a:srgbClr val="003A78"/>
                </a:solidFill>
              </a:rPr>
              <a:t>zdroj spolufinancování vkládaného do projektu příjemcem </a:t>
            </a:r>
            <a:r>
              <a:rPr lang="cs-CZ" sz="4800">
                <a:solidFill>
                  <a:srgbClr val="003A78"/>
                </a:solidFill>
              </a:rPr>
              <a:t>(v souladu s pokyny v příslušné výzvě k předkládání žádostí o grant);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c) v době </a:t>
            </a:r>
            <a:r>
              <a:rPr lang="cs-CZ" sz="4800" u="sng">
                <a:solidFill>
                  <a:srgbClr val="003A78"/>
                </a:solidFill>
              </a:rPr>
              <a:t>po ukončení projektu jako 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projektem. Přílohou PZ/ZZ bude Čestné prohlášení o využití příjmů/čistých příjmů po ukončení </a:t>
            </a:r>
            <a:r>
              <a:rPr lang="cs-CZ" sz="4800" smtClean="0">
                <a:solidFill>
                  <a:srgbClr val="003A78"/>
                </a:solidFill>
              </a:rPr>
              <a:t>projektu, které </a:t>
            </a:r>
            <a:r>
              <a:rPr lang="cs-CZ" sz="4800">
                <a:solidFill>
                  <a:srgbClr val="003A78"/>
                </a:solidFill>
              </a:rPr>
              <a:t>vznikly v době realizace;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d) </a:t>
            </a:r>
            <a:r>
              <a:rPr lang="cs-CZ" sz="4800" u="sng">
                <a:solidFill>
                  <a:srgbClr val="003A78"/>
                </a:solidFill>
              </a:rPr>
              <a:t>vráceny poskytovateli dotace</a:t>
            </a:r>
            <a:r>
              <a:rPr lang="cs-CZ" sz="4800" smtClean="0">
                <a:solidFill>
                  <a:srgbClr val="003A78"/>
                </a:solidFill>
              </a:rPr>
              <a:t>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9399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845508"/>
            <a:ext cx="21778519" cy="997365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4400" b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2</a:t>
            </a:r>
            <a:r>
              <a:rPr lang="cs-CZ" sz="4400" b="1">
                <a:solidFill>
                  <a:srgbClr val="003A78"/>
                </a:solidFill>
              </a:rPr>
              <a:t>. Příjmy a čisté příjmy vzniklé v době udržitelnosti projektu (pokud je požadována)</a:t>
            </a:r>
          </a:p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Příjmy, které vzniknou v době udržitelnosti projektu, budou využity na krytí provozních nákladů. Čisté příjmy, pokud vzniknou, budou využity na aktivity související s projektem. Čestné prohlášení o využití příjmů/čistých příjmů po ukončení projektu bude přílohou ZZ</a:t>
            </a:r>
            <a:r>
              <a:rPr lang="cs-CZ" sz="44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indent="0" algn="ctr"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Kalkulace a čestné prohlášení k příjmům jsou přílohou Příručky pro příjemce (Příloha č. 10 a 11).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401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051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5400" b="1" smtClean="0">
                <a:solidFill>
                  <a:srgbClr val="003A78"/>
                </a:solidFill>
              </a:rPr>
              <a:t>Udržitelnost </a:t>
            </a:r>
            <a:r>
              <a:rPr lang="cs-CZ" sz="5400" smtClean="0">
                <a:solidFill>
                  <a:srgbClr val="003A78"/>
                </a:solidFill>
              </a:rPr>
              <a:t>– doba, po kterou musí KP zachovat využití relevantních výstupů projektu po ukončení realizace projektu (po splnění účelu dotace). 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Doba </a:t>
            </a:r>
            <a:r>
              <a:rPr lang="cs-CZ" sz="5400">
                <a:solidFill>
                  <a:srgbClr val="003A78"/>
                </a:solidFill>
              </a:rPr>
              <a:t>udržitelnosti projektu je </a:t>
            </a:r>
            <a:r>
              <a:rPr lang="cs-CZ" sz="5400" b="1">
                <a:solidFill>
                  <a:srgbClr val="003A78"/>
                </a:solidFill>
              </a:rPr>
              <a:t>stanovena individuálně v právním aktu o přidělení </a:t>
            </a:r>
            <a:r>
              <a:rPr lang="cs-CZ" sz="5400" b="1" smtClean="0">
                <a:solidFill>
                  <a:srgbClr val="003A78"/>
                </a:solidFill>
              </a:rPr>
              <a:t>finančních prostředků.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Obecně </a:t>
            </a:r>
            <a:r>
              <a:rPr lang="cs-CZ" sz="5400">
                <a:solidFill>
                  <a:srgbClr val="003A78"/>
                </a:solidFill>
              </a:rPr>
              <a:t>stanovena </a:t>
            </a:r>
            <a:r>
              <a:rPr lang="cs-CZ" sz="5400" b="1">
                <a:solidFill>
                  <a:srgbClr val="003A78"/>
                </a:solidFill>
              </a:rPr>
              <a:t>na 5 let po ukončení projektu</a:t>
            </a:r>
            <a:r>
              <a:rPr lang="cs-CZ" sz="5400">
                <a:solidFill>
                  <a:srgbClr val="003A78"/>
                </a:solidFill>
              </a:rPr>
              <a:t>, a to zejména v případě, </a:t>
            </a:r>
            <a:r>
              <a:rPr lang="cs-CZ" sz="5400" smtClean="0">
                <a:solidFill>
                  <a:srgbClr val="003A78"/>
                </a:solidFill>
              </a:rPr>
              <a:t>kdy je </a:t>
            </a:r>
            <a:r>
              <a:rPr lang="cs-CZ" sz="5400">
                <a:solidFill>
                  <a:srgbClr val="003A78"/>
                </a:solidFill>
              </a:rPr>
              <a:t>v rámci projektu pořizován investiční majetek a/nebo je majetek postaven/ </a:t>
            </a:r>
            <a:r>
              <a:rPr lang="cs-CZ" sz="5400" smtClean="0">
                <a:solidFill>
                  <a:srgbClr val="003A78"/>
                </a:solidFill>
              </a:rPr>
              <a:t>rekonstruován/renovován.</a:t>
            </a:r>
          </a:p>
          <a:p>
            <a:pPr marL="0" indent="0" algn="just">
              <a:buNone/>
            </a:pPr>
            <a:r>
              <a:rPr lang="cs-CZ" sz="4800" b="1" smtClean="0"/>
              <a:t>U měkkých projektů s charakterem jednorázových </a:t>
            </a:r>
            <a:r>
              <a:rPr lang="cs-CZ" sz="4800" b="1"/>
              <a:t>akcí, např. proškolení osob, uspořádané informační aktivity, atp</a:t>
            </a:r>
            <a:r>
              <a:rPr lang="cs-CZ" sz="4800" b="1" smtClean="0"/>
              <a:t>. se udržitelnost zpravidla nevyžaduje. </a:t>
            </a: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Podmínky udržitelnosti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2745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KP je povinen zajistit tyto podmínky po ukončení projektu:</a:t>
            </a:r>
          </a:p>
          <a:p>
            <a:pPr marL="0" indent="0" algn="just">
              <a:buNone/>
              <a:defRPr/>
            </a:pPr>
            <a:r>
              <a:rPr lang="cs-CZ" sz="4800" i="1">
                <a:solidFill>
                  <a:srgbClr val="003A78"/>
                </a:solidFill>
              </a:rPr>
              <a:t>- KP zajistí </a:t>
            </a:r>
            <a:r>
              <a:rPr lang="cs-CZ" sz="4800" b="1" i="1">
                <a:solidFill>
                  <a:srgbClr val="003A78"/>
                </a:solidFill>
              </a:rPr>
              <a:t>uchování vlastnictví </a:t>
            </a:r>
            <a:r>
              <a:rPr lang="cs-CZ" sz="4800" i="1">
                <a:solidFill>
                  <a:srgbClr val="003A78"/>
                </a:solidFill>
              </a:rPr>
              <a:t>k pořízenému investičnímu majetku a majetku postavenému/ rekonstruovanému/ renovovanému v rámci projektu minimálně po dobu 5 let po ukončení projektu (splnění účelu dotace).</a:t>
            </a:r>
          </a:p>
          <a:p>
            <a:pPr marL="0" indent="0" algn="just">
              <a:buNone/>
              <a:defRPr/>
            </a:pPr>
            <a:r>
              <a:rPr lang="cs-CZ" sz="4800" i="1">
                <a:solidFill>
                  <a:srgbClr val="003A78"/>
                </a:solidFill>
              </a:rPr>
              <a:t>- KP zajistí </a:t>
            </a:r>
            <a:r>
              <a:rPr lang="cs-CZ" sz="4800" b="1" i="1">
                <a:solidFill>
                  <a:srgbClr val="003A78"/>
                </a:solidFill>
              </a:rPr>
              <a:t>pojištění pořízeného investičního majetku </a:t>
            </a:r>
            <a:r>
              <a:rPr lang="cs-CZ" sz="4800" i="1">
                <a:solidFill>
                  <a:srgbClr val="003A78"/>
                </a:solidFill>
              </a:rPr>
              <a:t>a </a:t>
            </a:r>
            <a:r>
              <a:rPr lang="cs-CZ" sz="4800" b="1" i="1">
                <a:solidFill>
                  <a:srgbClr val="003A78"/>
                </a:solidFill>
              </a:rPr>
              <a:t>majetku postaveného/ rekonstruovaného/ renovovaného </a:t>
            </a:r>
            <a:r>
              <a:rPr lang="cs-CZ" sz="4800" i="1">
                <a:solidFill>
                  <a:srgbClr val="003A78"/>
                </a:solidFill>
              </a:rPr>
              <a:t>v rámci projektu proti škodám způsobeným požárem, krádeží a dalšími obvyklými druhy pojistného nebezpečí po dobu realizace a po dobu minimálně 5 let po ukončení projektu.</a:t>
            </a:r>
          </a:p>
          <a:p>
            <a:pPr algn="just">
              <a:buFontTx/>
              <a:buChar char="-"/>
              <a:defRPr/>
            </a:pPr>
            <a:r>
              <a:rPr lang="cs-CZ" sz="4800" i="1" smtClean="0">
                <a:solidFill>
                  <a:srgbClr val="003A78"/>
                </a:solidFill>
              </a:rPr>
              <a:t>KP </a:t>
            </a:r>
            <a:r>
              <a:rPr lang="cs-CZ" sz="4800" i="1">
                <a:solidFill>
                  <a:srgbClr val="003A78"/>
                </a:solidFill>
              </a:rPr>
              <a:t>zajistí </a:t>
            </a:r>
            <a:r>
              <a:rPr lang="cs-CZ" sz="4800" b="1" i="1">
                <a:solidFill>
                  <a:srgbClr val="003A78"/>
                </a:solidFill>
              </a:rPr>
              <a:t>řádnou údržbu </a:t>
            </a:r>
            <a:r>
              <a:rPr lang="cs-CZ" sz="4800" i="1">
                <a:solidFill>
                  <a:srgbClr val="003A78"/>
                </a:solidFill>
              </a:rPr>
              <a:t>pořízeného investičního majetku a majetku postaveného/ rekonstruovaného/ renovovaného v rámci projektu, na kterou ročně vyčlení příslušnou částku po dobu minimálně 5 let po ukončení projektu (splnění účelu dotace). </a:t>
            </a:r>
            <a:endParaRPr lang="cs-CZ" sz="4800" i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FF0000"/>
                </a:solidFill>
              </a:rPr>
              <a:t>Tip</a:t>
            </a:r>
            <a:r>
              <a:rPr lang="cs-CZ" sz="4400" b="1" i="1">
                <a:solidFill>
                  <a:srgbClr val="FF0000"/>
                </a:solidFill>
              </a:rPr>
              <a:t>: Myslete na dodatečné náklady spojené s udržitelností (pojištění, údržba).</a:t>
            </a:r>
          </a:p>
          <a:p>
            <a:pPr marL="0" indent="0" algn="just">
              <a:buNone/>
              <a:defRPr/>
            </a:pPr>
            <a:endParaRPr lang="cs-CZ" sz="4800" i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972984" y="85411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Podmínky udržitelnosti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7852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r>
              <a:rPr lang="cs-CZ" sz="6000" b="1" smtClean="0">
                <a:solidFill>
                  <a:srgbClr val="002060"/>
                </a:solidFill>
              </a:rPr>
              <a:t>Děkuji za pozornost</a:t>
            </a:r>
            <a:endParaRPr lang="cs-CZ" sz="6000" b="1">
              <a:solidFill>
                <a:srgbClr val="00206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8610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2021-06-01T10:00:38.026</cp:lastPrinted>
  <dcterms:created xsi:type="dcterms:W3CDTF">2021-06-01T10:00:38Z</dcterms:created>
  <dcterms:modified xsi:type="dcterms:W3CDTF">2021-06-01T10:00:38Z</dcterms:modified>
</cp:coreProperties>
</file>