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  <p:sldId id="283" r:id="rId6"/>
    <p:sldId id="281" r:id="rId7"/>
    <p:sldId id="274" r:id="rId8"/>
    <p:sldId id="282" r:id="rId9"/>
    <p:sldId id="275" r:id="rId10"/>
    <p:sldId id="284" r:id="rId11"/>
  </p:sldIdLst>
  <p:sldSz cx="24380825" cy="13714412"/>
  <p:notesSz cx="6858000" cy="9144000"/>
  <p:custDataLst>
    <p:tags r:id="rId12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>
      <p:ext uri="{19B8F6BF-5375-455C-9EA6-DF929625EA0E}">
        <p15:presenceInfo xmlns:p15="http://schemas.microsoft.com/office/powerpoint/2012/main" userId="S-1-5-21-725345543-1035525444-1547161642-42139" providerId="AD"/>
      </p:ext>
    </p:extLst>
  </p:cmAuthor>
  <p:cmAuthor id="2" name="Imrich Dudková Veronika Ing." initials="IDVI" lastIdx="0" clrIdx="1">
    <p:extLst>
      <p:ext uri="{19B8F6BF-5375-455C-9EA6-DF929625EA0E}">
        <p15:presenceInfo xmlns:p15="http://schemas.microsoft.com/office/powerpoint/2012/main" userId="S-1-5-21-725345543-1035525444-1547161642-236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268"/>
    <a:srgbClr val="C13A78"/>
    <a:srgbClr val="009B78"/>
    <a:srgbClr val="F1C350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4666" autoAdjust="0"/>
  </p:normalViewPr>
  <p:slideViewPr>
    <p:cSldViewPr snapToGrid="0">
      <p:cViewPr varScale="1">
        <p:scale>
          <a:sx n="32" d="100"/>
          <a:sy n="32" d="100"/>
        </p:scale>
        <p:origin x="136" y="56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02/03/2021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02.03.2021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02.03.2021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1861932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Monitorování projektu a monitorovací zprávy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Hana Hrazdirová</a:t>
            </a:r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3081130"/>
            <a:ext cx="20773137" cy="9198398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4000" b="1" u="sng" smtClean="0">
                <a:solidFill>
                  <a:srgbClr val="003A78"/>
                </a:solidFill>
              </a:rPr>
              <a:t>Zprávy o projektu </a:t>
            </a:r>
            <a:r>
              <a:rPr lang="cs-CZ" sz="4000" smtClean="0">
                <a:solidFill>
                  <a:srgbClr val="003A78"/>
                </a:solidFill>
              </a:rPr>
              <a:t>(všechny projekty)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000" smtClean="0">
                <a:solidFill>
                  <a:srgbClr val="003A78"/>
                </a:solidFill>
              </a:rPr>
              <a:t>Průběžné zprávy o projektu (PZ)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000" smtClean="0">
                <a:solidFill>
                  <a:srgbClr val="003A78"/>
                </a:solidFill>
              </a:rPr>
              <a:t>Závěrečná zpráva o projektu (ZZ)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00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4000" b="1" u="sng" smtClean="0">
                <a:solidFill>
                  <a:srgbClr val="003A78"/>
                </a:solidFill>
              </a:rPr>
              <a:t>Veřejnosprávní </a:t>
            </a:r>
            <a:r>
              <a:rPr lang="cs-CZ" sz="4000" b="1" u="sng">
                <a:solidFill>
                  <a:srgbClr val="003A78"/>
                </a:solidFill>
              </a:rPr>
              <a:t>kontrola </a:t>
            </a:r>
            <a:r>
              <a:rPr lang="cs-CZ" sz="4000" b="1" u="sng" smtClean="0">
                <a:solidFill>
                  <a:srgbClr val="003A78"/>
                </a:solidFill>
              </a:rPr>
              <a:t>projektu </a:t>
            </a:r>
            <a:r>
              <a:rPr lang="cs-CZ" sz="4000" b="1" u="sng">
                <a:solidFill>
                  <a:srgbClr val="003A78"/>
                </a:solidFill>
              </a:rPr>
              <a:t>na </a:t>
            </a:r>
            <a:r>
              <a:rPr lang="cs-CZ" sz="4000" b="1" u="sng" smtClean="0">
                <a:solidFill>
                  <a:srgbClr val="003A78"/>
                </a:solidFill>
              </a:rPr>
              <a:t>místě </a:t>
            </a:r>
            <a:r>
              <a:rPr lang="cs-CZ" sz="4000" smtClean="0">
                <a:solidFill>
                  <a:srgbClr val="003A78"/>
                </a:solidFill>
              </a:rPr>
              <a:t>(vzorek)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000">
                <a:solidFill>
                  <a:srgbClr val="003A78"/>
                </a:solidFill>
              </a:rPr>
              <a:t>Průběžné kontroly </a:t>
            </a:r>
            <a:r>
              <a:rPr lang="cs-CZ" sz="4000" smtClean="0">
                <a:solidFill>
                  <a:srgbClr val="003A78"/>
                </a:solidFill>
              </a:rPr>
              <a:t>projektů</a:t>
            </a:r>
            <a:endParaRPr lang="cs-CZ" sz="400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000" smtClean="0">
                <a:solidFill>
                  <a:srgbClr val="003A78"/>
                </a:solidFill>
              </a:rPr>
              <a:t>Závěrečné </a:t>
            </a:r>
            <a:r>
              <a:rPr lang="cs-CZ" sz="4000">
                <a:solidFill>
                  <a:srgbClr val="003A78"/>
                </a:solidFill>
              </a:rPr>
              <a:t>kontroly </a:t>
            </a:r>
            <a:r>
              <a:rPr lang="cs-CZ" sz="4000" smtClean="0">
                <a:solidFill>
                  <a:srgbClr val="003A78"/>
                </a:solidFill>
              </a:rPr>
              <a:t>projektů</a:t>
            </a:r>
            <a:endParaRPr lang="cs-CZ" sz="400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4000" b="1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4000" b="1" u="sng">
                <a:solidFill>
                  <a:srgbClr val="003A78"/>
                </a:solidFill>
              </a:rPr>
              <a:t>E</a:t>
            </a:r>
            <a:r>
              <a:rPr lang="cs-CZ" sz="4000" b="1" u="sng" smtClean="0">
                <a:solidFill>
                  <a:srgbClr val="003A78"/>
                </a:solidFill>
              </a:rPr>
              <a:t>xterní monitorování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000" smtClean="0">
                <a:solidFill>
                  <a:srgbClr val="003A78"/>
                </a:solidFill>
              </a:rPr>
              <a:t>např. evaluace, kontroly prováděné KFM, audity</a:t>
            </a:r>
            <a:endParaRPr lang="cs-CZ" sz="400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b="1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smtClean="0"/>
              <a:t>Monitorování projektu – nástroje</a:t>
            </a:r>
            <a:endParaRPr lang="en-GB" sz="7200"/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Co si hlídat a na co dávat pozor</a:t>
            </a:r>
            <a:endParaRPr lang="en-GB"/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1260385" y="2464905"/>
            <a:ext cx="21861704" cy="9760225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3600" b="1" smtClean="0">
                <a:solidFill>
                  <a:srgbClr val="FF0000"/>
                </a:solidFill>
              </a:rPr>
              <a:t>Základ pro monitorování </a:t>
            </a:r>
            <a:r>
              <a:rPr lang="cs-CZ" sz="3600" smtClean="0">
                <a:solidFill>
                  <a:srgbClr val="FF0000"/>
                </a:solidFill>
              </a:rPr>
              <a:t>= logický rámec projektu + rozpočet projektu / žádost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002060"/>
                </a:solidFill>
              </a:rPr>
              <a:t>Účel projektu </a:t>
            </a:r>
            <a:r>
              <a:rPr lang="cs-CZ" sz="3600" smtClean="0">
                <a:solidFill>
                  <a:srgbClr val="003268"/>
                </a:solidFill>
              </a:rPr>
              <a:t>– musí být naplněn (jinak se šetří nesrovnalost)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002060"/>
                </a:solidFill>
              </a:rPr>
              <a:t>Výsledek programu a indikátory </a:t>
            </a:r>
            <a:r>
              <a:rPr lang="cs-CZ" sz="3600" smtClean="0">
                <a:solidFill>
                  <a:srgbClr val="002060"/>
                </a:solidFill>
              </a:rPr>
              <a:t>– monitorovací funkce, odchylky zdůvodněny v PZ/ZZ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002060"/>
                </a:solidFill>
              </a:rPr>
              <a:t>Výstupy programu/aktivit a indikátory </a:t>
            </a:r>
            <a:r>
              <a:rPr lang="cs-CZ" sz="3600" smtClean="0">
                <a:solidFill>
                  <a:srgbClr val="002060"/>
                </a:solidFill>
              </a:rPr>
              <a:t>– závazná hodnota, </a:t>
            </a:r>
            <a:r>
              <a:rPr lang="cs-CZ" sz="3600">
                <a:solidFill>
                  <a:srgbClr val="002060"/>
                </a:solidFill>
              </a:rPr>
              <a:t>odchylky zdůvodněny v </a:t>
            </a:r>
            <a:r>
              <a:rPr lang="cs-CZ" sz="3600" smtClean="0">
                <a:solidFill>
                  <a:srgbClr val="002060"/>
                </a:solidFill>
              </a:rPr>
              <a:t>PZ/ZZ, ZP posuzuje relevanci zdůvodnění (nesrovnalost ano/ne)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002060"/>
                </a:solidFill>
              </a:rPr>
              <a:t>Rozpočet projektu </a:t>
            </a:r>
            <a:r>
              <a:rPr lang="cs-CZ" sz="3600" smtClean="0">
                <a:solidFill>
                  <a:srgbClr val="002060"/>
                </a:solidFill>
              </a:rPr>
              <a:t>– návaznost na aktivity schválené v žádosti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FF0000"/>
                </a:solidFill>
              </a:rPr>
              <a:t>Nezapomenout na:</a:t>
            </a:r>
            <a:endParaRPr lang="cs-CZ" sz="3600" b="1">
              <a:solidFill>
                <a:srgbClr val="FF0000"/>
              </a:solidFill>
            </a:endParaRPr>
          </a:p>
          <a:p>
            <a:r>
              <a:rPr lang="cs-CZ" sz="3600" smtClean="0">
                <a:solidFill>
                  <a:srgbClr val="003268"/>
                </a:solidFill>
              </a:rPr>
              <a:t>Sběr dat včetně relevantních podkladů k jejich prokázání (podindikátory, etnicita apod.)</a:t>
            </a:r>
          </a:p>
          <a:p>
            <a:r>
              <a:rPr lang="cs-CZ" sz="3600" smtClean="0">
                <a:solidFill>
                  <a:srgbClr val="003268"/>
                </a:solidFill>
              </a:rPr>
              <a:t>Dodržování metod sběru dat </a:t>
            </a:r>
          </a:p>
          <a:p>
            <a:r>
              <a:rPr lang="cs-CZ" sz="3600" smtClean="0">
                <a:solidFill>
                  <a:srgbClr val="003268"/>
                </a:solidFill>
              </a:rPr>
              <a:t>Zajištění podkladové dokumentace (výstupy/výsledek, dobrovolnická práce, příjmy, výdaje atd.) – viz také kapitola 6.2</a:t>
            </a:r>
          </a:p>
          <a:p>
            <a:r>
              <a:rPr lang="cs-CZ" sz="3600" smtClean="0">
                <a:solidFill>
                  <a:srgbClr val="003268"/>
                </a:solidFill>
              </a:rPr>
              <a:t>Průběžná kontrola skutečnosti oproti plánu</a:t>
            </a:r>
          </a:p>
          <a:p>
            <a:r>
              <a:rPr lang="cs-CZ" sz="3600" smtClean="0">
                <a:solidFill>
                  <a:srgbClr val="003268"/>
                </a:solidFill>
              </a:rPr>
              <a:t>Povinná publicita</a:t>
            </a:r>
            <a:endParaRPr lang="en-GB" sz="3600">
              <a:solidFill>
                <a:srgbClr val="0032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519528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>
              <a:defRPr/>
            </a:pPr>
            <a:endParaRPr lang="cs-CZ" sz="3200" smtClean="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3600" b="1" smtClean="0">
                <a:solidFill>
                  <a:srgbClr val="FF0000"/>
                </a:solidFill>
              </a:rPr>
              <a:t>IS CEDR </a:t>
            </a:r>
            <a:r>
              <a:rPr lang="cs-CZ" sz="3600" smtClean="0">
                <a:solidFill>
                  <a:srgbClr val="003A78"/>
                </a:solidFill>
              </a:rPr>
              <a:t>– samostatný modul, harmonogram zpracování </a:t>
            </a:r>
            <a:r>
              <a:rPr lang="cs-CZ" sz="3600">
                <a:solidFill>
                  <a:srgbClr val="003A78"/>
                </a:solidFill>
              </a:rPr>
              <a:t>a </a:t>
            </a:r>
            <a:r>
              <a:rPr lang="cs-CZ" sz="3600" smtClean="0">
                <a:solidFill>
                  <a:srgbClr val="003A78"/>
                </a:solidFill>
              </a:rPr>
              <a:t>předkládání, upozornění (v přípravě)</a:t>
            </a:r>
          </a:p>
          <a:p>
            <a:pPr algn="just">
              <a:defRPr/>
            </a:pPr>
            <a:r>
              <a:rPr lang="cs-CZ" sz="3600" b="1" smtClean="0">
                <a:solidFill>
                  <a:srgbClr val="FF0000"/>
                </a:solidFill>
              </a:rPr>
              <a:t>3x </a:t>
            </a:r>
            <a:r>
              <a:rPr lang="cs-CZ" sz="3600" b="1">
                <a:solidFill>
                  <a:srgbClr val="FF0000"/>
                </a:solidFill>
              </a:rPr>
              <a:t>ročně </a:t>
            </a:r>
            <a:r>
              <a:rPr lang="cs-CZ" sz="3600" smtClean="0">
                <a:solidFill>
                  <a:srgbClr val="003A78"/>
                </a:solidFill>
              </a:rPr>
              <a:t>od </a:t>
            </a:r>
            <a:r>
              <a:rPr lang="cs-CZ" sz="3600">
                <a:solidFill>
                  <a:srgbClr val="003A78"/>
                </a:solidFill>
              </a:rPr>
              <a:t>data </a:t>
            </a:r>
            <a:r>
              <a:rPr lang="cs-CZ" sz="3600" smtClean="0">
                <a:solidFill>
                  <a:srgbClr val="003A78"/>
                </a:solidFill>
              </a:rPr>
              <a:t>počátku způsobilosti výdajů (možnost slučování období)</a:t>
            </a:r>
          </a:p>
          <a:p>
            <a:pPr>
              <a:defRPr/>
            </a:pPr>
            <a:r>
              <a:rPr lang="cs-CZ" sz="3600" smtClean="0">
                <a:solidFill>
                  <a:srgbClr val="003A78"/>
                </a:solidFill>
              </a:rPr>
              <a:t>monitorovací období průběžné zprávy </a:t>
            </a:r>
            <a:r>
              <a:rPr lang="cs-CZ" sz="3600" b="1" smtClean="0">
                <a:solidFill>
                  <a:srgbClr val="FF0000"/>
                </a:solidFill>
              </a:rPr>
              <a:t>k 15. kalendářnímu dni </a:t>
            </a:r>
            <a:r>
              <a:rPr lang="cs-CZ" sz="3600">
                <a:solidFill>
                  <a:srgbClr val="003268"/>
                </a:solidFill>
              </a:rPr>
              <a:t>nebo</a:t>
            </a:r>
            <a:r>
              <a:rPr lang="cs-CZ" sz="3600">
                <a:solidFill>
                  <a:srgbClr val="FF0000"/>
                </a:solidFill>
              </a:rPr>
              <a:t> </a:t>
            </a:r>
            <a:r>
              <a:rPr lang="cs-CZ" sz="3600" b="1">
                <a:solidFill>
                  <a:srgbClr val="FF0000"/>
                </a:solidFill>
              </a:rPr>
              <a:t>poslednímu dni v </a:t>
            </a:r>
            <a:r>
              <a:rPr lang="cs-CZ" sz="3600" b="1" smtClean="0">
                <a:solidFill>
                  <a:srgbClr val="FF0000"/>
                </a:solidFill>
              </a:rPr>
              <a:t>měsíci </a:t>
            </a:r>
            <a:r>
              <a:rPr lang="cs-CZ" sz="3600" smtClean="0">
                <a:solidFill>
                  <a:schemeClr val="bg2"/>
                </a:solidFill>
              </a:rPr>
              <a:t>podle data schválení</a:t>
            </a:r>
          </a:p>
          <a:p>
            <a:pPr>
              <a:defRPr/>
            </a:pPr>
            <a:r>
              <a:rPr lang="cs-CZ" sz="3600" smtClean="0">
                <a:solidFill>
                  <a:srgbClr val="FF0000"/>
                </a:solidFill>
              </a:rPr>
              <a:t>2 části PZ – monitorovací zpráva a žádost o platbu</a:t>
            </a:r>
          </a:p>
          <a:p>
            <a:pPr algn="just">
              <a:defRPr/>
            </a:pPr>
            <a:r>
              <a:rPr lang="cs-CZ" sz="3600">
                <a:solidFill>
                  <a:srgbClr val="003A78"/>
                </a:solidFill>
              </a:rPr>
              <a:t>nová PZ až po schválení </a:t>
            </a:r>
            <a:r>
              <a:rPr lang="cs-CZ" sz="3600" smtClean="0">
                <a:solidFill>
                  <a:srgbClr val="003A78"/>
                </a:solidFill>
              </a:rPr>
              <a:t>předchozí nebo zapracování podstatných změn</a:t>
            </a:r>
            <a:endParaRPr lang="cs-CZ" sz="360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PZ nejdříve elektronicky bez podpisu</a:t>
            </a:r>
          </a:p>
          <a:p>
            <a:pPr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PM </a:t>
            </a:r>
            <a:r>
              <a:rPr lang="cs-CZ" sz="3600">
                <a:solidFill>
                  <a:srgbClr val="003A78"/>
                </a:solidFill>
              </a:rPr>
              <a:t>CZP2 – posouzení věcné/obsahové </a:t>
            </a:r>
            <a:r>
              <a:rPr lang="cs-CZ" sz="3600" smtClean="0">
                <a:solidFill>
                  <a:srgbClr val="003A78"/>
                </a:solidFill>
              </a:rPr>
              <a:t>stránky + požadavky na úpravy a doplnění (výzva v IS CEDR)</a:t>
            </a:r>
            <a:endParaRPr lang="cs-CZ" sz="3600">
              <a:solidFill>
                <a:srgbClr val="003A78"/>
              </a:solidFill>
            </a:endParaRPr>
          </a:p>
          <a:p>
            <a:pPr>
              <a:defRPr/>
            </a:pPr>
            <a:r>
              <a:rPr lang="cs-CZ" sz="3600">
                <a:solidFill>
                  <a:srgbClr val="003A78"/>
                </a:solidFill>
              </a:rPr>
              <a:t>PM CFCU – posouzení finanční </a:t>
            </a:r>
            <a:r>
              <a:rPr lang="cs-CZ" sz="3600" smtClean="0">
                <a:solidFill>
                  <a:srgbClr val="003A78"/>
                </a:solidFill>
              </a:rPr>
              <a:t>stránky + požadavky na úpravy a doplnění (výzva v IS CEDR)</a:t>
            </a:r>
          </a:p>
          <a:p>
            <a:pPr>
              <a:defRPr/>
            </a:pPr>
            <a:r>
              <a:rPr lang="cs-CZ" sz="3600" smtClean="0">
                <a:solidFill>
                  <a:srgbClr val="003A78"/>
                </a:solidFill>
              </a:rPr>
              <a:t>oficiální předložení </a:t>
            </a:r>
            <a:r>
              <a:rPr lang="cs-CZ" sz="3600">
                <a:solidFill>
                  <a:srgbClr val="003A78"/>
                </a:solidFill>
              </a:rPr>
              <a:t>s podpisem </a:t>
            </a:r>
            <a:r>
              <a:rPr lang="cs-CZ" sz="3600" smtClean="0">
                <a:solidFill>
                  <a:srgbClr val="003A78"/>
                </a:solidFill>
              </a:rPr>
              <a:t>až </a:t>
            </a:r>
            <a:r>
              <a:rPr lang="cs-CZ" sz="3600">
                <a:solidFill>
                  <a:srgbClr val="003A78"/>
                </a:solidFill>
              </a:rPr>
              <a:t>po schválení ze strany ZP (výzva v IS CEDR</a:t>
            </a:r>
            <a:r>
              <a:rPr lang="cs-CZ" sz="3600" smtClean="0">
                <a:solidFill>
                  <a:srgbClr val="003A78"/>
                </a:solidFill>
              </a:rPr>
              <a:t>)</a:t>
            </a:r>
          </a:p>
          <a:p>
            <a:pPr>
              <a:defRPr/>
            </a:pPr>
            <a:r>
              <a:rPr lang="cs-CZ" sz="3600" smtClean="0">
                <a:solidFill>
                  <a:srgbClr val="003A78"/>
                </a:solidFill>
              </a:rPr>
              <a:t>žádost </a:t>
            </a:r>
            <a:r>
              <a:rPr lang="cs-CZ" sz="3600">
                <a:solidFill>
                  <a:srgbClr val="003A78"/>
                </a:solidFill>
              </a:rPr>
              <a:t>o platbu je proplacena </a:t>
            </a:r>
            <a:r>
              <a:rPr lang="cs-CZ" sz="3600" smtClean="0">
                <a:solidFill>
                  <a:srgbClr val="003A78"/>
                </a:solidFill>
              </a:rPr>
              <a:t>do </a:t>
            </a:r>
            <a:r>
              <a:rPr lang="cs-CZ" sz="3600">
                <a:solidFill>
                  <a:srgbClr val="003A78"/>
                </a:solidFill>
              </a:rPr>
              <a:t>15 pracovních dní u </a:t>
            </a:r>
            <a:r>
              <a:rPr lang="cs-CZ" sz="3600" smtClean="0">
                <a:solidFill>
                  <a:srgbClr val="003A78"/>
                </a:solidFill>
              </a:rPr>
              <a:t>KP=OSS/SPO; </a:t>
            </a:r>
            <a:r>
              <a:rPr lang="cs-CZ" sz="3600">
                <a:solidFill>
                  <a:srgbClr val="003A78"/>
                </a:solidFill>
              </a:rPr>
              <a:t>do 25 pracovních dní u ostatních </a:t>
            </a:r>
            <a:r>
              <a:rPr lang="cs-CZ" sz="3600" smtClean="0">
                <a:solidFill>
                  <a:srgbClr val="003A78"/>
                </a:solidFill>
              </a:rPr>
              <a:t>typů </a:t>
            </a:r>
            <a:r>
              <a:rPr lang="cs-CZ" sz="3600">
                <a:solidFill>
                  <a:srgbClr val="003A78"/>
                </a:solidFill>
              </a:rPr>
              <a:t>KP ve dvou platbách</a:t>
            </a:r>
          </a:p>
          <a:p>
            <a:pPr>
              <a:defRPr/>
            </a:pPr>
            <a:endParaRPr lang="cs-CZ" sz="3600">
              <a:solidFill>
                <a:srgbClr val="003A78"/>
              </a:solidFill>
            </a:endParaRPr>
          </a:p>
          <a:p>
            <a:pPr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779343" cy="1077218"/>
          </a:xfrm>
        </p:spPr>
        <p:txBody>
          <a:bodyPr/>
          <a:lstStyle>
            <a:defPPr>
              <a:defRPr kern="1200" smtId="4294967295"/>
            </a:defPPr>
          </a:lstStyle>
          <a:p>
            <a:pPr>
              <a:spcBef>
                <a:spcPct val="0"/>
              </a:spcBef>
            </a:pPr>
            <a:r>
              <a:rPr lang="cs-CZ" sz="700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Průběžné </a:t>
            </a:r>
            <a:r>
              <a:rPr lang="cs-CZ" sz="700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zprávy (kapitola 6.2.1)</a:t>
            </a:r>
            <a:endParaRPr lang="cs-CZ" sz="700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2069312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802835"/>
            <a:ext cx="21877910" cy="9476694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lvl="0" indent="0">
              <a:buNone/>
            </a:pPr>
            <a:r>
              <a:rPr lang="cs-CZ" sz="3600" b="1" smtClean="0">
                <a:solidFill>
                  <a:srgbClr val="FF0000"/>
                </a:solidFill>
              </a:rPr>
              <a:t>1. Popis  </a:t>
            </a:r>
            <a:r>
              <a:rPr lang="cs-CZ" sz="3600" b="1">
                <a:solidFill>
                  <a:srgbClr val="FF0000"/>
                </a:solidFill>
              </a:rPr>
              <a:t>postupu </a:t>
            </a:r>
            <a:r>
              <a:rPr lang="cs-CZ" sz="3600" b="1" smtClean="0">
                <a:solidFill>
                  <a:srgbClr val="FF0000"/>
                </a:solidFill>
              </a:rPr>
              <a:t>projektu </a:t>
            </a:r>
            <a:r>
              <a:rPr lang="cs-CZ" sz="3600" smtClean="0">
                <a:solidFill>
                  <a:srgbClr val="003268"/>
                </a:solidFill>
              </a:rPr>
              <a:t>(vyplňuje </a:t>
            </a:r>
            <a:r>
              <a:rPr lang="cs-CZ" sz="3600">
                <a:solidFill>
                  <a:srgbClr val="003268"/>
                </a:solidFill>
              </a:rPr>
              <a:t>se do formuláře v IS </a:t>
            </a:r>
            <a:r>
              <a:rPr lang="cs-CZ" sz="3600" smtClean="0">
                <a:solidFill>
                  <a:srgbClr val="003268"/>
                </a:solidFill>
              </a:rPr>
              <a:t>CEDR)</a:t>
            </a:r>
            <a:endParaRPr lang="cs-CZ" sz="3600">
              <a:solidFill>
                <a:srgbClr val="003268"/>
              </a:solidFill>
            </a:endParaRPr>
          </a:p>
          <a:p>
            <a:pPr marL="0" indent="0">
              <a:buNone/>
            </a:pPr>
            <a:r>
              <a:rPr lang="cs-CZ" sz="3600" smtClean="0">
                <a:solidFill>
                  <a:srgbClr val="003268"/>
                </a:solidFill>
              </a:rPr>
              <a:t>celkové shrnutí, odchylky od plánu, jednotlivé aktivity, bilaterální spolupráce, indikátory a podindikátory, rizika, horizontální témata, nepodstatné změny, příjmy</a:t>
            </a:r>
          </a:p>
          <a:p>
            <a:pPr>
              <a:buFontTx/>
              <a:buChar char="-"/>
            </a:pPr>
            <a:r>
              <a:rPr lang="cs-CZ" sz="3600" smtClean="0">
                <a:solidFill>
                  <a:srgbClr val="FF0000"/>
                </a:solidFill>
              </a:rPr>
              <a:t>věcně kdo, co, kdy, jakým způsobem </a:t>
            </a:r>
            <a:r>
              <a:rPr lang="cs-CZ" sz="3600" smtClean="0">
                <a:solidFill>
                  <a:srgbClr val="003268"/>
                </a:solidFill>
              </a:rPr>
              <a:t>(pokyny uvedeny přímo v IS CEDR v jednotlivých polích)</a:t>
            </a:r>
          </a:p>
          <a:p>
            <a:pPr>
              <a:buFontTx/>
              <a:buChar char="-"/>
            </a:pPr>
            <a:r>
              <a:rPr lang="cs-CZ" sz="3600" smtClean="0">
                <a:solidFill>
                  <a:srgbClr val="FF0000"/>
                </a:solidFill>
              </a:rPr>
              <a:t>návaznost na informace uvedené v žádosti a předcházejících PZ</a:t>
            </a:r>
          </a:p>
          <a:p>
            <a:pPr marL="0" indent="0">
              <a:buNone/>
            </a:pPr>
            <a:endParaRPr lang="cs-CZ" sz="3600" b="1" smtClean="0">
              <a:solidFill>
                <a:srgbClr val="003268"/>
              </a:solidFill>
            </a:endParaRPr>
          </a:p>
          <a:p>
            <a:pPr marL="0" indent="0">
              <a:buNone/>
            </a:pPr>
            <a:r>
              <a:rPr lang="cs-CZ" sz="3600" b="1" smtClean="0">
                <a:solidFill>
                  <a:srgbClr val="003268"/>
                </a:solidFill>
              </a:rPr>
              <a:t>Příklady popisu plnění aktivit: </a:t>
            </a:r>
          </a:p>
          <a:p>
            <a:pPr marL="0" indent="0">
              <a:buNone/>
            </a:pPr>
            <a:r>
              <a:rPr lang="cs-CZ" sz="3600" i="1" smtClean="0">
                <a:solidFill>
                  <a:srgbClr val="003268"/>
                </a:solidFill>
              </a:rPr>
              <a:t>„2. 3. 2021 proběhl první seminář xy, účastnilo se 100 účastníků. Seminář zajišťovala externí agentura xy, výdaje zahrnují i pronájem prostor a techniky a občerstvení pro účastníky.“</a:t>
            </a:r>
          </a:p>
          <a:p>
            <a:pPr marL="0" indent="0">
              <a:buNone/>
            </a:pPr>
            <a:r>
              <a:rPr lang="cs-CZ" sz="3600" i="1" smtClean="0">
                <a:solidFill>
                  <a:srgbClr val="003268"/>
                </a:solidFill>
              </a:rPr>
              <a:t>„Byly zahájeny práce na přípravě analýzy xy. Práce zajišťuje odborný garant a externí expert xy. Předpoklad dokončení je v xy.“</a:t>
            </a:r>
          </a:p>
          <a:p>
            <a:pPr marL="0" indent="0">
              <a:buNone/>
            </a:pPr>
            <a:r>
              <a:rPr lang="cs-CZ" sz="3600" i="1" smtClean="0">
                <a:solidFill>
                  <a:srgbClr val="003268"/>
                </a:solidFill>
              </a:rPr>
              <a:t>„Proběhl průzkum trhu na dodávku 3 ks notebooků. Objednávka byla uzavřena s nejlevnějším dodavatelem, firmou xy. Dodávka proběhne v příštím monitorovacím období.“</a:t>
            </a:r>
          </a:p>
          <a:p>
            <a:pPr marL="0" lvl="0" indent="0">
              <a:buNone/>
            </a:pPr>
            <a:endParaRPr lang="cs-CZ" sz="3200" smtClean="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878736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/>
              <a:t>Průběžné zprávy – obsah (1/2)</a:t>
            </a:r>
            <a:endParaRPr lang="cs-CZ" sz="6600"/>
          </a:p>
        </p:txBody>
      </p:sp>
    </p:spTree>
    <p:extLst>
      <p:ext uri="{BB962C8B-B14F-4D97-AF65-F5344CB8AC3E}">
        <p14:creationId xmlns:p14="http://schemas.microsoft.com/office/powerpoint/2010/main" val="371101065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87494" y="3120886"/>
            <a:ext cx="21877910" cy="919839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lvl="0" indent="0">
              <a:buNone/>
            </a:pPr>
            <a:r>
              <a:rPr lang="cs-CZ" sz="3600" b="1" smtClean="0">
                <a:solidFill>
                  <a:srgbClr val="FF0000"/>
                </a:solidFill>
              </a:rPr>
              <a:t>2</a:t>
            </a:r>
            <a:r>
              <a:rPr lang="cs-CZ" sz="3600" b="1">
                <a:solidFill>
                  <a:srgbClr val="FF0000"/>
                </a:solidFill>
              </a:rPr>
              <a:t>. Přílohy monitorovací </a:t>
            </a:r>
            <a:r>
              <a:rPr lang="cs-CZ" sz="3600" b="1" smtClean="0">
                <a:solidFill>
                  <a:srgbClr val="FF0000"/>
                </a:solidFill>
              </a:rPr>
              <a:t>zprávy </a:t>
            </a:r>
            <a:r>
              <a:rPr lang="cs-CZ" sz="3600" smtClean="0">
                <a:solidFill>
                  <a:schemeClr val="bg2"/>
                </a:solidFill>
              </a:rPr>
              <a:t>(nahrávají </a:t>
            </a:r>
            <a:r>
              <a:rPr lang="cs-CZ" sz="3600">
                <a:solidFill>
                  <a:schemeClr val="bg2"/>
                </a:solidFill>
              </a:rPr>
              <a:t>se do </a:t>
            </a:r>
            <a:r>
              <a:rPr lang="cs-CZ" sz="3600" smtClean="0">
                <a:solidFill>
                  <a:schemeClr val="bg2"/>
                </a:solidFill>
              </a:rPr>
              <a:t>příloh zprávy)</a:t>
            </a:r>
          </a:p>
          <a:p>
            <a:pPr marL="0" lvl="0" indent="0">
              <a:buNone/>
            </a:pPr>
            <a:r>
              <a:rPr lang="cs-CZ" sz="3600" smtClean="0">
                <a:solidFill>
                  <a:srgbClr val="003A78"/>
                </a:solidFill>
              </a:rPr>
              <a:t>např</a:t>
            </a:r>
            <a:r>
              <a:rPr lang="cs-CZ" sz="3600">
                <a:solidFill>
                  <a:srgbClr val="003A78"/>
                </a:solidFill>
              </a:rPr>
              <a:t>. prezenční listiny/seznam účastníků/osvědčení o účasti; písemné výstupy, které jsou předmětem projektu; foto/video z akcí; stavební povolení/ohlášení stavby / kolaudační rozhodnutí/souhlas s užíváním stavby; předávací protokol a potvrzení o převodu vybavení do majetku KP; dokumentaci k plnění publicity </a:t>
            </a:r>
            <a:endParaRPr lang="cs-CZ" sz="3600" smtClean="0">
              <a:solidFill>
                <a:srgbClr val="003A78"/>
              </a:solidFill>
            </a:endParaRPr>
          </a:p>
          <a:p>
            <a:r>
              <a:rPr lang="cs-CZ" sz="3600" smtClean="0">
                <a:solidFill>
                  <a:srgbClr val="003A78"/>
                </a:solidFill>
              </a:rPr>
              <a:t>neplést si s přílohami žádosti o platbu</a:t>
            </a:r>
          </a:p>
          <a:p>
            <a:r>
              <a:rPr lang="cs-CZ" sz="3600">
                <a:solidFill>
                  <a:srgbClr val="FF0000"/>
                </a:solidFill>
              </a:rPr>
              <a:t>využívejte </a:t>
            </a:r>
            <a:r>
              <a:rPr lang="cs-CZ" sz="3600" smtClean="0">
                <a:solidFill>
                  <a:srgbClr val="FF0000"/>
                </a:solidFill>
              </a:rPr>
              <a:t>ZIP/RAR </a:t>
            </a:r>
            <a:r>
              <a:rPr lang="cs-CZ" sz="3600">
                <a:solidFill>
                  <a:srgbClr val="003A78"/>
                </a:solidFill>
              </a:rPr>
              <a:t>pro dokumenty obdobného obsahu (např. foto, seznamy účastníků</a:t>
            </a:r>
            <a:r>
              <a:rPr lang="cs-CZ" sz="3600" smtClean="0">
                <a:solidFill>
                  <a:srgbClr val="003A78"/>
                </a:solidFill>
              </a:rPr>
              <a:t>)</a:t>
            </a:r>
          </a:p>
          <a:p>
            <a:r>
              <a:rPr lang="cs-CZ" sz="3600">
                <a:solidFill>
                  <a:srgbClr val="FF0000"/>
                </a:solidFill>
              </a:rPr>
              <a:t>jasně pojmenujte jednotlivé přílohy </a:t>
            </a:r>
            <a:r>
              <a:rPr lang="cs-CZ" sz="3600" smtClean="0">
                <a:solidFill>
                  <a:srgbClr val="FF0000"/>
                </a:solidFill>
              </a:rPr>
              <a:t>přímo v IS CEDR </a:t>
            </a:r>
            <a:r>
              <a:rPr lang="cs-CZ" sz="3600" smtClean="0">
                <a:solidFill>
                  <a:srgbClr val="003A78"/>
                </a:solidFill>
              </a:rPr>
              <a:t>pro </a:t>
            </a:r>
            <a:r>
              <a:rPr lang="cs-CZ" sz="3600">
                <a:solidFill>
                  <a:srgbClr val="003A78"/>
                </a:solidFill>
              </a:rPr>
              <a:t>lepší orientaci</a:t>
            </a:r>
          </a:p>
          <a:p>
            <a:endParaRPr lang="cs-CZ" sz="3200" b="1">
              <a:solidFill>
                <a:srgbClr val="003A78"/>
              </a:solidFill>
            </a:endParaRPr>
          </a:p>
          <a:p>
            <a:endParaRPr lang="cs-CZ" sz="3200" b="1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878736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/>
              <a:t>Průběžné zprávy – obsah (2/2)</a:t>
            </a:r>
            <a:endParaRPr lang="cs-CZ" sz="6600"/>
          </a:p>
        </p:txBody>
      </p:sp>
    </p:spTree>
    <p:extLst>
      <p:ext uri="{BB962C8B-B14F-4D97-AF65-F5344CB8AC3E}">
        <p14:creationId xmlns:p14="http://schemas.microsoft.com/office/powerpoint/2010/main" val="3658460881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524539"/>
            <a:ext cx="21957423" cy="9754990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3200" smtClean="0">
                <a:solidFill>
                  <a:srgbClr val="003A78"/>
                </a:solidFill>
              </a:rPr>
              <a:t> </a:t>
            </a:r>
            <a:r>
              <a:rPr lang="cs-CZ" sz="3200" smtClean="0">
                <a:solidFill>
                  <a:schemeClr val="bg2"/>
                </a:solidFill>
              </a:rPr>
              <a:t>vygenerování v IS </a:t>
            </a:r>
            <a:r>
              <a:rPr lang="cs-CZ" sz="3200">
                <a:solidFill>
                  <a:schemeClr val="bg2"/>
                </a:solidFill>
              </a:rPr>
              <a:t>CEDR </a:t>
            </a:r>
            <a:r>
              <a:rPr lang="cs-CZ" sz="3200" smtClean="0">
                <a:solidFill>
                  <a:schemeClr val="bg2"/>
                </a:solidFill>
              </a:rPr>
              <a:t>a zaslání ZP do </a:t>
            </a:r>
            <a:r>
              <a:rPr lang="cs-CZ" sz="3200">
                <a:solidFill>
                  <a:srgbClr val="003A78"/>
                </a:solidFill>
              </a:rPr>
              <a:t>jednoho měsíce od schválení poslední </a:t>
            </a:r>
            <a:r>
              <a:rPr lang="cs-CZ" sz="3200" smtClean="0">
                <a:solidFill>
                  <a:srgbClr val="003A78"/>
                </a:solidFill>
              </a:rPr>
              <a:t>PZ, </a:t>
            </a:r>
            <a:r>
              <a:rPr lang="cs-CZ" sz="3200" b="1">
                <a:solidFill>
                  <a:srgbClr val="003A78"/>
                </a:solidFill>
              </a:rPr>
              <a:t>nejpozději do </a:t>
            </a:r>
            <a:r>
              <a:rPr lang="cs-CZ" sz="3200" b="1" smtClean="0">
                <a:solidFill>
                  <a:srgbClr val="003A78"/>
                </a:solidFill>
              </a:rPr>
              <a:t>31.10.2024</a:t>
            </a:r>
          </a:p>
          <a:p>
            <a:pPr algn="just"/>
            <a:r>
              <a:rPr lang="cs-CZ" sz="3200" smtClean="0">
                <a:solidFill>
                  <a:srgbClr val="003A78"/>
                </a:solidFill>
              </a:rPr>
              <a:t>administrace jako u PZ (způsob předložení, kontroly, schválení), liší se obsahem</a:t>
            </a:r>
          </a:p>
          <a:p>
            <a:pPr algn="just"/>
            <a:r>
              <a:rPr lang="cs-CZ" sz="3200">
                <a:solidFill>
                  <a:schemeClr val="bg2"/>
                </a:solidFill>
              </a:rPr>
              <a:t>2 části </a:t>
            </a:r>
            <a:r>
              <a:rPr lang="cs-CZ" sz="3200" smtClean="0">
                <a:solidFill>
                  <a:schemeClr val="bg2"/>
                </a:solidFill>
              </a:rPr>
              <a:t>ZZ </a:t>
            </a:r>
            <a:r>
              <a:rPr lang="cs-CZ" sz="3200">
                <a:solidFill>
                  <a:schemeClr val="bg2"/>
                </a:solidFill>
              </a:rPr>
              <a:t>– monitorovací zpráva a žádost o </a:t>
            </a:r>
            <a:r>
              <a:rPr lang="cs-CZ" sz="3200" smtClean="0">
                <a:solidFill>
                  <a:schemeClr val="bg2"/>
                </a:solidFill>
              </a:rPr>
              <a:t>platbu (pouze zádržné, je-li relevantní)</a:t>
            </a:r>
            <a:endParaRPr lang="cs-CZ" sz="3200">
              <a:solidFill>
                <a:schemeClr val="bg2"/>
              </a:solidFill>
            </a:endParaRPr>
          </a:p>
          <a:p>
            <a:pPr marL="0" indent="0" algn="just">
              <a:buNone/>
            </a:pPr>
            <a:endParaRPr lang="cs-CZ" sz="3200" b="1" smtClean="0">
              <a:solidFill>
                <a:srgbClr val="003A78"/>
              </a:solidFill>
            </a:endParaRPr>
          </a:p>
          <a:p>
            <a:pPr marL="0" indent="0" algn="just">
              <a:buNone/>
            </a:pPr>
            <a:r>
              <a:rPr lang="cs-CZ" sz="3200" b="1" smtClean="0">
                <a:solidFill>
                  <a:srgbClr val="003A78"/>
                </a:solidFill>
              </a:rPr>
              <a:t>Obsah ZZ – monitorovací zprávy</a:t>
            </a:r>
          </a:p>
          <a:p>
            <a:pPr marL="0" indent="0" algn="just">
              <a:buNone/>
            </a:pPr>
            <a:r>
              <a:rPr lang="cs-CZ" sz="3200" b="1" smtClean="0">
                <a:solidFill>
                  <a:srgbClr val="FF0000"/>
                </a:solidFill>
              </a:rPr>
              <a:t>1. Shrnutí celkové realizace projektu </a:t>
            </a:r>
            <a:r>
              <a:rPr lang="cs-CZ" sz="3200">
                <a:solidFill>
                  <a:srgbClr val="003268"/>
                </a:solidFill>
              </a:rPr>
              <a:t>(vyplňuje se do formuláře v IS CEDR)</a:t>
            </a:r>
          </a:p>
          <a:p>
            <a:pPr marL="0" indent="0" algn="just">
              <a:buNone/>
            </a:pPr>
            <a:r>
              <a:rPr lang="cs-CZ" sz="3200" smtClean="0">
                <a:solidFill>
                  <a:srgbClr val="003A78"/>
                </a:solidFill>
              </a:rPr>
              <a:t>shrnutí </a:t>
            </a:r>
            <a:r>
              <a:rPr lang="cs-CZ" sz="3200">
                <a:solidFill>
                  <a:srgbClr val="003A78"/>
                </a:solidFill>
              </a:rPr>
              <a:t>realizace projektu, popis provedených změn v projektu, zhodnocení přínosu projektu </a:t>
            </a:r>
            <a:r>
              <a:rPr lang="cs-CZ" sz="3200" smtClean="0">
                <a:solidFill>
                  <a:srgbClr val="003A78"/>
                </a:solidFill>
              </a:rPr>
              <a:t>k celkovému cíli programu, zkušenosti </a:t>
            </a:r>
            <a:r>
              <a:rPr lang="cs-CZ" sz="3200">
                <a:solidFill>
                  <a:srgbClr val="003A78"/>
                </a:solidFill>
              </a:rPr>
              <a:t>z </a:t>
            </a:r>
            <a:r>
              <a:rPr lang="cs-CZ" sz="3200" smtClean="0">
                <a:solidFill>
                  <a:srgbClr val="003A78"/>
                </a:solidFill>
              </a:rPr>
              <a:t>realizace, plnění indikátorů, udržitelnost </a:t>
            </a:r>
            <a:r>
              <a:rPr lang="cs-CZ" sz="3200">
                <a:solidFill>
                  <a:srgbClr val="003A78"/>
                </a:solidFill>
              </a:rPr>
              <a:t>výstupů </a:t>
            </a:r>
            <a:r>
              <a:rPr lang="cs-CZ" sz="3200" smtClean="0">
                <a:solidFill>
                  <a:srgbClr val="003A78"/>
                </a:solidFill>
              </a:rPr>
              <a:t>a </a:t>
            </a:r>
            <a:r>
              <a:rPr lang="cs-CZ" sz="3200">
                <a:solidFill>
                  <a:srgbClr val="003A78"/>
                </a:solidFill>
              </a:rPr>
              <a:t>plnění podmínek po ukončení projektu, </a:t>
            </a:r>
            <a:r>
              <a:rPr lang="cs-CZ" sz="3200" smtClean="0">
                <a:solidFill>
                  <a:srgbClr val="003A78"/>
                </a:solidFill>
              </a:rPr>
              <a:t>plnění </a:t>
            </a:r>
            <a:r>
              <a:rPr lang="cs-CZ" sz="3200">
                <a:solidFill>
                  <a:srgbClr val="003A78"/>
                </a:solidFill>
              </a:rPr>
              <a:t>horizontálních témat vztahujících se k projektu a řízení rizik </a:t>
            </a:r>
            <a:r>
              <a:rPr lang="cs-CZ" sz="3200" smtClean="0">
                <a:solidFill>
                  <a:srgbClr val="003A78"/>
                </a:solidFill>
              </a:rPr>
              <a:t>projektu</a:t>
            </a:r>
          </a:p>
          <a:p>
            <a:pPr marL="0" indent="0" algn="just">
              <a:buNone/>
            </a:pPr>
            <a:r>
              <a:rPr lang="cs-CZ" sz="3200" smtClean="0">
                <a:solidFill>
                  <a:srgbClr val="003A78"/>
                </a:solidFill>
              </a:rPr>
              <a:t>- pokyny uvedeny přímo v IS CEDR v jednotlivých polích</a:t>
            </a:r>
          </a:p>
          <a:p>
            <a:pPr marL="0" indent="0" algn="just">
              <a:buNone/>
            </a:pPr>
            <a:r>
              <a:rPr lang="cs-CZ" sz="3200" b="1" smtClean="0">
                <a:solidFill>
                  <a:srgbClr val="FF0000"/>
                </a:solidFill>
              </a:rPr>
              <a:t>2</a:t>
            </a:r>
            <a:r>
              <a:rPr lang="cs-CZ" sz="3200" b="1">
                <a:solidFill>
                  <a:srgbClr val="FF0000"/>
                </a:solidFill>
              </a:rPr>
              <a:t>. Přílohy monitorovací zprávy </a:t>
            </a:r>
            <a:r>
              <a:rPr lang="cs-CZ" sz="3200">
                <a:solidFill>
                  <a:schemeClr val="bg2"/>
                </a:solidFill>
              </a:rPr>
              <a:t>(nahrávají se do </a:t>
            </a:r>
            <a:r>
              <a:rPr lang="cs-CZ" sz="3200" smtClean="0">
                <a:solidFill>
                  <a:schemeClr val="bg2"/>
                </a:solidFill>
              </a:rPr>
              <a:t>příloh monitorovací zprávy)</a:t>
            </a:r>
            <a:endParaRPr lang="cs-CZ" sz="320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cs-CZ" sz="3200" smtClean="0">
                <a:solidFill>
                  <a:srgbClr val="003A78"/>
                </a:solidFill>
              </a:rPr>
              <a:t>dokumentace doposud nepředložená v PZ; četná prohlášení – příjmy, plnění podmínek (archivace, udržitelnost, pojištění, vlastnictví, další podmínky)</a:t>
            </a:r>
            <a:endParaRPr lang="cs-CZ" sz="3200">
              <a:solidFill>
                <a:srgbClr val="003A78"/>
              </a:solidFill>
            </a:endParaRPr>
          </a:p>
          <a:p>
            <a:pPr marL="0" indent="0">
              <a:buNone/>
            </a:pPr>
            <a:endParaRPr lang="cs-CZ" sz="3200">
              <a:solidFill>
                <a:srgbClr val="003A78"/>
              </a:solidFill>
            </a:endParaRPr>
          </a:p>
          <a:p>
            <a:pPr>
              <a:buFont typeface="Arial" charset="0"/>
              <a:buNone/>
            </a:pPr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834888"/>
            <a:ext cx="21958249" cy="2349361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/>
              <a:t>Závěrečná zpráva (</a:t>
            </a:r>
            <a:r>
              <a:rPr lang="cs-CZ" sz="6600"/>
              <a:t>kapitola 6.2.1)</a:t>
            </a:r>
          </a:p>
          <a:p>
            <a:r>
              <a:rPr lang="cs-CZ" sz="6600" smtClean="0"/>
              <a:t> </a:t>
            </a:r>
            <a:endParaRPr lang="cs-CZ" sz="6600"/>
          </a:p>
        </p:txBody>
      </p:sp>
    </p:spTree>
    <p:extLst>
      <p:ext uri="{BB962C8B-B14F-4D97-AF65-F5344CB8AC3E}">
        <p14:creationId xmlns:p14="http://schemas.microsoft.com/office/powerpoint/2010/main" val="1238564409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180873" y="5490490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rgbClr val="C00000"/>
                </a:solidFill>
              </a:rPr>
              <a:t>Děkuji za pozornost!</a:t>
            </a:r>
            <a:endParaRPr lang="en-GB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49407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2021-06-01T09:57:53.547</cp:lastPrinted>
  <dcterms:created xsi:type="dcterms:W3CDTF">2021-06-01T09:57:53Z</dcterms:created>
  <dcterms:modified xsi:type="dcterms:W3CDTF">2021-06-01T09:57:53Z</dcterms:modified>
</cp:coreProperties>
</file>