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300" r:id="rId6"/>
    <p:sldId id="297" r:id="rId7"/>
    <p:sldId id="295" r:id="rId8"/>
    <p:sldId id="296" r:id="rId9"/>
    <p:sldId id="298" r:id="rId10"/>
  </p:sldIdLst>
  <p:sldSz cx="24380825" cy="13714412"/>
  <p:notesSz cx="6858000" cy="9144000"/>
  <p:custDataLst>
    <p:tags r:id="rId1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37" d="100"/>
          <a:sy n="37" d="100"/>
        </p:scale>
        <p:origin x="798" y="6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11.05.2021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11.05.2021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Veřejnosprávní kontrola projektu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 Praze 11.5.2021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49315"/>
            <a:ext cx="21704117" cy="960814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buFontTx/>
              <a:buChar char="-"/>
              <a:defRPr/>
            </a:pPr>
            <a:r>
              <a:rPr lang="cs-CZ" sz="5400" b="1" smtClean="0">
                <a:solidFill>
                  <a:srgbClr val="003A78"/>
                </a:solidFill>
              </a:rPr>
              <a:t>zajišťuje </a:t>
            </a:r>
            <a:r>
              <a:rPr lang="cs-CZ" sz="5400" b="1">
                <a:solidFill>
                  <a:srgbClr val="003A78"/>
                </a:solidFill>
              </a:rPr>
              <a:t>ZP </a:t>
            </a:r>
            <a:r>
              <a:rPr lang="cs-CZ" sz="5400">
                <a:solidFill>
                  <a:srgbClr val="003A78"/>
                </a:solidFill>
              </a:rPr>
              <a:t>v souladu se zákonem č. 320/2001 Sb., o finanční </a:t>
            </a:r>
            <a:r>
              <a:rPr lang="cs-CZ" sz="5400" smtClean="0">
                <a:solidFill>
                  <a:srgbClr val="003A78"/>
                </a:solidFill>
              </a:rPr>
              <a:t>kontrole, </a:t>
            </a:r>
            <a:r>
              <a:rPr lang="cs-CZ" sz="5400">
                <a:solidFill>
                  <a:srgbClr val="003A78"/>
                </a:solidFill>
              </a:rPr>
              <a:t>zákonem č. 255/2012 Sb., </a:t>
            </a:r>
            <a:r>
              <a:rPr lang="cs-CZ" sz="5400" smtClean="0">
                <a:solidFill>
                  <a:srgbClr val="003A78"/>
                </a:solidFill>
              </a:rPr>
              <a:t>kontrolní řád a </a:t>
            </a:r>
            <a:r>
              <a:rPr lang="cs-CZ" sz="5400">
                <a:solidFill>
                  <a:srgbClr val="003A78"/>
                </a:solidFill>
              </a:rPr>
              <a:t>dalšími platnými právními předpisy programů FM EHP/Norska </a:t>
            </a:r>
            <a:r>
              <a:rPr lang="cs-CZ" sz="5400" smtClean="0">
                <a:solidFill>
                  <a:srgbClr val="003A78"/>
                </a:solidFill>
              </a:rPr>
              <a:t>2014-2021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ZP </a:t>
            </a:r>
            <a:r>
              <a:rPr lang="cs-CZ" sz="5400" b="1" smtClean="0">
                <a:solidFill>
                  <a:srgbClr val="003A78"/>
                </a:solidFill>
              </a:rPr>
              <a:t>využívá externí asistenci </a:t>
            </a:r>
            <a:r>
              <a:rPr lang="cs-CZ" sz="5400" smtClean="0">
                <a:solidFill>
                  <a:srgbClr val="003A78"/>
                </a:solidFill>
              </a:rPr>
              <a:t>(VZ aktuálně v přípravě)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předpoklad provedení kontrol </a:t>
            </a:r>
            <a:r>
              <a:rPr lang="cs-CZ" sz="5400" b="1" smtClean="0">
                <a:solidFill>
                  <a:srgbClr val="003A78"/>
                </a:solidFill>
              </a:rPr>
              <a:t>3-4Q/2021 – 12/2024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předpoklad realizace průběžné a/nebo závěrečné kontroly u každého projektu</a:t>
            </a:r>
          </a:p>
          <a:p>
            <a:pPr algn="just">
              <a:buFontTx/>
              <a:buChar char="-"/>
              <a:defRPr/>
            </a:pPr>
            <a:r>
              <a:rPr lang="cs-CZ" sz="5400" smtClean="0">
                <a:solidFill>
                  <a:srgbClr val="003A78"/>
                </a:solidFill>
              </a:rPr>
              <a:t>probíhá </a:t>
            </a:r>
            <a:r>
              <a:rPr lang="cs-CZ" sz="5400">
                <a:solidFill>
                  <a:srgbClr val="003A78"/>
                </a:solidFill>
              </a:rPr>
              <a:t>zpravidla na místě realizace </a:t>
            </a:r>
            <a:r>
              <a:rPr lang="cs-CZ" sz="5400" smtClean="0">
                <a:solidFill>
                  <a:srgbClr val="003A78"/>
                </a:solidFill>
              </a:rPr>
              <a:t>projektu</a:t>
            </a:r>
          </a:p>
          <a:p>
            <a:pPr marL="0" indent="0" algn="just">
              <a:buNone/>
              <a:defRPr/>
            </a:pPr>
            <a:r>
              <a:rPr lang="cs-CZ" sz="5400" smtClean="0">
                <a:solidFill>
                  <a:srgbClr val="003A78"/>
                </a:solidFill>
              </a:rPr>
              <a:t>- účast: PM CZP2/CFCU, externí dodavatel, případně partner programu (MK, MZ, MSp) a NKM (MF)</a:t>
            </a: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(kapitola 6.3 Příručky)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49316"/>
            <a:ext cx="20773137" cy="934741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6000" b="1">
                <a:solidFill>
                  <a:srgbClr val="003A78"/>
                </a:solidFill>
              </a:rPr>
              <a:t>2 typy veřejnosprávních kontrol:</a:t>
            </a:r>
          </a:p>
          <a:p>
            <a:pPr marL="457131" lvl="1" algn="just">
              <a:spcBef>
                <a:spcPts val="2000"/>
              </a:spcBef>
              <a:defRPr/>
            </a:pPr>
            <a:r>
              <a:rPr lang="cs-CZ" sz="6000" b="1">
                <a:solidFill>
                  <a:srgbClr val="003A78"/>
                </a:solidFill>
              </a:rPr>
              <a:t>Průběžné kontroly </a:t>
            </a:r>
            <a:r>
              <a:rPr lang="cs-CZ" sz="6000">
                <a:solidFill>
                  <a:srgbClr val="003A78"/>
                </a:solidFill>
              </a:rPr>
              <a:t>– odpovědnost CZP2</a:t>
            </a:r>
          </a:p>
          <a:p>
            <a:pPr marL="457131" lvl="1" algn="just">
              <a:spcBef>
                <a:spcPts val="2000"/>
              </a:spcBef>
              <a:defRPr/>
            </a:pPr>
            <a:r>
              <a:rPr lang="cs-CZ" sz="6000" b="1">
                <a:solidFill>
                  <a:srgbClr val="003A78"/>
                </a:solidFill>
              </a:rPr>
              <a:t>Závěrečné kontroly </a:t>
            </a:r>
            <a:r>
              <a:rPr lang="cs-CZ" sz="6000">
                <a:solidFill>
                  <a:srgbClr val="003A78"/>
                </a:solidFill>
              </a:rPr>
              <a:t>– odpovědnost CFCU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výstupem kontroly je kontrolní protokol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při závažných zjištěních postupuje ZP jako při podezření na nesrovnalost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6000">
                <a:solidFill>
                  <a:srgbClr val="003A78"/>
                </a:solidFill>
              </a:rPr>
              <a:t>ZP může rozhodnout i o pozastavení plateb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165714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(kapitola 6.3)</a:t>
            </a:r>
            <a:endParaRPr lang="en-GB" sz="6600">
              <a:solidFill>
                <a:srgbClr val="C00000"/>
              </a:solidFill>
            </a:endParaRPr>
          </a:p>
        </p:txBody>
      </p:sp>
      <p:pic>
        <p:nvPicPr>
          <p:cNvPr id="2050" name="Picture 2" descr="jak si poradit s daňovou kontrolou | BREDFORD Consul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23779" y="2749316"/>
            <a:ext cx="5715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6581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Průběžná kontrola</a:t>
            </a:r>
            <a:endParaRPr lang="en-GB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633472"/>
            <a:ext cx="21861704" cy="9820656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571500" lvl="1" indent="-5715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v </a:t>
            </a:r>
            <a:r>
              <a:rPr lang="cs-CZ" sz="4400">
                <a:solidFill>
                  <a:srgbClr val="003A78"/>
                </a:solidFill>
              </a:rPr>
              <a:t>průběhu realizace projektu </a:t>
            </a:r>
            <a:endParaRPr lang="cs-CZ" sz="4400" smtClean="0">
              <a:solidFill>
                <a:srgbClr val="003A78"/>
              </a:solidFill>
            </a:endParaRPr>
          </a:p>
          <a:p>
            <a:pPr marL="571500" lvl="1" indent="-5715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zaměření zejména na obsahovou stránku a fyzickou realizaci projektu – dosahování stanovených výstupů, výsledku a účelu projektu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kontrola finanční stránky a celkové administrace projektu na vzorku dokumentace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 smtClean="0">
                <a:solidFill>
                  <a:srgbClr val="003A78"/>
                </a:solidFill>
              </a:rPr>
              <a:t>porovnání skutečnosti s informacemi podávanými v průběžných zprávách a další projektovou dokumentací (žádost, právní akt apod.)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400">
                <a:solidFill>
                  <a:srgbClr val="003A78"/>
                </a:solidFill>
              </a:rPr>
              <a:t>možné zapojení externího experta na danou </a:t>
            </a:r>
            <a:r>
              <a:rPr lang="cs-CZ" sz="4400" smtClean="0">
                <a:solidFill>
                  <a:srgbClr val="003A78"/>
                </a:solidFill>
              </a:rPr>
              <a:t>oblast (stavební expert, expert na zdravotnictví apod.)</a:t>
            </a: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Dva </a:t>
            </a:r>
            <a:r>
              <a:rPr lang="cs-CZ" sz="4400" b="1">
                <a:solidFill>
                  <a:srgbClr val="003A78"/>
                </a:solidFill>
              </a:rPr>
              <a:t>typy průběžných kontrol: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400" b="1">
                <a:solidFill>
                  <a:srgbClr val="003A78"/>
                </a:solidFill>
              </a:rPr>
              <a:t>řádné</a:t>
            </a:r>
            <a:r>
              <a:rPr lang="cs-CZ" sz="4400">
                <a:solidFill>
                  <a:srgbClr val="003A78"/>
                </a:solidFill>
              </a:rPr>
              <a:t> kontroly na základě plánu kontrol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400" b="1">
                <a:solidFill>
                  <a:srgbClr val="003A78"/>
                </a:solidFill>
              </a:rPr>
              <a:t>ad hoc</a:t>
            </a:r>
            <a:r>
              <a:rPr lang="cs-CZ" sz="4400">
                <a:solidFill>
                  <a:srgbClr val="003A78"/>
                </a:solidFill>
              </a:rPr>
              <a:t> kontroly (na základě podnětu, kontrola plnění nápravných opatření, apod.)</a:t>
            </a:r>
          </a:p>
          <a:p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415472520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3146881"/>
            <a:ext cx="20773137" cy="751803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>
                <a:solidFill>
                  <a:srgbClr val="003A78"/>
                </a:solidFill>
              </a:rPr>
              <a:t>- </a:t>
            </a:r>
            <a:r>
              <a:rPr lang="cs-CZ" sz="4800" smtClean="0">
                <a:solidFill>
                  <a:srgbClr val="003A78"/>
                </a:solidFill>
              </a:rPr>
              <a:t> po </a:t>
            </a:r>
            <a:r>
              <a:rPr lang="cs-CZ" sz="4800">
                <a:solidFill>
                  <a:srgbClr val="003A78"/>
                </a:solidFill>
              </a:rPr>
              <a:t>ukončení realizace aktivit projektu a před schválením ZZ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zaměření především na finanční plnění projektu a veřejné zakázky</a:t>
            </a:r>
          </a:p>
          <a:p>
            <a:pPr marL="457200" lvl="1" indent="-457200" algn="just">
              <a:spcBef>
                <a:spcPts val="2000"/>
              </a:spcBef>
              <a:buFontTx/>
              <a:buChar char="-"/>
              <a:defRPr/>
            </a:pPr>
            <a:r>
              <a:rPr lang="cs-CZ" sz="4800" smtClean="0">
                <a:solidFill>
                  <a:srgbClr val="003A78"/>
                </a:solidFill>
              </a:rPr>
              <a:t>kontrola dosažení účelu/výsledku projektu včetně souvisejících indikátorů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 smtClean="0">
                <a:solidFill>
                  <a:srgbClr val="003A78"/>
                </a:solidFill>
              </a:rPr>
              <a:t>Dva </a:t>
            </a:r>
            <a:r>
              <a:rPr lang="cs-CZ" sz="4800" b="1">
                <a:solidFill>
                  <a:srgbClr val="003A78"/>
                </a:solidFill>
              </a:rPr>
              <a:t>typy </a:t>
            </a:r>
            <a:r>
              <a:rPr lang="cs-CZ" sz="4800" b="1" smtClean="0">
                <a:solidFill>
                  <a:srgbClr val="003A78"/>
                </a:solidFill>
              </a:rPr>
              <a:t>závěrečných </a:t>
            </a:r>
            <a:r>
              <a:rPr lang="cs-CZ" sz="4800" b="1">
                <a:solidFill>
                  <a:srgbClr val="003A78"/>
                </a:solidFill>
              </a:rPr>
              <a:t>kontrol:</a:t>
            </a: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800" smtClean="0">
                <a:solidFill>
                  <a:srgbClr val="003A78"/>
                </a:solidFill>
              </a:rPr>
              <a:t>řádné </a:t>
            </a:r>
            <a:r>
              <a:rPr lang="cs-CZ" sz="4800">
                <a:solidFill>
                  <a:srgbClr val="003A78"/>
                </a:solidFill>
              </a:rPr>
              <a:t>kontroly na základě plánu kontrol</a:t>
            </a:r>
            <a:endParaRPr lang="cs-CZ" sz="4800" smtClean="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buFont typeface="Wingdings" panose="05000000000000000000" pitchFamily="2" charset="2"/>
              <a:buChar char="Ø"/>
              <a:defRPr/>
            </a:pPr>
            <a:r>
              <a:rPr lang="cs-CZ" sz="4800" smtClean="0">
                <a:solidFill>
                  <a:srgbClr val="003A78"/>
                </a:solidFill>
              </a:rPr>
              <a:t>ad hoc kontroly (na základě podnětu)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Závěrečná kontrola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479048" y="3127004"/>
            <a:ext cx="18115238" cy="740166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nechápat kontrolu jako nutné zlo, ale jako možnost vyřešit problémy a odstranit nedostatky, které by mohly zapříčinit neuznatelnost výdajů nebo nesrovnalost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zajistit přítomnost relevantních osob s dostatečnými pravomocemi k rozhodování a osob, které mají dostatečné informace o projektu (obsahové i finanční)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zajistit řádnou přípravu všech relevantních podkladů a dokumentace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4800" smtClean="0">
                <a:solidFill>
                  <a:srgbClr val="003A78"/>
                </a:solidFill>
              </a:rPr>
              <a:t>aktivně spolupracovat se zástupci ZP a externího dodavatele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8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Veřejnosprávní kontrola - tipy</a:t>
            </a:r>
            <a:endParaRPr lang="en-GB" sz="6600">
              <a:solidFill>
                <a:srgbClr val="C00000"/>
              </a:solidFill>
            </a:endParaRPr>
          </a:p>
        </p:txBody>
      </p:sp>
      <p:pic>
        <p:nvPicPr>
          <p:cNvPr id="1026" name="Picture 2" descr="vykricnik « Fitness URAL Sokolov | posilovna, kardio zóna, skupinová  cvičení, solá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25563" y="1238739"/>
            <a:ext cx="5860452" cy="539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36443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23065" y="5768785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18759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2021-06-01T09:56:35.472</cp:lastPrinted>
  <dcterms:created xsi:type="dcterms:W3CDTF">2021-06-01T09:56:35Z</dcterms:created>
  <dcterms:modified xsi:type="dcterms:W3CDTF">2021-06-01T09:56:35Z</dcterms:modified>
</cp:coreProperties>
</file>