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99" r:id="rId5"/>
    <p:sldId id="286" r:id="rId6"/>
    <p:sldId id="287" r:id="rId7"/>
    <p:sldId id="289" r:id="rId8"/>
    <p:sldId id="297" r:id="rId9"/>
    <p:sldId id="301" r:id="rId10"/>
    <p:sldId id="277" r:id="rId11"/>
    <p:sldId id="280" r:id="rId12"/>
    <p:sldId id="293" r:id="rId13"/>
    <p:sldId id="294" r:id="rId14"/>
    <p:sldId id="272" r:id="rId15"/>
  </p:sldIdLst>
  <p:sldSz cx="24380825" cy="13714412"/>
  <p:notesSz cx="6858000" cy="9144000"/>
  <p:custDataLst>
    <p:tags r:id="rId16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Hrazdirová Hana Mgr." initials="HHM" lastIdx="0" clrIdx="0">
    <p:extLst>
      <p:ext uri="{19B8F6BF-5375-455C-9EA6-DF929625EA0E}">
        <p15:presenceInfo xmlns:p15="http://schemas.microsoft.com/office/powerpoint/2012/main" userId="S-1-5-21-725345543-1035525444-1547161642-26443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31" d="100"/>
          <a:sy n="31" d="100"/>
        </p:scale>
        <p:origin x="780" y="4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20" Type="http://schemas.openxmlformats.org/officeDocument/2006/relationships/tableStyles" Target="tableStyles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9676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28.05.2021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28.05.2021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emf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Účel projektu, výsledek, výstupy a aktivity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20279392" y="12054213"/>
            <a:ext cx="2185753" cy="56084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31. 5. 2021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213883" y="12121790"/>
            <a:ext cx="4220063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Hana Hrazdirová</a:t>
            </a:r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>
          <a:xfrm>
            <a:off x="11093693" y="12153389"/>
            <a:ext cx="676712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Ministerstvo financí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8419" y="3408217"/>
            <a:ext cx="17602200" cy="7876309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r>
              <a:rPr lang="cs-CZ" sz="4800">
                <a:solidFill>
                  <a:schemeClr val="bg2"/>
                </a:solidFill>
              </a:rPr>
              <a:t>Všechny texty musí být vyplněny, ne jen odkaz na přílohu či jinou část </a:t>
            </a:r>
            <a:r>
              <a:rPr lang="cs-CZ" sz="4800" smtClean="0">
                <a:solidFill>
                  <a:schemeClr val="bg2"/>
                </a:solidFill>
              </a:rPr>
              <a:t>žádosti</a:t>
            </a:r>
          </a:p>
          <a:p>
            <a:pPr marL="0" indent="0">
              <a:buNone/>
            </a:pPr>
            <a:endParaRPr lang="cs-CZ" sz="4800">
              <a:solidFill>
                <a:schemeClr val="bg2"/>
              </a:solidFill>
            </a:endParaRPr>
          </a:p>
          <a:p>
            <a:r>
              <a:rPr lang="cs-CZ" sz="4800" smtClean="0">
                <a:solidFill>
                  <a:schemeClr val="bg2"/>
                </a:solidFill>
              </a:rPr>
              <a:t>Mějte na zřeteli, </a:t>
            </a:r>
            <a:r>
              <a:rPr lang="cs-CZ" sz="4800">
                <a:solidFill>
                  <a:schemeClr val="bg2"/>
                </a:solidFill>
              </a:rPr>
              <a:t>že žádost bude </a:t>
            </a:r>
            <a:r>
              <a:rPr lang="cs-CZ" sz="4800" smtClean="0">
                <a:solidFill>
                  <a:schemeClr val="bg2"/>
                </a:solidFill>
              </a:rPr>
              <a:t>posuzovat a dále s ní pracovat </a:t>
            </a:r>
            <a:r>
              <a:rPr lang="cs-CZ" sz="4800">
                <a:solidFill>
                  <a:schemeClr val="bg2"/>
                </a:solidFill>
              </a:rPr>
              <a:t>externí </a:t>
            </a:r>
            <a:r>
              <a:rPr lang="cs-CZ" sz="4800" smtClean="0">
                <a:solidFill>
                  <a:schemeClr val="bg2"/>
                </a:solidFill>
              </a:rPr>
              <a:t>subjekt, který nemá podrobný vhled </a:t>
            </a:r>
            <a:r>
              <a:rPr lang="cs-CZ" sz="4800">
                <a:solidFill>
                  <a:schemeClr val="bg2"/>
                </a:solidFill>
              </a:rPr>
              <a:t>do problematiky a vašich </a:t>
            </a:r>
            <a:r>
              <a:rPr lang="cs-CZ" sz="4800" smtClean="0">
                <a:solidFill>
                  <a:schemeClr val="bg2"/>
                </a:solidFill>
              </a:rPr>
              <a:t>plánů</a:t>
            </a:r>
          </a:p>
          <a:p>
            <a:pPr marL="0" indent="0">
              <a:buNone/>
            </a:pPr>
            <a:endParaRPr lang="cs-CZ" sz="4800">
              <a:solidFill>
                <a:schemeClr val="bg2"/>
              </a:solidFill>
            </a:endParaRPr>
          </a:p>
          <a:p>
            <a:r>
              <a:rPr lang="cs-CZ" sz="4800">
                <a:solidFill>
                  <a:schemeClr val="bg2"/>
                </a:solidFill>
              </a:rPr>
              <a:t>Buďte konzistentní při uvádění obdobných informací na různých </a:t>
            </a:r>
            <a:r>
              <a:rPr lang="cs-CZ" sz="4800" smtClean="0">
                <a:solidFill>
                  <a:schemeClr val="bg2"/>
                </a:solidFill>
              </a:rPr>
              <a:t>místech žádosti</a:t>
            </a:r>
            <a:endParaRPr lang="cs-CZ" sz="480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sz="4800">
              <a:solidFill>
                <a:schemeClr val="bg2"/>
              </a:solidFill>
            </a:endParaRPr>
          </a:p>
          <a:p>
            <a:r>
              <a:rPr lang="cs-CZ" sz="4800">
                <a:solidFill>
                  <a:schemeClr val="bg2"/>
                </a:solidFill>
              </a:rPr>
              <a:t>Inspirujte se příklady uvedenými v Pokynu a přílohách</a:t>
            </a:r>
          </a:p>
          <a:p>
            <a:endParaRPr lang="cs-CZ" smtClean="0">
              <a:solidFill>
                <a:schemeClr val="bg2"/>
              </a:solidFill>
            </a:endParaRPr>
          </a:p>
          <a:p>
            <a:endParaRPr lang="cs-CZ"/>
          </a:p>
          <a:p>
            <a:endParaRPr lang="en-GB"/>
          </a:p>
        </p:txBody>
      </p:sp>
      <p:pic>
        <p:nvPicPr>
          <p:cNvPr id="5" name="obrázek 2" descr="Značka Výstrah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092" y="5265702"/>
            <a:ext cx="2592416" cy="23129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/>
          <p:cNvSpPr txBox="1"/>
          <p:nvPr/>
        </p:nvSpPr>
        <p:spPr>
          <a:xfrm>
            <a:off x="727364" y="1496291"/>
            <a:ext cx="2263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4000" b="1">
                <a:solidFill>
                  <a:srgbClr val="FF0000"/>
                </a:solidFill>
              </a:rPr>
              <a:t>PŘI VYPLŇOVÁNÍ ŽÁDOSTI POUŽÍVEJTE POKYNY PRO ŽADATELE A PŘÍSLUŠNÉ </a:t>
            </a:r>
            <a:r>
              <a:rPr lang="cs-CZ" sz="4000" b="1" smtClean="0">
                <a:solidFill>
                  <a:srgbClr val="FF0000"/>
                </a:solidFill>
              </a:rPr>
              <a:t>PŘÍLOHY</a:t>
            </a:r>
            <a:endParaRPr lang="cs-CZ" sz="4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42628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593586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Účel projektu</a:t>
            </a:r>
            <a:endParaRPr lang="cs-CZ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7871" y="2037871"/>
            <a:ext cx="15464589" cy="2321835"/>
          </a:xfrm>
          <a:prstGeom prst="rect">
            <a:avLst/>
          </a:prstGeom>
        </p:spPr>
      </p:pic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6" y="4968962"/>
            <a:ext cx="21861704" cy="65659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	</a:t>
            </a:r>
            <a:r>
              <a:rPr lang="cs-CZ" sz="3200" smtClean="0"/>
              <a:t>Jedna </a:t>
            </a:r>
            <a:r>
              <a:rPr lang="cs-CZ" sz="3200"/>
              <a:t>věta, </a:t>
            </a:r>
            <a:r>
              <a:rPr lang="cs-CZ" sz="3200" smtClean="0"/>
              <a:t>neuvádějte </a:t>
            </a:r>
            <a:r>
              <a:rPr lang="cs-CZ" sz="3200"/>
              <a:t>počty, konkrétní jména a místa apod</a:t>
            </a:r>
            <a:r>
              <a:rPr lang="cs-CZ" sz="3200" smtClean="0"/>
              <a:t>.</a:t>
            </a:r>
            <a:r>
              <a:rPr lang="cs-CZ" sz="3200"/>
              <a:t> </a:t>
            </a:r>
            <a:endParaRPr lang="cs-CZ" sz="3200" smtClean="0"/>
          </a:p>
          <a:p>
            <a:r>
              <a:rPr lang="cs-CZ" sz="3200" b="0" smtClean="0"/>
              <a:t>	</a:t>
            </a:r>
            <a:r>
              <a:rPr lang="cs-CZ" sz="3200" smtClean="0"/>
              <a:t>Účel </a:t>
            </a:r>
            <a:r>
              <a:rPr lang="cs-CZ" sz="3200"/>
              <a:t>projektu je uveden v právním aktu </a:t>
            </a:r>
            <a:r>
              <a:rPr lang="cs-CZ" sz="3200" b="0"/>
              <a:t>a konečný příjemce se zavazuje jej </a:t>
            </a:r>
            <a:r>
              <a:rPr lang="cs-CZ" sz="3200" b="0" smtClean="0"/>
              <a:t>naplnit</a:t>
            </a:r>
          </a:p>
          <a:p>
            <a:endParaRPr lang="cs-CZ" sz="3200" b="0"/>
          </a:p>
          <a:p>
            <a:r>
              <a:rPr lang="cs-CZ" b="0" smtClean="0"/>
              <a:t>1. Text </a:t>
            </a:r>
            <a:r>
              <a:rPr lang="cs-CZ" b="0"/>
              <a:t>účelu projektu pro oblast </a:t>
            </a:r>
            <a:r>
              <a:rPr lang="cs-CZ" b="0">
                <a:solidFill>
                  <a:srgbClr val="FF0000"/>
                </a:solidFill>
              </a:rPr>
              <a:t>Současného </a:t>
            </a:r>
            <a:r>
              <a:rPr lang="cs-CZ" b="0" smtClean="0">
                <a:solidFill>
                  <a:srgbClr val="FF0000"/>
                </a:solidFill>
              </a:rPr>
              <a:t>umění</a:t>
            </a:r>
            <a:r>
              <a:rPr lang="cs-CZ" b="0" smtClean="0"/>
              <a:t>:</a:t>
            </a:r>
            <a:endParaRPr lang="cs-CZ" b="0"/>
          </a:p>
          <a:p>
            <a:r>
              <a:rPr lang="cs-CZ"/>
              <a:t>Účelem projektu je zpřístupnit současné umění prostřednictvím… + vlastními slovy shrnutí hlavních aktivit projektu.</a:t>
            </a:r>
          </a:p>
          <a:p>
            <a:r>
              <a:rPr lang="cs-CZ" b="0" smtClean="0"/>
              <a:t>2. Text </a:t>
            </a:r>
            <a:r>
              <a:rPr lang="cs-CZ" b="0"/>
              <a:t>účelu projektu pro oblast </a:t>
            </a:r>
            <a:r>
              <a:rPr lang="cs-CZ" b="0">
                <a:solidFill>
                  <a:srgbClr val="FF0000"/>
                </a:solidFill>
              </a:rPr>
              <a:t>Posilování kapacit zastřešujících oborových asociací, sítí </a:t>
            </a:r>
            <a:r>
              <a:rPr lang="cs-CZ" b="0" smtClean="0">
                <a:solidFill>
                  <a:srgbClr val="FF0000"/>
                </a:solidFill>
              </a:rPr>
              <a:t>a platforem</a:t>
            </a:r>
            <a:r>
              <a:rPr lang="cs-CZ" b="0" smtClean="0"/>
              <a:t>:</a:t>
            </a:r>
            <a:endParaRPr lang="cs-CZ" b="0"/>
          </a:p>
          <a:p>
            <a:r>
              <a:rPr lang="cs-CZ"/>
              <a:t>Účelem projektu je posílit kapacitu zastřešujících oborových asociací/sítí/ platforem + vlastními slovy shrnutí hlavních aktivit projektu</a:t>
            </a:r>
            <a:r>
              <a:rPr lang="cs-CZ" smtClean="0"/>
              <a:t>.</a:t>
            </a:r>
          </a:p>
          <a:p>
            <a:r>
              <a:rPr lang="cs-CZ" b="0" i="1" smtClean="0"/>
              <a:t>Např</a:t>
            </a:r>
            <a:r>
              <a:rPr lang="cs-CZ" b="0" i="1"/>
              <a:t>.: Účelem projektu je zpřístupnit současné umění prostřednictvím </a:t>
            </a:r>
            <a:r>
              <a:rPr lang="cs-CZ" b="0" i="1" smtClean="0"/>
              <a:t>realizace divadelních </a:t>
            </a:r>
            <a:r>
              <a:rPr lang="cs-CZ" b="0" i="1"/>
              <a:t>představení, workshopů </a:t>
            </a:r>
            <a:r>
              <a:rPr lang="cs-CZ" b="0" i="1" smtClean="0"/>
              <a:t>ve spolupráci s partnerem projektu.</a:t>
            </a:r>
            <a:endParaRPr lang="cs-CZ"/>
          </a:p>
        </p:txBody>
      </p:sp>
      <p:sp>
        <p:nvSpPr>
          <p:cNvPr id="7" name="Šipka doleva 6"/>
          <p:cNvSpPr/>
          <p:nvPr/>
        </p:nvSpPr>
        <p:spPr>
          <a:xfrm>
            <a:off x="19614338" y="2811472"/>
            <a:ext cx="1977971" cy="12352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.7.2.</a:t>
            </a:r>
            <a:endParaRPr lang="cs-CZ"/>
          </a:p>
        </p:txBody>
      </p:sp>
      <p:pic>
        <p:nvPicPr>
          <p:cNvPr id="8" name="obrázek 2" descr="Značka Výstrah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6364" y="5278581"/>
            <a:ext cx="1171913" cy="1057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634022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programu</a:t>
            </a:r>
            <a:endParaRPr lang="cs-CZ" b="0"/>
          </a:p>
        </p:txBody>
      </p:sp>
      <p:sp>
        <p:nvSpPr>
          <p:cNvPr id="6" name="Šipka doleva 5"/>
          <p:cNvSpPr/>
          <p:nvPr/>
        </p:nvSpPr>
        <p:spPr>
          <a:xfrm>
            <a:off x="19973150" y="5860722"/>
            <a:ext cx="2165684" cy="12994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 </a:t>
            </a:r>
            <a:r>
              <a:rPr lang="cs-CZ" smtClean="0"/>
              <a:t>2.7.3.</a:t>
            </a:r>
            <a:endParaRPr lang="cs-CZ"/>
          </a:p>
        </p:txBody>
      </p:sp>
      <p:pic>
        <p:nvPicPr>
          <p:cNvPr id="9" name="Zástupný symbol pro obsah 8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560" y="2422128"/>
            <a:ext cx="17340166" cy="8176599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259560" y="11222182"/>
            <a:ext cx="10183091" cy="66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ln w="0"/>
                <a:solidFill>
                  <a:schemeClr val="accent1"/>
                </a:solidFill>
              </a:rPr>
              <a:t>Přednastaveno v IS CEDR</a:t>
            </a:r>
            <a:endParaRPr lang="en-GB">
              <a:ln w="0"/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87545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programu</a:t>
            </a:r>
            <a:endParaRPr lang="cs-CZ"/>
          </a:p>
        </p:txBody>
      </p:sp>
      <p:sp>
        <p:nvSpPr>
          <p:cNvPr id="7" name="Šipka doleva 6"/>
          <p:cNvSpPr/>
          <p:nvPr/>
        </p:nvSpPr>
        <p:spPr>
          <a:xfrm>
            <a:off x="17768453" y="2581467"/>
            <a:ext cx="2400848" cy="16788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.7.4.</a:t>
            </a:r>
            <a:endParaRPr lang="cs-CZ"/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258" y="4861737"/>
            <a:ext cx="11340680" cy="607697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258" y="2482175"/>
            <a:ext cx="13723303" cy="2022957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1819" y="4911987"/>
            <a:ext cx="10558508" cy="324958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1819" y="8161567"/>
            <a:ext cx="10558506" cy="4690334"/>
          </a:xfrm>
          <a:prstGeom prst="rect">
            <a:avLst/>
          </a:prstGeom>
        </p:spPr>
      </p:pic>
      <p:sp>
        <p:nvSpPr>
          <p:cNvPr id="14" name="TextovéPole 13"/>
          <p:cNvSpPr txBox="1"/>
          <p:nvPr/>
        </p:nvSpPr>
        <p:spPr>
          <a:xfrm>
            <a:off x="1260386" y="11513127"/>
            <a:ext cx="10183091" cy="66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Přednastaveno v IS CEDR</a:t>
            </a:r>
            <a:endParaRPr lang="en-GB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031741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a výstupy programu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8391713"/>
            <a:ext cx="20705997" cy="324610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>
                <a:solidFill>
                  <a:schemeClr val="bg2"/>
                </a:solidFill>
              </a:rPr>
              <a:t>Typy výsledku / výstupu / indikátoru </a:t>
            </a:r>
            <a:r>
              <a:rPr lang="cs-CZ" smtClean="0">
                <a:solidFill>
                  <a:schemeClr val="bg2"/>
                </a:solidFill>
              </a:rPr>
              <a:t>(viz </a:t>
            </a:r>
            <a:r>
              <a:rPr lang="cs-CZ" smtClean="0">
                <a:solidFill>
                  <a:srgbClr val="FF0000"/>
                </a:solidFill>
              </a:rPr>
              <a:t>kapitola 7 Výzvy pro žadatele</a:t>
            </a:r>
            <a:r>
              <a:rPr lang="cs-CZ" smtClean="0">
                <a:solidFill>
                  <a:schemeClr val="bg2"/>
                </a:solidFill>
              </a:rPr>
              <a:t>):</a:t>
            </a:r>
          </a:p>
          <a:p>
            <a:r>
              <a:rPr lang="cs-CZ" b="1" smtClean="0">
                <a:solidFill>
                  <a:schemeClr val="accent1"/>
                </a:solidFill>
              </a:rPr>
              <a:t>Povinný</a:t>
            </a:r>
            <a:r>
              <a:rPr lang="cs-CZ" smtClean="0">
                <a:solidFill>
                  <a:schemeClr val="accent1"/>
                </a:solidFill>
              </a:rPr>
              <a:t> – musí být </a:t>
            </a:r>
            <a:r>
              <a:rPr lang="cs-CZ" b="1" smtClean="0">
                <a:solidFill>
                  <a:schemeClr val="accent1"/>
                </a:solidFill>
              </a:rPr>
              <a:t>zvolen </a:t>
            </a:r>
            <a:r>
              <a:rPr lang="cs-CZ" b="1">
                <a:solidFill>
                  <a:schemeClr val="accent1"/>
                </a:solidFill>
              </a:rPr>
              <a:t>vždy</a:t>
            </a:r>
            <a:r>
              <a:rPr lang="cs-CZ">
                <a:solidFill>
                  <a:schemeClr val="accent1"/>
                </a:solidFill>
              </a:rPr>
              <a:t>. </a:t>
            </a:r>
          </a:p>
          <a:p>
            <a:r>
              <a:rPr lang="cs-CZ" b="1" smtClean="0">
                <a:solidFill>
                  <a:schemeClr val="accent1"/>
                </a:solidFill>
              </a:rPr>
              <a:t>Povinně volitelný</a:t>
            </a:r>
            <a:r>
              <a:rPr lang="cs-CZ" smtClean="0">
                <a:solidFill>
                  <a:schemeClr val="accent1"/>
                </a:solidFill>
              </a:rPr>
              <a:t> - </a:t>
            </a:r>
            <a:r>
              <a:rPr lang="cs-CZ" b="1" smtClean="0">
                <a:solidFill>
                  <a:schemeClr val="accent1"/>
                </a:solidFill>
              </a:rPr>
              <a:t>alespoň </a:t>
            </a:r>
            <a:r>
              <a:rPr lang="cs-CZ" b="1">
                <a:solidFill>
                  <a:schemeClr val="accent1"/>
                </a:solidFill>
              </a:rPr>
              <a:t>jeden</a:t>
            </a:r>
            <a:r>
              <a:rPr lang="cs-CZ">
                <a:solidFill>
                  <a:schemeClr val="accent1"/>
                </a:solidFill>
              </a:rPr>
              <a:t> </a:t>
            </a:r>
            <a:r>
              <a:rPr lang="cs-CZ" smtClean="0">
                <a:solidFill>
                  <a:schemeClr val="accent1"/>
                </a:solidFill>
              </a:rPr>
              <a:t>musí být zvolen v </a:t>
            </a:r>
            <a:r>
              <a:rPr lang="cs-CZ">
                <a:solidFill>
                  <a:schemeClr val="accent1"/>
                </a:solidFill>
              </a:rPr>
              <a:t>souladu s plánovanými </a:t>
            </a:r>
            <a:r>
              <a:rPr lang="cs-CZ" smtClean="0">
                <a:solidFill>
                  <a:schemeClr val="accent1"/>
                </a:solidFill>
              </a:rPr>
              <a:t>aktivitami projektu. 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 b="1" smtClean="0">
                <a:solidFill>
                  <a:schemeClr val="accent1"/>
                </a:solidFill>
              </a:rPr>
              <a:t>Volitelný</a:t>
            </a:r>
            <a:r>
              <a:rPr lang="cs-CZ" smtClean="0">
                <a:solidFill>
                  <a:schemeClr val="accent1"/>
                </a:solidFill>
              </a:rPr>
              <a:t> - </a:t>
            </a:r>
            <a:r>
              <a:rPr lang="cs-CZ" b="1" smtClean="0">
                <a:solidFill>
                  <a:schemeClr val="accent1"/>
                </a:solidFill>
              </a:rPr>
              <a:t>může </a:t>
            </a:r>
            <a:r>
              <a:rPr lang="cs-CZ" b="1">
                <a:solidFill>
                  <a:schemeClr val="accent1"/>
                </a:solidFill>
              </a:rPr>
              <a:t>být vybrán</a:t>
            </a:r>
            <a:r>
              <a:rPr lang="cs-CZ">
                <a:solidFill>
                  <a:schemeClr val="accent1"/>
                </a:solidFill>
              </a:rPr>
              <a:t>, pokud je relevantní k plánovaným </a:t>
            </a:r>
            <a:r>
              <a:rPr lang="cs-CZ" smtClean="0">
                <a:solidFill>
                  <a:schemeClr val="accent1"/>
                </a:solidFill>
              </a:rPr>
              <a:t>aktivitám projektu.</a:t>
            </a:r>
          </a:p>
        </p:txBody>
      </p:sp>
      <p:sp>
        <p:nvSpPr>
          <p:cNvPr id="6" name="Zástupný symbol pro text 3"/>
          <p:cNvSpPr txBox="1"/>
          <p:nvPr/>
        </p:nvSpPr>
        <p:spPr>
          <a:xfrm>
            <a:off x="3740727" y="3236448"/>
            <a:ext cx="19381364" cy="4093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Vybírejte výstupy i indikátory </a:t>
            </a:r>
            <a:r>
              <a:rPr lang="cs-CZ" sz="3600"/>
              <a:t>relevantní pro zaměření projektu a obsah aktivit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Při výběru a stanovení hodnot indikátorů postupujte důsledně v souladu s </a:t>
            </a:r>
            <a:r>
              <a:rPr lang="cs-CZ" sz="3600" smtClean="0">
                <a:solidFill>
                  <a:srgbClr val="FF0000"/>
                </a:solidFill>
              </a:rPr>
              <a:t>Přílohou 13 Pokynu pro žadatele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Nekopírujte definice, inspirujte se a uvádějte konkrétní fakta dle plánovaných aktivit projektu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600" smtClean="0"/>
              <a:t>Stanovte reálné cílové hodnoty</a:t>
            </a:r>
          </a:p>
        </p:txBody>
      </p:sp>
      <p:pic>
        <p:nvPicPr>
          <p:cNvPr id="7" name="obrázek 2" descr="Značka Výstrah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9255" y="4300583"/>
            <a:ext cx="1511763" cy="1454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16822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Příloha 13 Pokynu pro žadatele</a:t>
            </a:r>
            <a:endParaRPr lang="en-GB"/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1197467"/>
              </p:ext>
            </p:extLst>
          </p:nvPr>
        </p:nvGraphicFramePr>
        <p:xfrm>
          <a:off x="1260474" y="2576943"/>
          <a:ext cx="14014162" cy="9247912"/>
        </p:xfrm>
        <a:graphic>
          <a:graphicData uri="http://schemas.openxmlformats.org/drawingml/2006/table">
            <a:tbl>
              <a:tblPr firstRow="1" firstCol="1" bandRow="1"/>
              <a:tblGrid>
                <a:gridCol w="627835">
                  <a:extLst>
                    <a:ext uri="{9D8B030D-6E8A-4147-A177-3AD203B41FA5}">
                      <a16:colId xmlns:a16="http://schemas.microsoft.com/office/drawing/2014/main" val="1582986298"/>
                    </a:ext>
                  </a:extLst>
                </a:gridCol>
                <a:gridCol w="3876317">
                  <a:extLst>
                    <a:ext uri="{9D8B030D-6E8A-4147-A177-3AD203B41FA5}">
                      <a16:colId xmlns:a16="http://schemas.microsoft.com/office/drawing/2014/main" val="2734636706"/>
                    </a:ext>
                  </a:extLst>
                </a:gridCol>
                <a:gridCol w="1409825">
                  <a:extLst>
                    <a:ext uri="{9D8B030D-6E8A-4147-A177-3AD203B41FA5}">
                      <a16:colId xmlns:a16="http://schemas.microsoft.com/office/drawing/2014/main" val="71426396"/>
                    </a:ext>
                  </a:extLst>
                </a:gridCol>
                <a:gridCol w="1384600">
                  <a:extLst>
                    <a:ext uri="{9D8B030D-6E8A-4147-A177-3AD203B41FA5}">
                      <a16:colId xmlns:a16="http://schemas.microsoft.com/office/drawing/2014/main" val="572704808"/>
                    </a:ext>
                  </a:extLst>
                </a:gridCol>
                <a:gridCol w="1370584">
                  <a:extLst>
                    <a:ext uri="{9D8B030D-6E8A-4147-A177-3AD203B41FA5}">
                      <a16:colId xmlns:a16="http://schemas.microsoft.com/office/drawing/2014/main" val="2516047808"/>
                    </a:ext>
                  </a:extLst>
                </a:gridCol>
                <a:gridCol w="1241655">
                  <a:extLst>
                    <a:ext uri="{9D8B030D-6E8A-4147-A177-3AD203B41FA5}">
                      <a16:colId xmlns:a16="http://schemas.microsoft.com/office/drawing/2014/main" val="3423574547"/>
                    </a:ext>
                  </a:extLst>
                </a:gridCol>
                <a:gridCol w="1959180">
                  <a:extLst>
                    <a:ext uri="{9D8B030D-6E8A-4147-A177-3AD203B41FA5}">
                      <a16:colId xmlns:a16="http://schemas.microsoft.com/office/drawing/2014/main" val="1794482368"/>
                    </a:ext>
                  </a:extLst>
                </a:gridCol>
                <a:gridCol w="2144166">
                  <a:extLst>
                    <a:ext uri="{9D8B030D-6E8A-4147-A177-3AD203B41FA5}">
                      <a16:colId xmlns:a16="http://schemas.microsoft.com/office/drawing/2014/main" val="2679195708"/>
                    </a:ext>
                  </a:extLst>
                </a:gridCol>
              </a:tblGrid>
              <a:tr h="1196555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Výstup programu 2.1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Podpora současného umění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926046"/>
                  </a:ext>
                </a:extLst>
              </a:tr>
              <a:tr h="1729959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Indikátor výstupu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Jednotka indikátoru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Počáteční hodnota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solidFill>
                            <a:srgbClr val="000000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Měsíc/rok stanovení počáteční hodnoty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Cílová hodnota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Předpokládaný měsíc/rok naplnění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Zdroj ověření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801567"/>
                  </a:ext>
                </a:extLst>
              </a:tr>
              <a:tr h="193345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podpořených akcí současného umění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cs-CZ" sz="2000">
                          <a:solidFill>
                            <a:srgbClr val="808080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bude doplněno do žádosti o grant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cs-CZ" sz="2000">
                          <a:solidFill>
                            <a:srgbClr val="808080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bude doplněno do žádosti o grant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Dokumentace KP – fotodokumentace, propagační materiály a pozvánky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831385"/>
                  </a:ext>
                </a:extLst>
              </a:tr>
              <a:tr h="2657981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 b="1">
                          <a:solidFill>
                            <a:srgbClr val="000000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Definice indikátoru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akcí současného umění podpořených z FM EHP 2014-2021 bez ohledu na rozsah podpory. Za akce současného umění jsou považovány umělecké události, např. kulturní představení, koncerty, výstavy atd. včetně všech opakování. Vzdělávací aktivity a konference se nezapočítávají.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Indikátor je zvolen v případě každé žádosti o grant zaměřené na podporu současného umění.</a:t>
                      </a: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Indikátor zahrnuje také akce tematicky zaměřené na sociální, etnické a kulturní menšiny (vč. Romů) a interdisciplinární akce.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314323"/>
                  </a:ext>
                </a:extLst>
              </a:tr>
              <a:tr h="1729959">
                <a:tc gridSpan="2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 b="1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Způsob stanovení hodnoty indikátoru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Počáteční hodnota je stanovena 0. 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ct val="0"/>
                        </a:spcAft>
                      </a:pPr>
                      <a:r>
                        <a:rPr lang="cs-CZ" sz="200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Cílová hodnota je stanovena jakou součet všech akcí současného umění, které byly uskutečněny a doloženy fotodokumentací, publicitou a záznamy KP. </a:t>
                      </a:r>
                      <a:endParaRPr lang="cs-CZ" sz="200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88495"/>
                  </a:ext>
                </a:extLst>
              </a:tr>
            </a:tbl>
          </a:graphicData>
        </a:graphic>
      </p:graphicFrame>
      <p:sp>
        <p:nvSpPr>
          <p:cNvPr id="11" name="TextovéPole 10"/>
          <p:cNvSpPr txBox="1"/>
          <p:nvPr/>
        </p:nvSpPr>
        <p:spPr>
          <a:xfrm>
            <a:off x="16355292" y="3831515"/>
            <a:ext cx="6766800" cy="6738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solidFill>
                  <a:schemeClr val="bg2"/>
                </a:solidFill>
              </a:rPr>
              <a:t>Příklad zpracování v žádosti v poli </a:t>
            </a:r>
            <a:r>
              <a:rPr lang="cs-CZ" b="1" smtClean="0">
                <a:solidFill>
                  <a:schemeClr val="bg2"/>
                </a:solidFill>
              </a:rPr>
              <a:t>Plnění indikátoru, způsob stanovení a ověření hodnot:</a:t>
            </a:r>
          </a:p>
          <a:p>
            <a:endParaRPr lang="cs-CZ">
              <a:solidFill>
                <a:schemeClr val="bg2"/>
              </a:solidFill>
            </a:endParaRPr>
          </a:p>
          <a:p>
            <a:r>
              <a:rPr lang="cs-CZ" i="1" smtClean="0">
                <a:solidFill>
                  <a:schemeClr val="bg2"/>
                </a:solidFill>
              </a:rPr>
              <a:t>Indikátor se vztahuje k nové divadelní hře, která vznikne v rámci projektu. Cílová hodnota byla stanovena jako součet premiér a repríz ve vybraných městech. Způsob ověření: záznamy o prodaných vstupenkách, fotodokumentace.</a:t>
            </a:r>
          </a:p>
        </p:txBody>
      </p:sp>
    </p:spTree>
    <p:extLst>
      <p:ext uri="{BB962C8B-B14F-4D97-AF65-F5344CB8AC3E}">
        <p14:creationId xmlns:p14="http://schemas.microsoft.com/office/powerpoint/2010/main" val="149789042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 projektu</a:t>
            </a:r>
            <a:endParaRPr lang="cs-CZ"/>
          </a:p>
        </p:txBody>
      </p:sp>
      <p:sp>
        <p:nvSpPr>
          <p:cNvPr id="3" name="Šipka doleva 2"/>
          <p:cNvSpPr/>
          <p:nvPr/>
        </p:nvSpPr>
        <p:spPr>
          <a:xfrm>
            <a:off x="18559948" y="2980549"/>
            <a:ext cx="2868362" cy="21656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2.8.1.</a:t>
            </a:r>
            <a:endParaRPr lang="cs-CZ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7" y="2405087"/>
            <a:ext cx="14949432" cy="193568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414" y="4689897"/>
            <a:ext cx="14943404" cy="7590772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6708582" y="7190509"/>
            <a:ext cx="658783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aktivity Management projektu a Publicita projektu přednastaveny v IS CEDR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ostatní aktivity zadává žadatel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max. 10 aktivit, lepší méně</a:t>
            </a:r>
            <a:endParaRPr lang="en-GB" sz="30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0573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 projektu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78382" y="2535382"/>
            <a:ext cx="19443709" cy="10141527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chemeClr val="accent1"/>
                </a:solidFill>
              </a:rPr>
              <a:t>čleňte aktivity </a:t>
            </a:r>
            <a:r>
              <a:rPr lang="cs-CZ" sz="3600">
                <a:solidFill>
                  <a:schemeClr val="accent1"/>
                </a:solidFill>
              </a:rPr>
              <a:t>do logických celků primárně dle obsahu, ne časově </a:t>
            </a:r>
            <a:r>
              <a:rPr lang="cs-CZ" sz="3600" smtClean="0">
                <a:solidFill>
                  <a:schemeClr val="accent1"/>
                </a:solidFill>
              </a:rPr>
              <a:t>- příklady </a:t>
            </a:r>
            <a:r>
              <a:rPr lang="cs-CZ" sz="3600">
                <a:solidFill>
                  <a:schemeClr val="accent1"/>
                </a:solidFill>
              </a:rPr>
              <a:t>klíčových aktivit uvedeny v </a:t>
            </a:r>
            <a:r>
              <a:rPr lang="cs-CZ" sz="3600" smtClean="0">
                <a:solidFill>
                  <a:schemeClr val="accent1"/>
                </a:solidFill>
              </a:rPr>
              <a:t>kapitole 2.8.1. Pokynu </a:t>
            </a:r>
            <a:r>
              <a:rPr lang="cs-CZ" sz="3600">
                <a:solidFill>
                  <a:schemeClr val="accent1"/>
                </a:solidFill>
              </a:rPr>
              <a:t>pro </a:t>
            </a:r>
            <a:r>
              <a:rPr lang="cs-CZ" sz="3600" smtClean="0">
                <a:solidFill>
                  <a:schemeClr val="accent1"/>
                </a:solidFill>
              </a:rPr>
              <a:t>žadatele</a:t>
            </a:r>
            <a:endParaRPr lang="cs-CZ" sz="3600">
              <a:solidFill>
                <a:schemeClr val="accent1"/>
              </a:solidFill>
            </a:endParaRP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nepopisujte, co už děláte, ale co budete dělat v rámci projektu</a:t>
            </a: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popište</a:t>
            </a:r>
            <a:r>
              <a:rPr lang="cs-CZ" sz="3600">
                <a:solidFill>
                  <a:schemeClr val="accent1"/>
                </a:solidFill>
              </a:rPr>
              <a:t>, </a:t>
            </a:r>
            <a:r>
              <a:rPr lang="cs-CZ" sz="3600" b="1">
                <a:solidFill>
                  <a:schemeClr val="accent1"/>
                </a:solidFill>
              </a:rPr>
              <a:t>jaká činnost, kým, kdy a jakým způsobem bude realizována a jakým způsobem bude zapojen partner </a:t>
            </a:r>
            <a:r>
              <a:rPr lang="cs-CZ" sz="3600" smtClean="0">
                <a:solidFill>
                  <a:schemeClr val="accent1"/>
                </a:solidFill>
              </a:rPr>
              <a:t>projektu</a:t>
            </a: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dejte pozor na míru </a:t>
            </a:r>
            <a:r>
              <a:rPr lang="cs-CZ" sz="3600">
                <a:solidFill>
                  <a:schemeClr val="accent1"/>
                </a:solidFill>
              </a:rPr>
              <a:t>detailu, opakování, nadbytečná slova, návaznost </a:t>
            </a:r>
            <a:r>
              <a:rPr lang="cs-CZ" sz="3600" smtClean="0">
                <a:solidFill>
                  <a:schemeClr val="accent1"/>
                </a:solidFill>
              </a:rPr>
              <a:t>informací, buďte struční, soustřeďte se na fakta a ne hodnocení a nezabíhejte </a:t>
            </a:r>
            <a:r>
              <a:rPr lang="cs-CZ" sz="3600">
                <a:solidFill>
                  <a:schemeClr val="accent1"/>
                </a:solidFill>
              </a:rPr>
              <a:t>do odborných </a:t>
            </a:r>
            <a:r>
              <a:rPr lang="cs-CZ" sz="3600" smtClean="0">
                <a:solidFill>
                  <a:schemeClr val="accent1"/>
                </a:solidFill>
              </a:rPr>
              <a:t>detailů</a:t>
            </a:r>
            <a:endParaRPr lang="cs-CZ" sz="3600">
              <a:solidFill>
                <a:schemeClr val="accent1"/>
              </a:solidFill>
            </a:endParaRP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nezapomeňte </a:t>
            </a:r>
            <a:r>
              <a:rPr lang="cs-CZ" sz="3600">
                <a:solidFill>
                  <a:schemeClr val="accent1"/>
                </a:solidFill>
              </a:rPr>
              <a:t>na </a:t>
            </a:r>
            <a:r>
              <a:rPr lang="cs-CZ" sz="3600" smtClean="0">
                <a:solidFill>
                  <a:schemeClr val="accent1"/>
                </a:solidFill>
              </a:rPr>
              <a:t>logickou návaznost </a:t>
            </a:r>
            <a:r>
              <a:rPr lang="cs-CZ" sz="3600">
                <a:solidFill>
                  <a:schemeClr val="accent1"/>
                </a:solidFill>
              </a:rPr>
              <a:t>na rozpočet projektu a zvolené výstupy/výsledky a indikátory. </a:t>
            </a:r>
          </a:p>
          <a:p>
            <a:pPr lvl="0"/>
            <a:r>
              <a:rPr lang="cs-CZ" sz="3600" smtClean="0">
                <a:solidFill>
                  <a:schemeClr val="accent1"/>
                </a:solidFill>
              </a:rPr>
              <a:t>aktivita </a:t>
            </a:r>
            <a:r>
              <a:rPr lang="cs-CZ" sz="3600" b="1" smtClean="0">
                <a:solidFill>
                  <a:schemeClr val="accent1"/>
                </a:solidFill>
              </a:rPr>
              <a:t>Publicita projektu</a:t>
            </a:r>
            <a:r>
              <a:rPr lang="cs-CZ" sz="3600" smtClean="0">
                <a:solidFill>
                  <a:schemeClr val="accent1"/>
                </a:solidFill>
              </a:rPr>
              <a:t>: uveďte, jakým </a:t>
            </a:r>
            <a:r>
              <a:rPr lang="cs-CZ" sz="3600">
                <a:solidFill>
                  <a:schemeClr val="accent1"/>
                </a:solidFill>
              </a:rPr>
              <a:t>způsobem budou naplněny povinné prvky publicity, neuvádějte aktivity, které nejsou zaměřeny přímo na publicitu projektu a jsou realizovány v rámci klíčových </a:t>
            </a:r>
            <a:r>
              <a:rPr lang="cs-CZ" sz="3600" smtClean="0">
                <a:solidFill>
                  <a:schemeClr val="accent1"/>
                </a:solidFill>
              </a:rPr>
              <a:t>aktivit</a:t>
            </a:r>
          </a:p>
          <a:p>
            <a:pPr lvl="0"/>
            <a:r>
              <a:rPr lang="cs-CZ" sz="3600">
                <a:solidFill>
                  <a:schemeClr val="accent1"/>
                </a:solidFill>
              </a:rPr>
              <a:t>aktivita </a:t>
            </a:r>
            <a:r>
              <a:rPr lang="cs-CZ" sz="3600" b="1">
                <a:solidFill>
                  <a:schemeClr val="accent1"/>
                </a:solidFill>
              </a:rPr>
              <a:t>Management projektu</a:t>
            </a:r>
            <a:r>
              <a:rPr lang="cs-CZ" sz="3600">
                <a:solidFill>
                  <a:schemeClr val="accent1"/>
                </a:solidFill>
              </a:rPr>
              <a:t>: </a:t>
            </a:r>
            <a:r>
              <a:rPr lang="cs-CZ" sz="3600" smtClean="0">
                <a:solidFill>
                  <a:schemeClr val="accent1"/>
                </a:solidFill>
              </a:rPr>
              <a:t>uveďte </a:t>
            </a:r>
            <a:r>
              <a:rPr lang="cs-CZ" sz="3600">
                <a:solidFill>
                  <a:schemeClr val="accent1"/>
                </a:solidFill>
              </a:rPr>
              <a:t>role a odpovědnosti jednotlivých členů managementu a jejich předpokládané pracovní </a:t>
            </a:r>
            <a:r>
              <a:rPr lang="cs-CZ" sz="3600" smtClean="0">
                <a:solidFill>
                  <a:schemeClr val="accent1"/>
                </a:solidFill>
              </a:rPr>
              <a:t>úvazky, ne </a:t>
            </a:r>
            <a:r>
              <a:rPr lang="cs-CZ" sz="3600">
                <a:solidFill>
                  <a:schemeClr val="accent1"/>
                </a:solidFill>
              </a:rPr>
              <a:t>konkrétní </a:t>
            </a:r>
            <a:r>
              <a:rPr lang="cs-CZ" sz="3600" smtClean="0">
                <a:solidFill>
                  <a:schemeClr val="accent1"/>
                </a:solidFill>
              </a:rPr>
              <a:t>jména, </a:t>
            </a:r>
            <a:r>
              <a:rPr lang="cs-CZ" sz="3600">
                <a:solidFill>
                  <a:schemeClr val="accent1"/>
                </a:solidFill>
              </a:rPr>
              <a:t>ale pouze popisy pozic (např. finanční manažer</a:t>
            </a:r>
            <a:r>
              <a:rPr lang="cs-CZ" sz="3600" smtClean="0">
                <a:solidFill>
                  <a:schemeClr val="accent1"/>
                </a:solidFill>
              </a:rPr>
              <a:t>), nezahrnujte </a:t>
            </a:r>
            <a:r>
              <a:rPr lang="cs-CZ" sz="3600">
                <a:solidFill>
                  <a:schemeClr val="accent1"/>
                </a:solidFill>
              </a:rPr>
              <a:t>odborné pracovníky (např. produkční</a:t>
            </a:r>
            <a:r>
              <a:rPr lang="cs-CZ" sz="3600" smtClean="0">
                <a:solidFill>
                  <a:schemeClr val="accent1"/>
                </a:solidFill>
              </a:rPr>
              <a:t>).</a:t>
            </a:r>
            <a:endParaRPr lang="cs-CZ" sz="3600">
              <a:solidFill>
                <a:schemeClr val="accent1"/>
              </a:solidFill>
            </a:endParaRPr>
          </a:p>
        </p:txBody>
      </p:sp>
      <p:pic>
        <p:nvPicPr>
          <p:cNvPr id="7" name="obrázek 2" descr="Značka Výstrah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386" y="6255326"/>
            <a:ext cx="1511763" cy="1454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23188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a indikátory</a:t>
            </a:r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6" y="2834663"/>
            <a:ext cx="16196342" cy="3678053"/>
          </a:xfrm>
          <a:prstGeom prst="rect">
            <a:avLst/>
          </a:prstGeom>
        </p:spPr>
      </p:pic>
      <p:sp>
        <p:nvSpPr>
          <p:cNvPr id="7" name="Šipka doleva 6"/>
          <p:cNvSpPr/>
          <p:nvPr/>
        </p:nvSpPr>
        <p:spPr>
          <a:xfrm>
            <a:off x="18809329" y="3537372"/>
            <a:ext cx="2868362" cy="21656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2.8.1.</a:t>
            </a:r>
            <a:endParaRPr lang="cs-CZ"/>
          </a:p>
        </p:txBody>
      </p:sp>
      <p:pic>
        <p:nvPicPr>
          <p:cNvPr id="8" name="Obrázek 7"/>
          <p:cNvPicPr/>
          <p:nvPr/>
        </p:nvPicPr>
        <p:blipFill>
          <a:blip r:embed="rId3"/>
          <a:stretch>
            <a:fillRect/>
          </a:stretch>
        </p:blipFill>
        <p:spPr>
          <a:xfrm>
            <a:off x="1114913" y="6622386"/>
            <a:ext cx="16341813" cy="395556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7706108" y="7065818"/>
            <a:ext cx="57565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definuje žadatel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alespoň 1 výstup každé aktivity, max. 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000" smtClean="0">
                <a:solidFill>
                  <a:schemeClr val="bg2"/>
                </a:solidFill>
              </a:rPr>
              <a:t>alespoň 1 indikátor každého výstupu, max. 3</a:t>
            </a:r>
          </a:p>
        </p:txBody>
      </p:sp>
    </p:spTree>
    <p:extLst>
      <p:ext uri="{BB962C8B-B14F-4D97-AF65-F5344CB8AC3E}">
        <p14:creationId xmlns:p14="http://schemas.microsoft.com/office/powerpoint/2010/main" val="3638242645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a indikátory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4131" y="2433898"/>
            <a:ext cx="21861704" cy="9889720"/>
          </a:xfrm>
        </p:spPr>
        <p:txBody>
          <a:bodyPr>
            <a:noAutofit/>
          </a:bodyPr>
          <a:lstStyle>
            <a:defPPr>
              <a:defRPr kern="1200" smtId="4294967295"/>
            </a:defPPr>
          </a:lstStyle>
          <a:p>
            <a:r>
              <a:rPr lang="cs-CZ" sz="3600" b="1" smtClean="0">
                <a:solidFill>
                  <a:srgbClr val="FF0000"/>
                </a:solidFill>
              </a:rPr>
              <a:t>Výstup aktivity </a:t>
            </a:r>
          </a:p>
          <a:p>
            <a:r>
              <a:rPr lang="cs-CZ" sz="3600" smtClean="0">
                <a:solidFill>
                  <a:schemeClr val="accent1"/>
                </a:solidFill>
              </a:rPr>
              <a:t>Konkrétní produkt, služba, proces, který bude </a:t>
            </a:r>
            <a:r>
              <a:rPr lang="cs-CZ" sz="3600">
                <a:solidFill>
                  <a:schemeClr val="accent1"/>
                </a:solidFill>
              </a:rPr>
              <a:t>na základě realizace klíčové aktivity projektu </a:t>
            </a:r>
            <a:r>
              <a:rPr lang="cs-CZ" sz="3600" smtClean="0">
                <a:solidFill>
                  <a:schemeClr val="accent1"/>
                </a:solidFill>
              </a:rPr>
              <a:t>vytvořen, může </a:t>
            </a:r>
            <a:r>
              <a:rPr lang="cs-CZ" sz="3600">
                <a:solidFill>
                  <a:schemeClr val="accent1"/>
                </a:solidFill>
              </a:rPr>
              <a:t>se shodovat s výstupem </a:t>
            </a:r>
            <a:r>
              <a:rPr lang="cs-CZ" sz="3600" smtClean="0">
                <a:solidFill>
                  <a:schemeClr val="accent1"/>
                </a:solidFill>
              </a:rPr>
              <a:t>programu </a:t>
            </a:r>
          </a:p>
          <a:p>
            <a:r>
              <a:rPr lang="cs-CZ" sz="3600" smtClean="0">
                <a:solidFill>
                  <a:schemeClr val="accent1"/>
                </a:solidFill>
              </a:rPr>
              <a:t>Příklady </a:t>
            </a:r>
            <a:r>
              <a:rPr lang="cs-CZ" sz="3600">
                <a:solidFill>
                  <a:schemeClr val="accent1"/>
                </a:solidFill>
              </a:rPr>
              <a:t>výstupů aktivit </a:t>
            </a:r>
            <a:r>
              <a:rPr lang="cs-CZ" sz="3600" smtClean="0">
                <a:solidFill>
                  <a:schemeClr val="accent1"/>
                </a:solidFill>
              </a:rPr>
              <a:t>jsou uvedeny v kapitole 2.8.1. Pokynu pro žadatele</a:t>
            </a:r>
          </a:p>
          <a:p>
            <a:pPr marL="0" indent="0">
              <a:buNone/>
            </a:pPr>
            <a:r>
              <a:rPr lang="cs-CZ" sz="3600" i="1" smtClean="0">
                <a:solidFill>
                  <a:schemeClr val="accent1"/>
                </a:solidFill>
              </a:rPr>
              <a:t>Např.: zrealizované představení, workshop, vypracovaná strategie, nový obchodní model, nová podnikatelská strategie </a:t>
            </a:r>
            <a:endParaRPr lang="cs-CZ" sz="3600" i="1">
              <a:solidFill>
                <a:schemeClr val="accent1"/>
              </a:solidFill>
            </a:endParaRPr>
          </a:p>
          <a:p>
            <a:r>
              <a:rPr lang="cs-CZ" sz="3600" b="1" smtClean="0">
                <a:solidFill>
                  <a:srgbClr val="FF0000"/>
                </a:solidFill>
              </a:rPr>
              <a:t>Indikátory výstupu aktivit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Indikátory musí být měřitelné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Nezapomeňte vyplnit způsob naplnění </a:t>
            </a:r>
            <a:r>
              <a:rPr lang="cs-CZ" sz="3600">
                <a:solidFill>
                  <a:schemeClr val="bg2"/>
                </a:solidFill>
              </a:rPr>
              <a:t>indikátoru, způsob stanovení </a:t>
            </a:r>
            <a:r>
              <a:rPr lang="cs-CZ" sz="3600" smtClean="0">
                <a:solidFill>
                  <a:schemeClr val="bg2"/>
                </a:solidFill>
              </a:rPr>
              <a:t>cílové hodnoty a způsob ověření hodnot 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Inspirujte se definicemi uvedenými v Příloze 13 Pokynu pro žadatele</a:t>
            </a:r>
          </a:p>
          <a:p>
            <a:r>
              <a:rPr lang="cs-CZ" sz="3600" smtClean="0">
                <a:solidFill>
                  <a:schemeClr val="bg2"/>
                </a:solidFill>
              </a:rPr>
              <a:t>Pozor na návaznost hodnot indikátorů aktivit na výstupy a výsledek programu – součty musí sedět</a:t>
            </a:r>
            <a:endParaRPr lang="cs-CZ" sz="360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3600" i="1" smtClean="0">
                <a:solidFill>
                  <a:schemeClr val="accent1"/>
                </a:solidFill>
              </a:rPr>
              <a:t>Např</a:t>
            </a:r>
            <a:r>
              <a:rPr lang="cs-CZ" sz="3600" i="1">
                <a:solidFill>
                  <a:schemeClr val="accent1"/>
                </a:solidFill>
              </a:rPr>
              <a:t>.: počet workshopů, počet proškolených osob, počet bilaterálních výměn</a:t>
            </a:r>
          </a:p>
        </p:txBody>
      </p:sp>
    </p:spTree>
    <p:extLst>
      <p:ext uri="{BB962C8B-B14F-4D97-AF65-F5344CB8AC3E}">
        <p14:creationId xmlns:p14="http://schemas.microsoft.com/office/powerpoint/2010/main" val="797843846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</a:t>
            </a:r>
            <a:r>
              <a:rPr lang="en-GB" smtClean="0"/>
              <a:t>!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2021-06-03T09:11:56.275</cp:lastPrinted>
  <dcterms:created xsi:type="dcterms:W3CDTF">2021-06-03T09:11:56Z</dcterms:created>
  <dcterms:modified xsi:type="dcterms:W3CDTF">2021-06-03T09:11:56Z</dcterms:modified>
</cp:coreProperties>
</file>