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95" r:id="rId5"/>
    <p:sldId id="338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7" r:id="rId14"/>
    <p:sldId id="308" r:id="rId15"/>
    <p:sldId id="309" r:id="rId16"/>
    <p:sldId id="339" r:id="rId17"/>
    <p:sldId id="310" r:id="rId18"/>
    <p:sldId id="340" r:id="rId19"/>
    <p:sldId id="341" r:id="rId20"/>
    <p:sldId id="337" r:id="rId21"/>
    <p:sldId id="342" r:id="rId22"/>
    <p:sldId id="343" r:id="rId23"/>
    <p:sldId id="344" r:id="rId24"/>
    <p:sldId id="345" r:id="rId25"/>
    <p:sldId id="348" r:id="rId26"/>
    <p:sldId id="347" r:id="rId27"/>
    <p:sldId id="349" r:id="rId28"/>
    <p:sldId id="350" r:id="rId29"/>
    <p:sldId id="352" r:id="rId30"/>
  </p:sldIdLst>
  <p:sldSz cx="24380825" cy="13714412"/>
  <p:notesSz cx="6797675" cy="9928225"/>
  <p:custDataLst>
    <p:tags r:id="rId3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057" autoAdjust="0"/>
  </p:normalViewPr>
  <p:slideViewPr>
    <p:cSldViewPr snapToGrid="0">
      <p:cViewPr>
        <p:scale>
          <a:sx n="36" d="100"/>
          <a:sy n="36" d="100"/>
        </p:scale>
        <p:origin x="-240" y="-4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-397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02F6468-7036-4E3D-BF1D-5D718C64BD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17F76-0360-46D3-9E7C-924216C70A0B}" type="parTrans" cxnId="{42B81DC5-D7C9-4189-B1DC-C2C175ED9B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C7C3B7A-538B-4569-80F6-CC3B39B15567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Pro obě výzvy jsou základní dokumenty společné (kromě samotné výzvy) </a:t>
          </a:r>
          <a:endParaRPr lang="cs-CZ"/>
        </a:p>
      </dgm:t>
    </dgm:pt>
    <dgm:pt modelId="{E3B66D93-12F4-412B-B455-47877BDA876B}" type="sibTrans" cxnId="{42B81DC5-D7C9-4189-B1DC-C2C175ED9B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66F2DE-3800-4F0D-8E3B-546D65993F23}" type="parTrans" cxnId="{B6501B5C-CB9E-4C63-B851-086D835A5BB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A1B7F8-D8C2-485A-AB71-695DC5E5E52E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Nejdůležitější dokumenty pro vyplňování žádosti: Výzva a Pokyn pro vyplňování žádosti</a:t>
          </a:r>
          <a:endParaRPr lang="cs-CZ"/>
        </a:p>
      </dgm:t>
    </dgm:pt>
    <dgm:pt modelId="{08B6A965-A818-44DD-ADA7-E049411B9617}" type="sibTrans" cxnId="{B6501B5C-CB9E-4C63-B851-086D835A5BB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58228A-5BF3-4329-8A91-5E09853D5E19}" type="parTrans" cxnId="{4C356F89-9152-4BFC-A989-C5F8C2B3091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8E5D0BC-7956-42EB-9D4A-6EA8FBE71B1F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Je možné se inspirovat i schválenými projekty z 1. kola programu</a:t>
          </a:r>
          <a:endParaRPr lang="cs-CZ"/>
        </a:p>
      </dgm:t>
    </dgm:pt>
    <dgm:pt modelId="{4405D319-C997-41E7-8F4B-132F34CCEF1B}" type="sibTrans" cxnId="{4C356F89-9152-4BFC-A989-C5F8C2B3091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9F8F044-CDF1-4A1A-B461-6BEB2CEAB981}" type="parTrans" cxnId="{DD4EDA7C-2671-4DB1-B8F0-7F1D2F0024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7FED37-768E-4915-8B9F-72C55AF743A1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Na některé otázky naleznete odpovědi v shrnutí ze semináře pro žadatele z roku 2020.</a:t>
          </a:r>
          <a:endParaRPr lang="cs-CZ"/>
        </a:p>
      </dgm:t>
    </dgm:pt>
    <dgm:pt modelId="{099C637B-DA10-4361-8604-3FBF0362A97B}" type="sibTrans" cxnId="{DD4EDA7C-2671-4DB1-B8F0-7F1D2F0024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566EDC6-4F1C-4F03-845B-602D10D5A15B}" type="pres">
      <dgm:prSet presAssocID="{202F6468-7036-4E3D-BF1D-5D718C64BD7F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C92627-618C-4F1C-B178-CC28AB213C4C}" type="pres">
      <dgm:prSet presAssocID="{1C7C3B7A-538B-4569-80F6-CC3B39B15567}" presName="parentText" presStyleLbl="node1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40E2C70-B56B-465B-BA45-F71DABD8DC80}" type="pres">
      <dgm:prSet presAssocID="{E3B66D93-12F4-412B-B455-47877BDA876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16C0D41A-DACA-4AEA-B85B-EE40A9E4BFEB}" type="pres">
      <dgm:prSet presAssocID="{F3A1B7F8-D8C2-485A-AB71-695DC5E5E52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5FC0BE8-83F2-446B-A8C3-AA1489C052B5}" type="pres">
      <dgm:prSet presAssocID="{08B6A965-A818-44DD-ADA7-E049411B9617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8450268-00F2-4928-927A-291D7043D3A9}" type="pres">
      <dgm:prSet presAssocID="{D8E5D0BC-7956-42EB-9D4A-6EA8FBE71B1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EE6E2C-C7C4-4AB8-A997-41E9A8FAD87E}" type="pres">
      <dgm:prSet presAssocID="{4405D319-C997-41E7-8F4B-132F34CCEF1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733FB46E-CC67-4892-B552-990735C50A17}" type="pres">
      <dgm:prSet presAssocID="{557FED37-768E-4915-8B9F-72C55AF743A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42B81DC5-D7C9-4189-B1DC-C2C175ED9B1D}" srcId="{202F6468-7036-4E3D-BF1D-5D718C64BD7F}" destId="{1C7C3B7A-538B-4569-80F6-CC3B39B15567}" srcOrd="0" destOrd="0" parTransId="{A2C17F76-0360-46D3-9E7C-924216C70A0B}" sibTransId="{E3B66D93-12F4-412B-B455-47877BDA876B}"/>
    <dgm:cxn modelId="{B6501B5C-CB9E-4C63-B851-086D835A5BBB}" srcId="{202F6468-7036-4E3D-BF1D-5D718C64BD7F}" destId="{F3A1B7F8-D8C2-485A-AB71-695DC5E5E52E}" srcOrd="1" destOrd="0" parTransId="{BF66F2DE-3800-4F0D-8E3B-546D65993F23}" sibTransId="{08B6A965-A818-44DD-ADA7-E049411B9617}"/>
    <dgm:cxn modelId="{4C356F89-9152-4BFC-A989-C5F8C2B30919}" srcId="{202F6468-7036-4E3D-BF1D-5D718C64BD7F}" destId="{D8E5D0BC-7956-42EB-9D4A-6EA8FBE71B1F}" srcOrd="2" destOrd="0" parTransId="{A858228A-5BF3-4329-8A91-5E09853D5E19}" sibTransId="{4405D319-C997-41E7-8F4B-132F34CCEF1B}"/>
    <dgm:cxn modelId="{DD4EDA7C-2671-4DB1-B8F0-7F1D2F0024B3}" srcId="{202F6468-7036-4E3D-BF1D-5D718C64BD7F}" destId="{557FED37-768E-4915-8B9F-72C55AF743A1}" srcOrd="3" destOrd="0" parTransId="{99F8F044-CDF1-4A1A-B461-6BEB2CEAB981}" sibTransId="{099C637B-DA10-4361-8604-3FBF0362A97B}"/>
    <dgm:cxn modelId="{BDBAD72A-579A-459C-B074-828126D302C1}" type="presOf" srcId="{202F6468-7036-4E3D-BF1D-5D718C64BD7F}" destId="{6566EDC6-4F1C-4F03-845B-602D10D5A15B}" srcOrd="0" destOrd="0" presId="urn:microsoft.com/office/officeart/2005/8/layout/vList2"/>
    <dgm:cxn modelId="{A6949BE2-20BC-421A-97FE-361928031B7C}" type="presParOf" srcId="{6566EDC6-4F1C-4F03-845B-602D10D5A15B}" destId="{E6C92627-618C-4F1C-B178-CC28AB213C4C}" srcOrd="0" destOrd="0" presId="urn:microsoft.com/office/officeart/2005/8/layout/vList2"/>
    <dgm:cxn modelId="{9BD2E891-444C-442E-891F-3407D63C4F5E}" type="presOf" srcId="{1C7C3B7A-538B-4569-80F6-CC3B39B15567}" destId="{E6C92627-618C-4F1C-B178-CC28AB213C4C}" srcOrd="0" destOrd="0" presId="urn:microsoft.com/office/officeart/2005/8/layout/vList2"/>
    <dgm:cxn modelId="{75E1009C-8826-40A1-BB0E-577F20C276CF}" type="presParOf" srcId="{6566EDC6-4F1C-4F03-845B-602D10D5A15B}" destId="{040E2C70-B56B-465B-BA45-F71DABD8DC80}" srcOrd="1" destOrd="0" presId="urn:microsoft.com/office/officeart/2005/8/layout/vList2"/>
    <dgm:cxn modelId="{4FFFE22D-D14E-49F1-9198-490684E2C1C1}" type="presParOf" srcId="{6566EDC6-4F1C-4F03-845B-602D10D5A15B}" destId="{16C0D41A-DACA-4AEA-B85B-EE40A9E4BFEB}" srcOrd="2" destOrd="0" presId="urn:microsoft.com/office/officeart/2005/8/layout/vList2"/>
    <dgm:cxn modelId="{8ADF326A-0F1E-4FA0-8117-909E98EDAF6D}" type="presOf" srcId="{F3A1B7F8-D8C2-485A-AB71-695DC5E5E52E}" destId="{16C0D41A-DACA-4AEA-B85B-EE40A9E4BFEB}" srcOrd="0" destOrd="0" presId="urn:microsoft.com/office/officeart/2005/8/layout/vList2"/>
    <dgm:cxn modelId="{17E896A6-19FD-46DF-A2A5-6E5F15D602FC}" type="presParOf" srcId="{6566EDC6-4F1C-4F03-845B-602D10D5A15B}" destId="{C5FC0BE8-83F2-446B-A8C3-AA1489C052B5}" srcOrd="3" destOrd="0" presId="urn:microsoft.com/office/officeart/2005/8/layout/vList2"/>
    <dgm:cxn modelId="{088268BD-07D1-4E33-A9C8-909847A1A8B8}" type="presParOf" srcId="{6566EDC6-4F1C-4F03-845B-602D10D5A15B}" destId="{D8450268-00F2-4928-927A-291D7043D3A9}" srcOrd="4" destOrd="0" presId="urn:microsoft.com/office/officeart/2005/8/layout/vList2"/>
    <dgm:cxn modelId="{515A0015-F15C-4FFF-87B6-7D69F3944793}" type="presOf" srcId="{D8E5D0BC-7956-42EB-9D4A-6EA8FBE71B1F}" destId="{D8450268-00F2-4928-927A-291D7043D3A9}" srcOrd="0" destOrd="0" presId="urn:microsoft.com/office/officeart/2005/8/layout/vList2"/>
    <dgm:cxn modelId="{B8882C1C-3540-45F5-888B-3E2FACBFFE42}" type="presParOf" srcId="{6566EDC6-4F1C-4F03-845B-602D10D5A15B}" destId="{A8EE6E2C-C7C4-4AB8-A997-41E9A8FAD87E}" srcOrd="5" destOrd="0" presId="urn:microsoft.com/office/officeart/2005/8/layout/vList2"/>
    <dgm:cxn modelId="{D23D53E1-7780-4EC9-88FE-D90D7AB84865}" type="presParOf" srcId="{6566EDC6-4F1C-4F03-845B-602D10D5A15B}" destId="{733FB46E-CC67-4892-B552-990735C50A17}" srcOrd="6" destOrd="0" presId="urn:microsoft.com/office/officeart/2005/8/layout/vList2"/>
    <dgm:cxn modelId="{2490E082-170A-4896-AAE1-CF2EA1B89D40}" type="presOf" srcId="{557FED37-768E-4915-8B9F-72C55AF743A1}" destId="{733FB46E-CC67-4892-B552-990735C50A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02F6468-7036-4E3D-BF1D-5D718C64BD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17F76-0360-46D3-9E7C-924216C70A0B}" type="parTrans" cxnId="{F6922CD8-2F49-46A2-BCD7-7B72131E72E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C7C3B7A-538B-4569-80F6-CC3B39B15567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Kontrola klasifikace ekon. činnosti podle CZ NACE v Registru ekonomických subjektů (ve výzvě je link); kód 94 –organizace sdružující osoby za účelem prosazování společných zájmů, kód 9002 – podpůrné činnosti pro scénická umění.  </a:t>
          </a:r>
          <a:endParaRPr lang="cs-CZ"/>
        </a:p>
      </dgm:t>
    </dgm:pt>
    <dgm:pt modelId="{E3B66D93-12F4-412B-B455-47877BDA876B}" type="sibTrans" cxnId="{F6922CD8-2F49-46A2-BCD7-7B72131E72E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66F2DE-3800-4F0D-8E3B-546D65993F23}" type="parTrans" cxnId="{77F3068E-03B8-481F-AC7F-4A673AA1365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A1B7F8-D8C2-485A-AB71-695DC5E5E52E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Založení organizace musí proběhnout nejpozději ke dni podání žádosti. Pokud do té doby není propsáno do registru, je potřeba doložit podání. Návod je v Pokynu pro žadatele. </a:t>
          </a:r>
          <a:endParaRPr lang="cs-CZ"/>
        </a:p>
      </dgm:t>
    </dgm:pt>
    <dgm:pt modelId="{08B6A965-A818-44DD-ADA7-E049411B9617}" type="sibTrans" cxnId="{77F3068E-03B8-481F-AC7F-4A673AA1365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58228A-5BF3-4329-8A91-5E09853D5E19}" type="parTrans" cxnId="{71B9D305-B304-4B29-870B-1571B29C06A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8E5D0BC-7956-42EB-9D4A-6EA8FBE71B1F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Cílem výzvy je podpořit kapacitu asociací především na národní úrovni. Mezinárodní spolupráce je podporována v případě spolupráce s donorskými státy, nikoliv však na širší nadnárodní úrovni.  </a:t>
          </a:r>
          <a:endParaRPr lang="cs-CZ"/>
        </a:p>
      </dgm:t>
    </dgm:pt>
    <dgm:pt modelId="{4405D319-C997-41E7-8F4B-132F34CCEF1B}" type="sibTrans" cxnId="{71B9D305-B304-4B29-870B-1571B29C06A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566EDC6-4F1C-4F03-845B-602D10D5A15B}" type="pres">
      <dgm:prSet presAssocID="{202F6468-7036-4E3D-BF1D-5D718C64BD7F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C92627-618C-4F1C-B178-CC28AB213C4C}" type="pres">
      <dgm:prSet presAssocID="{1C7C3B7A-538B-4569-80F6-CC3B39B15567}" presName="parentText" presStyleLbl="node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40E2C70-B56B-465B-BA45-F71DABD8DC80}" type="pres">
      <dgm:prSet presAssocID="{E3B66D93-12F4-412B-B455-47877BDA876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16C0D41A-DACA-4AEA-B85B-EE40A9E4BFEB}" type="pres">
      <dgm:prSet presAssocID="{F3A1B7F8-D8C2-485A-AB71-695DC5E5E5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5FC0BE8-83F2-446B-A8C3-AA1489C052B5}" type="pres">
      <dgm:prSet presAssocID="{08B6A965-A818-44DD-ADA7-E049411B9617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8450268-00F2-4928-927A-291D7043D3A9}" type="pres">
      <dgm:prSet presAssocID="{D8E5D0BC-7956-42EB-9D4A-6EA8FBE71B1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F6922CD8-2F49-46A2-BCD7-7B72131E72EF}" srcId="{202F6468-7036-4E3D-BF1D-5D718C64BD7F}" destId="{1C7C3B7A-538B-4569-80F6-CC3B39B15567}" srcOrd="0" destOrd="0" parTransId="{A2C17F76-0360-46D3-9E7C-924216C70A0B}" sibTransId="{E3B66D93-12F4-412B-B455-47877BDA876B}"/>
    <dgm:cxn modelId="{77F3068E-03B8-481F-AC7F-4A673AA13652}" srcId="{202F6468-7036-4E3D-BF1D-5D718C64BD7F}" destId="{F3A1B7F8-D8C2-485A-AB71-695DC5E5E52E}" srcOrd="1" destOrd="0" parTransId="{BF66F2DE-3800-4F0D-8E3B-546D65993F23}" sibTransId="{08B6A965-A818-44DD-ADA7-E049411B9617}"/>
    <dgm:cxn modelId="{71B9D305-B304-4B29-870B-1571B29C06A7}" srcId="{202F6468-7036-4E3D-BF1D-5D718C64BD7F}" destId="{D8E5D0BC-7956-42EB-9D4A-6EA8FBE71B1F}" srcOrd="2" destOrd="0" parTransId="{A858228A-5BF3-4329-8A91-5E09853D5E19}" sibTransId="{4405D319-C997-41E7-8F4B-132F34CCEF1B}"/>
    <dgm:cxn modelId="{7D539226-4128-4DB4-938B-5D63777E8154}" type="presOf" srcId="{202F6468-7036-4E3D-BF1D-5D718C64BD7F}" destId="{6566EDC6-4F1C-4F03-845B-602D10D5A15B}" srcOrd="0" destOrd="0" presId="urn:microsoft.com/office/officeart/2005/8/layout/vList2"/>
    <dgm:cxn modelId="{F07F9038-FB86-4F40-B288-B704A5B67677}" type="presParOf" srcId="{6566EDC6-4F1C-4F03-845B-602D10D5A15B}" destId="{E6C92627-618C-4F1C-B178-CC28AB213C4C}" srcOrd="0" destOrd="0" presId="urn:microsoft.com/office/officeart/2005/8/layout/vList2"/>
    <dgm:cxn modelId="{A0348BD7-D63B-411B-906F-2A7CEC371B4C}" type="presOf" srcId="{1C7C3B7A-538B-4569-80F6-CC3B39B15567}" destId="{E6C92627-618C-4F1C-B178-CC28AB213C4C}" srcOrd="0" destOrd="0" presId="urn:microsoft.com/office/officeart/2005/8/layout/vList2"/>
    <dgm:cxn modelId="{AAFF083F-8A3D-4DB7-9B3F-B21361D91DC3}" type="presParOf" srcId="{6566EDC6-4F1C-4F03-845B-602D10D5A15B}" destId="{040E2C70-B56B-465B-BA45-F71DABD8DC80}" srcOrd="1" destOrd="0" presId="urn:microsoft.com/office/officeart/2005/8/layout/vList2"/>
    <dgm:cxn modelId="{A8D8CCD9-215C-4B85-9198-9381C60F9E08}" type="presParOf" srcId="{6566EDC6-4F1C-4F03-845B-602D10D5A15B}" destId="{16C0D41A-DACA-4AEA-B85B-EE40A9E4BFEB}" srcOrd="2" destOrd="0" presId="urn:microsoft.com/office/officeart/2005/8/layout/vList2"/>
    <dgm:cxn modelId="{5E7B969F-9273-43EC-AA4A-6E2260E87D2C}" type="presOf" srcId="{F3A1B7F8-D8C2-485A-AB71-695DC5E5E52E}" destId="{16C0D41A-DACA-4AEA-B85B-EE40A9E4BFEB}" srcOrd="0" destOrd="0" presId="urn:microsoft.com/office/officeart/2005/8/layout/vList2"/>
    <dgm:cxn modelId="{5F776049-30BC-4328-A70C-7890ACF7F218}" type="presParOf" srcId="{6566EDC6-4F1C-4F03-845B-602D10D5A15B}" destId="{C5FC0BE8-83F2-446B-A8C3-AA1489C052B5}" srcOrd="3" destOrd="0" presId="urn:microsoft.com/office/officeart/2005/8/layout/vList2"/>
    <dgm:cxn modelId="{5106FBE2-DDD6-4D73-B5BC-372ABE9B18B4}" type="presParOf" srcId="{6566EDC6-4F1C-4F03-845B-602D10D5A15B}" destId="{D8450268-00F2-4928-927A-291D7043D3A9}" srcOrd="4" destOrd="0" presId="urn:microsoft.com/office/officeart/2005/8/layout/vList2"/>
    <dgm:cxn modelId="{F0295CDD-97CF-4CB3-9CF8-2B950350C259}" type="presOf" srcId="{D8E5D0BC-7956-42EB-9D4A-6EA8FBE71B1F}" destId="{D8450268-00F2-4928-927A-291D7043D3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02F6468-7036-4E3D-BF1D-5D718C64BD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17F76-0360-46D3-9E7C-924216C70A0B}" type="parTrans" cxnId="{2E10F9C7-B0C5-4F79-9D1C-135605793C1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C7C3B7A-538B-4569-80F6-CC3B39B15567}">
      <dgm:prSet custT="1"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z="4000" b="1" smtClean="0"/>
            <a:t>Nedostatečná srozumitelnost a strukturace aktivit a výstupů. Nejasné odlišení aktivit od výstupů. Nedostatečně popsaná provázanost aktivit a výstupů. Nedostatečné vymezení cílových skupin. </a:t>
          </a:r>
          <a:endParaRPr lang="cs-CZ" sz="4000"/>
        </a:p>
      </dgm:t>
    </dgm:pt>
    <dgm:pt modelId="{E3B66D93-12F4-412B-B455-47877BDA876B}" type="sibTrans" cxnId="{2E10F9C7-B0C5-4F79-9D1C-135605793C1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66F2DE-3800-4F0D-8E3B-546D65993F23}" type="parTrans" cxnId="{D7495101-D548-4763-A2AE-9F960B27F36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A1B7F8-D8C2-485A-AB71-695DC5E5E52E}">
      <dgm:prSet custT="1"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z="4000" b="1" smtClean="0"/>
            <a:t>Nedostatečně a příliš obecně popsaná komunikace/propagace projektu. Nedostatky v rozpočtu: nesprávné řazení položek, nadhodnocení některých kapitol. </a:t>
          </a:r>
          <a:endParaRPr lang="cs-CZ" sz="4000"/>
        </a:p>
      </dgm:t>
    </dgm:pt>
    <dgm:pt modelId="{08B6A965-A818-44DD-ADA7-E049411B9617}" type="sibTrans" cxnId="{D7495101-D548-4763-A2AE-9F960B27F36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58228A-5BF3-4329-8A91-5E09853D5E19}" type="parTrans" cxnId="{AF4AC07A-F5BD-496E-8651-36ADE265A2E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8E5D0BC-7956-42EB-9D4A-6EA8FBE71B1F}">
      <dgm:prSet custT="1"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z="4000" b="1" smtClean="0"/>
            <a:t>Program není primárně zaměřen na výzkum. </a:t>
          </a:r>
        </a:p>
        <a:p>
          <a:pPr rtl="0"/>
          <a:r>
            <a:rPr lang="cs-CZ" sz="4000" b="1" smtClean="0"/>
            <a:t>Výzva</a:t>
          </a:r>
          <a:r>
            <a:rPr lang="cs-CZ" sz="3600" b="1" smtClean="0"/>
            <a:t> </a:t>
          </a:r>
          <a:r>
            <a:rPr lang="cs-CZ" sz="4000" b="1" smtClean="0"/>
            <a:t>míří na posílení kapacit asociací, jedinou cílovou skupinou nemůže být široká veřejnost. </a:t>
          </a:r>
        </a:p>
        <a:p>
          <a:pPr rtl="0"/>
          <a:endParaRPr lang="cs-CZ" sz="4000" b="1" smtClean="0"/>
        </a:p>
        <a:p>
          <a:pPr rtl="0"/>
          <a:r>
            <a:rPr lang="cs-CZ" sz="4000" b="1" smtClean="0"/>
            <a:t>V případě spolupráce s donory: nedostatečná návaznost a zdůvodnění provázanosti českého prostředí na prostředí donorských států v souvislosti s aktivitami a výstupy. </a:t>
          </a:r>
        </a:p>
        <a:p>
          <a:pPr rtl="0"/>
          <a:endParaRPr lang="cs-CZ" sz="3600"/>
        </a:p>
      </dgm:t>
    </dgm:pt>
    <dgm:pt modelId="{4405D319-C997-41E7-8F4B-132F34CCEF1B}" type="sibTrans" cxnId="{AF4AC07A-F5BD-496E-8651-36ADE265A2E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566EDC6-4F1C-4F03-845B-602D10D5A15B}" type="pres">
      <dgm:prSet presAssocID="{202F6468-7036-4E3D-BF1D-5D718C64BD7F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C92627-618C-4F1C-B178-CC28AB213C4C}" type="pres">
      <dgm:prSet presAssocID="{1C7C3B7A-538B-4569-80F6-CC3B39B15567}" presName="parentText" presStyleLbl="node1" presStyleCnt="3" custScaleY="89987" custLinFactY="-16109" custLinFactNeighborX="76" custLinFactNeighborY="-100000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40E2C70-B56B-465B-BA45-F71DABD8DC80}" type="pres">
      <dgm:prSet presAssocID="{E3B66D93-12F4-412B-B455-47877BDA876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16C0D41A-DACA-4AEA-B85B-EE40A9E4BFEB}" type="pres">
      <dgm:prSet presAssocID="{F3A1B7F8-D8C2-485A-AB71-695DC5E5E52E}" presName="parentText" presStyleLbl="node1" presStyleIdx="1" presStyleCnt="3" custScaleY="64260" custLinFactY="-8183" custLinFactNeighborX="304" custLinFactNeighborY="-100000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5FC0BE8-83F2-446B-A8C3-AA1489C052B5}" type="pres">
      <dgm:prSet presAssocID="{08B6A965-A818-44DD-ADA7-E049411B9617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8450268-00F2-4928-927A-291D7043D3A9}" type="pres">
      <dgm:prSet presAssocID="{D8E5D0BC-7956-42EB-9D4A-6EA8FBE71B1F}" presName="parentText" presStyleLbl="node1" presStyleIdx="2" presStyleCnt="3" custScaleY="117731" custLinFactY="-4833" custLinFactNeighborX="-76" custLinFactNeighborY="-100000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2E10F9C7-B0C5-4F79-9D1C-135605793C16}" srcId="{202F6468-7036-4E3D-BF1D-5D718C64BD7F}" destId="{1C7C3B7A-538B-4569-80F6-CC3B39B15567}" srcOrd="0" destOrd="0" parTransId="{A2C17F76-0360-46D3-9E7C-924216C70A0B}" sibTransId="{E3B66D93-12F4-412B-B455-47877BDA876B}"/>
    <dgm:cxn modelId="{D7495101-D548-4763-A2AE-9F960B27F36D}" srcId="{202F6468-7036-4E3D-BF1D-5D718C64BD7F}" destId="{F3A1B7F8-D8C2-485A-AB71-695DC5E5E52E}" srcOrd="1" destOrd="0" parTransId="{BF66F2DE-3800-4F0D-8E3B-546D65993F23}" sibTransId="{08B6A965-A818-44DD-ADA7-E049411B9617}"/>
    <dgm:cxn modelId="{AF4AC07A-F5BD-496E-8651-36ADE265A2E6}" srcId="{202F6468-7036-4E3D-BF1D-5D718C64BD7F}" destId="{D8E5D0BC-7956-42EB-9D4A-6EA8FBE71B1F}" srcOrd="2" destOrd="0" parTransId="{A858228A-5BF3-4329-8A91-5E09853D5E19}" sibTransId="{4405D319-C997-41E7-8F4B-132F34CCEF1B}"/>
    <dgm:cxn modelId="{3498F055-25AC-45F3-B17D-8D9717E9266E}" type="presOf" srcId="{202F6468-7036-4E3D-BF1D-5D718C64BD7F}" destId="{6566EDC6-4F1C-4F03-845B-602D10D5A15B}" srcOrd="0" destOrd="0" presId="urn:microsoft.com/office/officeart/2005/8/layout/vList2"/>
    <dgm:cxn modelId="{26004C70-4BAD-4FB7-AB04-C1B666A9779B}" type="presParOf" srcId="{6566EDC6-4F1C-4F03-845B-602D10D5A15B}" destId="{E6C92627-618C-4F1C-B178-CC28AB213C4C}" srcOrd="0" destOrd="0" presId="urn:microsoft.com/office/officeart/2005/8/layout/vList2"/>
    <dgm:cxn modelId="{73268C20-76C2-41A1-A348-251E180AB8BE}" type="presOf" srcId="{1C7C3B7A-538B-4569-80F6-CC3B39B15567}" destId="{E6C92627-618C-4F1C-B178-CC28AB213C4C}" srcOrd="0" destOrd="0" presId="urn:microsoft.com/office/officeart/2005/8/layout/vList2"/>
    <dgm:cxn modelId="{77CDC2D7-88C6-4F60-9897-527A002E0666}" type="presParOf" srcId="{6566EDC6-4F1C-4F03-845B-602D10D5A15B}" destId="{040E2C70-B56B-465B-BA45-F71DABD8DC80}" srcOrd="1" destOrd="0" presId="urn:microsoft.com/office/officeart/2005/8/layout/vList2"/>
    <dgm:cxn modelId="{E7E79C4A-A5D5-4041-805D-15ADEA48A5F5}" type="presParOf" srcId="{6566EDC6-4F1C-4F03-845B-602D10D5A15B}" destId="{16C0D41A-DACA-4AEA-B85B-EE40A9E4BFEB}" srcOrd="2" destOrd="0" presId="urn:microsoft.com/office/officeart/2005/8/layout/vList2"/>
    <dgm:cxn modelId="{E6BBF12F-5710-4C5D-B026-61A818DC7DA4}" type="presOf" srcId="{F3A1B7F8-D8C2-485A-AB71-695DC5E5E52E}" destId="{16C0D41A-DACA-4AEA-B85B-EE40A9E4BFEB}" srcOrd="0" destOrd="0" presId="urn:microsoft.com/office/officeart/2005/8/layout/vList2"/>
    <dgm:cxn modelId="{D3422722-885A-4240-8D03-500BBDBBEC92}" type="presParOf" srcId="{6566EDC6-4F1C-4F03-845B-602D10D5A15B}" destId="{C5FC0BE8-83F2-446B-A8C3-AA1489C052B5}" srcOrd="3" destOrd="0" presId="urn:microsoft.com/office/officeart/2005/8/layout/vList2"/>
    <dgm:cxn modelId="{5EB989EC-9EA2-4087-A33D-1A164E481FE5}" type="presParOf" srcId="{6566EDC6-4F1C-4F03-845B-602D10D5A15B}" destId="{D8450268-00F2-4928-927A-291D7043D3A9}" srcOrd="4" destOrd="0" presId="urn:microsoft.com/office/officeart/2005/8/layout/vList2"/>
    <dgm:cxn modelId="{7BB90B99-4670-4E16-BF32-C97A00254483}" type="presOf" srcId="{D8E5D0BC-7956-42EB-9D4A-6EA8FBE71B1F}" destId="{D8450268-00F2-4928-927A-291D7043D3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E6C92627-618C-4F1C-B178-CC28AB213C4C}">
      <dsp:nvSpPr>
        <dsp:cNvPr id="8" name=""/>
        <dsp:cNvSpPr/>
      </dsp:nvSpPr>
      <dsp:spPr>
        <a:xfrm>
          <a:off x="0" y="21219"/>
          <a:ext cx="23131307" cy="2393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anchor="ctr" anchorCtr="0">
          <a:noAutofit/>
        </a:bodyPr>
        <a:lstStyle>
          <a:defPPr>
            <a:defRPr kern="1200" smtId="4294967295"/>
          </a:defPPr>
        </a:lstStyle>
        <a:p>
          <a:pPr lvl="0" algn="l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200" kern="1200" smtClean="0"/>
            <a:t>Pro obě výzvy jsou základní dokumenty společné (kromě samotné výzvy) </a:t>
          </a:r>
          <a:endParaRPr lang="cs-CZ" sz="6200" kern="1200"/>
        </a:p>
      </dsp:txBody>
      <dsp:txXfrm>
        <a:off x="116856" y="138076"/>
        <a:ext cx="22897596" cy="2160106"/>
      </dsp:txXfrm>
    </dsp:sp>
    <dsp:sp modelId="{16C0D41A-DACA-4AEA-B85B-EE40A9E4BFEB}">
      <dsp:nvSpPr>
        <dsp:cNvPr id="9" name=""/>
        <dsp:cNvSpPr/>
      </dsp:nvSpPr>
      <dsp:spPr>
        <a:xfrm>
          <a:off x="0" y="2593599"/>
          <a:ext cx="23131307" cy="2393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anchor="ctr" anchorCtr="0">
          <a:noAutofit/>
        </a:bodyPr>
        <a:lstStyle>
          <a:defPPr>
            <a:defRPr kern="1200" smtId="4294967295"/>
          </a:defPPr>
        </a:lstStyle>
        <a:p>
          <a:pPr lvl="0" algn="l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200" kern="1200" smtClean="0"/>
            <a:t>Nejdůležitější dokumenty pro vyplňování žádosti: Výzva a Pokyn pro vyplňování žádosti</a:t>
          </a:r>
          <a:endParaRPr lang="cs-CZ" sz="6200" kern="1200"/>
        </a:p>
      </dsp:txBody>
      <dsp:txXfrm>
        <a:off x="116856" y="2710456"/>
        <a:ext cx="22897596" cy="2160106"/>
      </dsp:txXfrm>
    </dsp:sp>
    <dsp:sp modelId="{D8450268-00F2-4928-927A-291D7043D3A9}">
      <dsp:nvSpPr>
        <dsp:cNvPr id="10" name=""/>
        <dsp:cNvSpPr/>
      </dsp:nvSpPr>
      <dsp:spPr>
        <a:xfrm>
          <a:off x="0" y="5165979"/>
          <a:ext cx="23131307" cy="2393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anchor="ctr" anchorCtr="0">
          <a:noAutofit/>
        </a:bodyPr>
        <a:lstStyle>
          <a:defPPr>
            <a:defRPr kern="1200" smtId="4294967295"/>
          </a:defPPr>
        </a:lstStyle>
        <a:p>
          <a:pPr lvl="0" algn="l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200" kern="1200" smtClean="0"/>
            <a:t>Je možné se inspirovat i schválenými projekty z 1. kola programu</a:t>
          </a:r>
          <a:endParaRPr lang="cs-CZ" sz="6200" kern="1200"/>
        </a:p>
      </dsp:txBody>
      <dsp:txXfrm>
        <a:off x="116856" y="5282836"/>
        <a:ext cx="22897596" cy="2160106"/>
      </dsp:txXfrm>
    </dsp:sp>
    <dsp:sp modelId="{733FB46E-CC67-4892-B552-990735C50A17}">
      <dsp:nvSpPr>
        <dsp:cNvPr id="11" name=""/>
        <dsp:cNvSpPr/>
      </dsp:nvSpPr>
      <dsp:spPr>
        <a:xfrm>
          <a:off x="0" y="7738359"/>
          <a:ext cx="23131307" cy="2393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anchor="ctr" anchorCtr="0">
          <a:noAutofit/>
        </a:bodyPr>
        <a:lstStyle>
          <a:defPPr>
            <a:defRPr kern="1200" smtId="4294967295"/>
          </a:defPPr>
        </a:lstStyle>
        <a:p>
          <a:pPr lvl="0" algn="l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200" kern="1200" smtClean="0"/>
            <a:t>Na některé otázky naleznete odpovědi v shrnutí ze semináře pro žadatele z roku 2020.</a:t>
          </a:r>
          <a:endParaRPr lang="cs-CZ" sz="6200" kern="1200"/>
        </a:p>
      </dsp:txBody>
      <dsp:txXfrm>
        <a:off x="116856" y="7855216"/>
        <a:ext cx="22897596" cy="2160106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E6C92627-618C-4F1C-B178-CC28AB213C4C}">
      <dsp:nvSpPr>
        <dsp:cNvPr id="8" name=""/>
        <dsp:cNvSpPr/>
      </dsp:nvSpPr>
      <dsp:spPr>
        <a:xfrm>
          <a:off x="0" y="43560"/>
          <a:ext cx="23131307" cy="3528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anchor="ctr" anchorCtr="0">
          <a:noAutofit/>
        </a:bodyPr>
        <a:lstStyle>
          <a:defPPr>
            <a:defRPr kern="1200" smtId="4294967295"/>
          </a:defPPr>
        </a:lstStyle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200" kern="1200" smtClean="0"/>
            <a:t>Kontrola klasifikace ekon. činnosti podle CZ NACE v Registru ekonomických subjektů (ve výzvě je link); kód 94 –organizace sdružující osoby za účelem prosazování společných zájmů, kód 9002 – podpůrné činnosti pro scénická umění.  </a:t>
          </a:r>
          <a:endParaRPr lang="cs-CZ" sz="5200" kern="1200"/>
        </a:p>
      </dsp:txBody>
      <dsp:txXfrm>
        <a:off x="172258" y="215818"/>
        <a:ext cx="22786792" cy="3184204"/>
      </dsp:txXfrm>
    </dsp:sp>
    <dsp:sp modelId="{16C0D41A-DACA-4AEA-B85B-EE40A9E4BFEB}">
      <dsp:nvSpPr>
        <dsp:cNvPr id="9" name=""/>
        <dsp:cNvSpPr/>
      </dsp:nvSpPr>
      <dsp:spPr>
        <a:xfrm>
          <a:off x="0" y="3722040"/>
          <a:ext cx="23131307" cy="3528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anchor="ctr" anchorCtr="0">
          <a:noAutofit/>
        </a:bodyPr>
        <a:lstStyle>
          <a:defPPr>
            <a:defRPr kern="1200" smtId="4294967295"/>
          </a:defPPr>
        </a:lstStyle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200" kern="1200" smtClean="0"/>
            <a:t>Založení organizace musí proběhnout nejpozději ke dni podání žádosti. Pokud do té doby není propsáno do registru, je potřeba doložit podání. Návod je v Pokynu pro žadatele. </a:t>
          </a:r>
          <a:endParaRPr lang="cs-CZ" sz="5200" kern="1200"/>
        </a:p>
      </dsp:txBody>
      <dsp:txXfrm>
        <a:off x="172258" y="3894298"/>
        <a:ext cx="22786792" cy="3184204"/>
      </dsp:txXfrm>
    </dsp:sp>
    <dsp:sp modelId="{D8450268-00F2-4928-927A-291D7043D3A9}">
      <dsp:nvSpPr>
        <dsp:cNvPr id="10" name=""/>
        <dsp:cNvSpPr/>
      </dsp:nvSpPr>
      <dsp:spPr>
        <a:xfrm>
          <a:off x="0" y="7400520"/>
          <a:ext cx="23131307" cy="3528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anchor="ctr" anchorCtr="0">
          <a:noAutofit/>
        </a:bodyPr>
        <a:lstStyle>
          <a:defPPr>
            <a:defRPr kern="1200" smtId="4294967295"/>
          </a:defPPr>
        </a:lstStyle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200" kern="1200" smtClean="0"/>
            <a:t>Cílem výzvy je podpořit kapacitu asociací především na národní úrovni. Mezinárodní spolupráce je podporována v případě spolupráce s donorskými státy, nikoliv však na širší nadnárodní úrovni.  </a:t>
          </a:r>
          <a:endParaRPr lang="cs-CZ" sz="5200" kern="1200"/>
        </a:p>
      </dsp:txBody>
      <dsp:txXfrm>
        <a:off x="172258" y="7572778"/>
        <a:ext cx="22786792" cy="3184204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E6C92627-618C-4F1C-B178-CC28AB213C4C}">
      <dsp:nvSpPr>
        <dsp:cNvPr id="8" name=""/>
        <dsp:cNvSpPr/>
      </dsp:nvSpPr>
      <dsp:spPr>
        <a:xfrm>
          <a:off x="0" y="0"/>
          <a:ext cx="23131307" cy="3624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b="1" kern="1200" smtClean="0"/>
            <a:t>Nedostatečná srozumitelnost a strukturace aktivit a výstupů. Nejasné odlišení aktivit od výstupů. Nedostatečně popsaná provázanost aktivit a výstupů. Nedostatečné vymezení cílových skupin. </a:t>
          </a:r>
          <a:endParaRPr lang="cs-CZ" sz="4000" kern="1200"/>
        </a:p>
      </dsp:txBody>
      <dsp:txXfrm>
        <a:off x="176918" y="176918"/>
        <a:ext cx="22777472" cy="3270347"/>
      </dsp:txXfrm>
    </dsp:sp>
    <dsp:sp modelId="{16C0D41A-DACA-4AEA-B85B-EE40A9E4BFEB}">
      <dsp:nvSpPr>
        <dsp:cNvPr id="9" name=""/>
        <dsp:cNvSpPr/>
      </dsp:nvSpPr>
      <dsp:spPr>
        <a:xfrm>
          <a:off x="0" y="3295791"/>
          <a:ext cx="23131307" cy="2588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b="1" kern="1200" smtClean="0"/>
            <a:t>Nedostatečně a příliš obecně popsaná komunikace/propagace projektu. Nedostatky v rozpočtu: nesprávné řazení položek, nadhodnocení některých kapitol. </a:t>
          </a:r>
          <a:endParaRPr lang="cs-CZ" sz="4000" kern="1200"/>
        </a:p>
      </dsp:txBody>
      <dsp:txXfrm>
        <a:off x="126338" y="3422129"/>
        <a:ext cx="22878631" cy="2335365"/>
      </dsp:txXfrm>
    </dsp:sp>
    <dsp:sp modelId="{D8450268-00F2-4928-927A-291D7043D3A9}">
      <dsp:nvSpPr>
        <dsp:cNvPr id="10" name=""/>
        <dsp:cNvSpPr/>
      </dsp:nvSpPr>
      <dsp:spPr>
        <a:xfrm>
          <a:off x="0" y="6027085"/>
          <a:ext cx="23131307" cy="4741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b="1" kern="1200" smtClean="0"/>
            <a:t>Program není primárně zaměřen na výzkum. </a:t>
          </a:r>
        </a:p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b="1" kern="1200" smtClean="0"/>
            <a:t>Výzva</a:t>
          </a:r>
          <a:r>
            <a:rPr lang="cs-CZ" sz="3600" b="1" kern="1200" smtClean="0"/>
            <a:t> </a:t>
          </a:r>
          <a:r>
            <a:rPr lang="cs-CZ" sz="4000" b="1" kern="1200" smtClean="0"/>
            <a:t>míří na posílení kapacit asociací, jedinou cílovou skupinou nemůže být široká veřejnost. </a:t>
          </a:r>
        </a:p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000" b="1" kern="1200" smtClean="0"/>
        </a:p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b="1" kern="1200" smtClean="0"/>
            <a:t>V případě spolupráce s donory: nedostatečná návaznost a zdůvodnění provázanosti českého prostředí na prostředí donorských států v souvislosti s aktivitami a výstupy. </a:t>
          </a:r>
        </a:p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3600" kern="1200"/>
        </a:p>
      </dsp:txBody>
      <dsp:txXfrm>
        <a:off x="231464" y="6258549"/>
        <a:ext cx="22668381" cy="4278631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2522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6957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B9D776A-E7A9-7546-906F-A26DFDF0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73" y="1213883"/>
            <a:ext cx="23249275" cy="989462"/>
          </a:xfrm>
        </p:spPr>
        <p:txBody>
          <a:bodyPr anchor="t">
            <a:normAutofit/>
          </a:bodyPr>
          <a:lstStyle>
            <a:defPPr>
              <a:defRPr kern="1200" smtId="4294967295"/>
            </a:defPPr>
            <a:lvl1pPr>
              <a:defRPr sz="7200" b="1" i="0"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A1FDDB4-6B6A-264A-8F79-7BAA7AA9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41" y="2982310"/>
            <a:ext cx="23131307" cy="9562199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4800"/>
            </a:lvl1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xmlns="" id="{85ABB4A0-FB34-8C40-9DB9-32156049AAD8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xmlns="" id="{8503F7AF-E3D1-7044-9ED6-D9B2F12F7580}"/>
              </a:ext>
            </a:extLst>
          </p:cNvPr>
          <p:cNvCxnSpPr/>
          <p:nvPr userDrawn="1"/>
        </p:nvCxnSpPr>
        <p:spPr>
          <a:xfrm>
            <a:off x="574241" y="2592826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xmlns="" id="{2FB49643-A708-9046-A680-6F5375A92871}"/>
              </a:ext>
            </a:extLst>
          </p:cNvPr>
          <p:cNvCxnSpPr/>
          <p:nvPr userDrawn="1"/>
        </p:nvCxnSpPr>
        <p:spPr>
          <a:xfrm>
            <a:off x="574241" y="13131786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37556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  <p:sldLayoutId id="2147483672" r:id="rId19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fondyehp.cz/" TargetMode="External" /><Relationship Id="rId3" Type="http://schemas.openxmlformats.org/officeDocument/2006/relationships/hyperlink" Target="http://www.eeagrants.cz/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9.pn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4.png" /><Relationship Id="rId3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5.png" /><Relationship Id="rId3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5.png" /><Relationship Id="rId3" Type="http://schemas.openxmlformats.org/officeDocument/2006/relationships/image" Target="../media/image2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http://www.fondyehp.cz/" TargetMode="External" /><Relationship Id="rId5" Type="http://schemas.openxmlformats.org/officeDocument/2006/relationships/hyperlink" Target="mailto:hot-line_ehp@software.cz" TargetMode="External" /><Relationship Id="rId6" Type="http://schemas.openxmlformats.org/officeDocument/2006/relationships/hyperlink" Target="mailto:czp@mfcr.cz" TargetMode="External" /><Relationship Id="rId7" Type="http://schemas.openxmlformats.org/officeDocument/2006/relationships/hyperlink" Target="mailto:fondyehp@mkcr.cz" TargetMode="External" /><Relationship Id="rId8" Type="http://schemas.openxmlformats.org/officeDocument/2006/relationships/hyperlink" Target="mailto:pavla.petrova@idu.cz" TargetMode="External" /><Relationship Id="rId9" Type="http://schemas.openxmlformats.org/officeDocument/2006/relationships/hyperlink" Target="mailto:eva.zakova@idu.cz" TargetMode="Externa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4.png" /><Relationship Id="rId3" Type="http://schemas.openxmlformats.org/officeDocument/2006/relationships/image" Target="../media/image1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png" /><Relationship Id="rId3" Type="http://schemas.openxmlformats.org/officeDocument/2006/relationships/image" Target="../media/image28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3.png" /><Relationship Id="rId3" Type="http://schemas.openxmlformats.org/officeDocument/2006/relationships/image" Target="../media/image29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3.png" /><Relationship Id="rId3" Type="http://schemas.openxmlformats.org/officeDocument/2006/relationships/image" Target="../media/image30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1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2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Override" Target="../theme/themeOverride1.xml" 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Layout" Target="../diagrams/layout3.xml" /><Relationship Id="rId6" Type="http://schemas.openxmlformats.org/officeDocument/2006/relationships/diagramQuickStyle" Target="../diagrams/quickStyle3.xml" /><Relationship Id="rId7" Type="http://schemas.openxmlformats.org/officeDocument/2006/relationships/diagramColors" Target="../diagrams/colors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>
                <a:solidFill>
                  <a:prstClr val="white"/>
                </a:solidFill>
                <a:latin typeface="Founders Grotesk Regular" pitchFamily="34" charset="-18"/>
              </a:rPr>
              <a:t>Žijeme.</a:t>
            </a:r>
            <a:br>
              <a:rPr lang="cs-CZ" sz="14000"/>
            </a:br>
            <a:r>
              <a:rPr lang="cs-CZ" sz="14000" b="0">
                <a:latin typeface="Founders Grotesk Regular" pitchFamily="34" charset="-18"/>
              </a:rPr>
              <a:t>Pro živé umění.</a:t>
            </a:r>
            <a:br>
              <a:rPr lang="cs-CZ" sz="14000"/>
            </a:br>
            <a:endParaRPr lang="cs-CZ" sz="14000" b="0">
              <a:latin typeface="Founders Grotesk" panose="020b05030302020602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solidFill>
                  <a:prstClr val="white"/>
                </a:solidFill>
                <a:latin typeface="Founders Grotesk Regular" pitchFamily="34" charset="-18"/>
              </a:rPr>
              <a:t>Doporučení pro přípravu žádostí o grant pro výzvy: </a:t>
            </a:r>
          </a:p>
          <a:p>
            <a:r>
              <a:rPr lang="cs-CZ" sz="6000" b="1">
                <a:solidFill>
                  <a:prstClr val="white"/>
                </a:solidFill>
                <a:latin typeface="Founders Grotesk Regular" pitchFamily="34" charset="-18"/>
              </a:rPr>
              <a:t>Současné umění, Posilování kapacit oborových zastřešujících asociací, sítí a platforem</a:t>
            </a:r>
            <a:br>
              <a:rPr lang="cs-CZ">
                <a:latin typeface="Founders Grotesk Regular" pitchFamily="34" charset="-18"/>
              </a:rPr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127380" y="1082135"/>
            <a:ext cx="13400167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Přístup k informacím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="" xmlns:a16="http://schemas.microsoft.com/office/drawing/2014/main" id="{2BFDEDC2-2405-48E0-831D-6B14C3E3DC14}"/>
              </a:ext>
            </a:extLst>
          </p:cNvPr>
          <p:cNvSpPr txBox="1"/>
          <p:nvPr/>
        </p:nvSpPr>
        <p:spPr>
          <a:xfrm>
            <a:off x="4697930" y="5635690"/>
            <a:ext cx="149849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9600" b="1">
                <a:hlinkClick r:id="rId2"/>
              </a:rPr>
              <a:t>www.fondyehp.cz</a:t>
            </a:r>
            <a:endParaRPr lang="cs-CZ" sz="9600" b="1"/>
          </a:p>
          <a:p>
            <a:pPr algn="ctr"/>
            <a:r>
              <a:rPr lang="cs-CZ" sz="9600" b="1">
                <a:hlinkClick r:id="rId3"/>
              </a:rPr>
              <a:t>www.eeagrants.cz</a:t>
            </a:r>
            <a:r>
              <a:rPr lang="cs-CZ" sz="96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588300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Úvodní stránka Fondů EHP/Norska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3868615" y="5603630"/>
            <a:ext cx="2053766" cy="13364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380" y="1712912"/>
            <a:ext cx="21105844" cy="1103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185" y="5184286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47378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Základní informace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9578230" y="693121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0056" y="1712912"/>
            <a:ext cx="20975217" cy="1118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8230" y="6858000"/>
            <a:ext cx="22066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21424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Základní dokumenty</a:t>
            </a:r>
          </a:p>
        </p:txBody>
      </p:sp>
      <p:sp>
        <p:nvSpPr>
          <p:cNvPr id="5" name="Šipka doprava 4"/>
          <p:cNvSpPr/>
          <p:nvPr/>
        </p:nvSpPr>
        <p:spPr>
          <a:xfrm>
            <a:off x="9648090" y="69752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396" y="1712912"/>
            <a:ext cx="20900571" cy="1103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5593" y="6858000"/>
            <a:ext cx="22066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62569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Pokyny</a:t>
            </a:r>
          </a:p>
        </p:txBody>
      </p:sp>
      <p:sp>
        <p:nvSpPr>
          <p:cNvPr id="6" name="Šipka doprava 5"/>
          <p:cNvSpPr/>
          <p:nvPr/>
        </p:nvSpPr>
        <p:spPr>
          <a:xfrm>
            <a:off x="5896705" y="992944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380" y="1712912"/>
            <a:ext cx="21049861" cy="1108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277" y="7081125"/>
            <a:ext cx="22129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6607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Kultura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8090" y="1712912"/>
            <a:ext cx="21124506" cy="1108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7917705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0086003" y="1796823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14841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Výzvy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396" y="1712912"/>
            <a:ext cx="20919233" cy="1108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8440220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266218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Dokumenty ke stažení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380" y="1712913"/>
            <a:ext cx="20881910" cy="1101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4599" y="4823117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28359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Vstup do </a:t>
            </a:r>
            <a:r>
              <a:rPr lang="cs-CZ" sz="3600" smtClean="0">
                <a:solidFill>
                  <a:srgbClr val="0070C0"/>
                </a:solidFill>
              </a:rPr>
              <a:t>IS CEDR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396" y="1712913"/>
            <a:ext cx="21087184" cy="1107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00649" y="9301811"/>
            <a:ext cx="22129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5459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1 – kapitola 2.2 Pokynů</a:t>
            </a: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4" y="1837085"/>
            <a:ext cx="21012331" cy="11154296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901404" y="1008405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31321" y="10068380"/>
            <a:ext cx="5227607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U právnických osob musí být uvedeni všichni statutární zástupci!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31321" y="4088921"/>
            <a:ext cx="5470083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U právnických osob - kontrola dle příslušného veřejného rejstříku</a:t>
            </a:r>
            <a:endParaRPr lang="cs-CZ" b="1"/>
          </a:p>
        </p:txBody>
      </p:sp>
      <p:sp>
        <p:nvSpPr>
          <p:cNvPr id="9" name="Šipka doprava 8"/>
          <p:cNvSpPr/>
          <p:nvPr/>
        </p:nvSpPr>
        <p:spPr>
          <a:xfrm rot="10800000">
            <a:off x="18803644" y="972170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522983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2 – kapitola 2.2 Pokynů </a:t>
            </a:r>
          </a:p>
        </p:txBody>
      </p:sp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80492" y="1767235"/>
            <a:ext cx="20960496" cy="112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56353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3 – kapitola </a:t>
            </a:r>
            <a:r>
              <a:rPr lang="cs-CZ" sz="3600" smtClean="0"/>
              <a:t>2.2.5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5" y="1837084"/>
            <a:ext cx="21012331" cy="1113704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2192" y="8222981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07366" y="7946962"/>
            <a:ext cx="5158596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Nutno uvést min. 1 vlastní akci a popsat min. 2 letou právní subjektivitu!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56398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992701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</a:t>
            </a:r>
            <a:r>
              <a:rPr lang="cs-CZ" sz="3600" smtClean="0"/>
              <a:t>4 </a:t>
            </a:r>
            <a:r>
              <a:rPr lang="cs-CZ" sz="3600"/>
              <a:t>– kapitola 2.2 </a:t>
            </a:r>
            <a:r>
              <a:rPr lang="cs-CZ" sz="3600" smtClean="0"/>
              <a:t>Pokynů – Identifikace - Příloha 8</a:t>
            </a:r>
            <a:endParaRPr lang="cs-CZ" sz="3600"/>
          </a:p>
        </p:txBody>
      </p:sp>
      <p:pic>
        <p:nvPicPr>
          <p:cNvPr id="12" name="Obrázek 11">
            <a:extLst>
              <a:ext uri="{FF2B5EF4-FFF2-40B4-BE49-F238E27FC236}">
                <a16:creationId xmlns="" xmlns:a16="http://schemas.microsoft.com/office/drawing/2014/main" id="{476162C7-9364-4A0E-920E-FF8A390E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28" t="21799" r="21658" b="7634"/>
          <a:stretch>
            <a:fillRect/>
          </a:stretch>
        </p:blipFill>
        <p:spPr>
          <a:xfrm>
            <a:off x="4086808" y="1749167"/>
            <a:ext cx="15638106" cy="1114143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="" xmlns:a16="http://schemas.microsoft.com/office/drawing/2014/main" id="{2D2919CE-71C5-444D-AC76-F2BFE25B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336" y="7802963"/>
            <a:ext cx="2206943" cy="1755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="" xmlns:a16="http://schemas.microsoft.com/office/drawing/2014/main" id="{434183AF-420D-40A4-8DBC-95D02B5CA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8905993" y="9226359"/>
            <a:ext cx="2206943" cy="17558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-1" y="1749167"/>
            <a:ext cx="3897025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1. Příslušné tabulky je nutno ve formuláři zkopírovat dle počtu osob!</a:t>
            </a:r>
            <a:endParaRPr lang="cs-CZ" b="1"/>
          </a:p>
        </p:txBody>
      </p:sp>
      <p:sp>
        <p:nvSpPr>
          <p:cNvPr id="5" name="TextovéPole 4"/>
          <p:cNvSpPr txBox="1"/>
          <p:nvPr/>
        </p:nvSpPr>
        <p:spPr>
          <a:xfrm>
            <a:off x="21238234" y="9558763"/>
            <a:ext cx="3019245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3. Musí podepsat </a:t>
            </a:r>
            <a:r>
              <a:rPr lang="cs-CZ" b="1" u="sng" smtClean="0"/>
              <a:t>oprávněná</a:t>
            </a:r>
            <a:r>
              <a:rPr lang="cs-CZ" smtClean="0"/>
              <a:t> osoba!</a:t>
            </a:r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1" y="7242578"/>
            <a:ext cx="2983336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2. U každé osoby je nutno zvolit jednu z možností!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195209154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„Partneři“ 1 – kapitola 2.3 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19791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25141">
            <a:off x="9319843" y="42320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31322" y="4899804"/>
            <a:ext cx="5193102" cy="5631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V rámci podání žádosti = </a:t>
            </a:r>
            <a:r>
              <a:rPr lang="cs-CZ" b="1" u="sng" smtClean="0"/>
              <a:t>Prohlášení o partnerství</a:t>
            </a:r>
            <a:r>
              <a:rPr lang="cs-CZ" u="sng" smtClean="0"/>
              <a:t> </a:t>
            </a:r>
            <a:r>
              <a:rPr lang="cs-CZ" smtClean="0"/>
              <a:t>- Příloha 10a, Příloha 10b</a:t>
            </a:r>
          </a:p>
          <a:p>
            <a:endParaRPr lang="cs-CZ" smtClean="0"/>
          </a:p>
          <a:p>
            <a:endParaRPr lang="cs-CZ"/>
          </a:p>
          <a:p>
            <a:r>
              <a:rPr lang="cs-CZ" b="1" smtClean="0"/>
              <a:t>V případě schválení žádosti = </a:t>
            </a:r>
            <a:r>
              <a:rPr lang="cs-CZ" b="1" u="sng" smtClean="0"/>
              <a:t>Partnerská smlouva</a:t>
            </a:r>
            <a:r>
              <a:rPr lang="cs-CZ" b="1" smtClean="0"/>
              <a:t> </a:t>
            </a:r>
            <a:r>
              <a:rPr lang="cs-CZ" smtClean="0"/>
              <a:t>– Příloha 11a, Příloha 11b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066349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874304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„Partneři“ </a:t>
            </a:r>
            <a:r>
              <a:rPr lang="cs-CZ" sz="3600" smtClean="0"/>
              <a:t>2 </a:t>
            </a:r>
            <a:r>
              <a:rPr lang="cs-CZ" sz="3600"/>
              <a:t>– kapitola 2.3 </a:t>
            </a:r>
            <a:r>
              <a:rPr lang="cs-CZ" sz="3600" smtClean="0"/>
              <a:t>Pokynů – Prohlášení o partnerství - Příloha 10 a, b</a:t>
            </a:r>
            <a:endParaRPr lang="cs-CZ" sz="3600"/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4F17B492-6403-4FFB-A53D-4D39F778E8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30" t="22525" r="22066" b="8359"/>
          <a:stretch>
            <a:fillRect/>
          </a:stretch>
        </p:blipFill>
        <p:spPr>
          <a:xfrm>
            <a:off x="4646644" y="1636133"/>
            <a:ext cx="16052645" cy="11305099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10800000">
            <a:off x="19026815" y="2944405"/>
            <a:ext cx="2192919" cy="172258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92663" y="5980113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2890419" y="4392853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10551" y="4140679"/>
            <a:ext cx="2449902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1. Šedě zabarvené části nutno doplnit!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21376256" y="2374555"/>
            <a:ext cx="3004567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3. Právnické osoby v donorských státech mají </a:t>
            </a:r>
            <a:r>
              <a:rPr lang="cs-CZ" b="1" smtClean="0"/>
              <a:t>BRN</a:t>
            </a:r>
            <a:endParaRPr lang="cs-CZ" b="1"/>
          </a:p>
        </p:txBody>
      </p:sp>
      <p:sp>
        <p:nvSpPr>
          <p:cNvPr id="6" name="TextovéPole 5"/>
          <p:cNvSpPr txBox="1"/>
          <p:nvPr/>
        </p:nvSpPr>
        <p:spPr>
          <a:xfrm>
            <a:off x="20910431" y="5971487"/>
            <a:ext cx="3312544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4. Nutné podpisy </a:t>
            </a:r>
            <a:r>
              <a:rPr lang="cs-CZ" b="1" u="sng" smtClean="0"/>
              <a:t>oprávněných</a:t>
            </a:r>
            <a:r>
              <a:rPr lang="cs-CZ" smtClean="0"/>
              <a:t> osob za obě strany!</a:t>
            </a:r>
            <a:endParaRPr lang="cs-CZ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3387875" y="8833168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10552" y="8813627"/>
            <a:ext cx="2898474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2. Za českou stranu </a:t>
            </a:r>
            <a:r>
              <a:rPr lang="cs-CZ" b="1" smtClean="0"/>
              <a:t>IČ:, DIČ: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211415496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8743048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000" smtClean="0"/>
              <a:t>Závěrečná upozornění</a:t>
            </a:r>
            <a:endParaRPr lang="cs-CZ" sz="6000"/>
          </a:p>
        </p:txBody>
      </p:sp>
      <p:sp>
        <p:nvSpPr>
          <p:cNvPr id="2" name="TextovéPole 1"/>
          <p:cNvSpPr txBox="1"/>
          <p:nvPr/>
        </p:nvSpPr>
        <p:spPr>
          <a:xfrm>
            <a:off x="2053085" y="2277373"/>
            <a:ext cx="20306581" cy="6738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 smtClean="0"/>
              <a:t>Žádost v IS CEDR se vyplňuje převážně v angličtině (partnerství z donorských států).</a:t>
            </a:r>
          </a:p>
          <a:p>
            <a:endParaRPr lang="cs-CZ" smtClean="0"/>
          </a:p>
          <a:p>
            <a:r>
              <a:rPr lang="cs-CZ" smtClean="0"/>
              <a:t>-   Žádost v IS CEDR se vyplňuje převážně v češtině (partnerství z ČR nebo bez partnerství)</a:t>
            </a:r>
            <a:r>
              <a:rPr lang="cs-CZ" b="1"/>
              <a:t> → nutno vložit přílohu Resumé žádosti v anglickém jazyce </a:t>
            </a:r>
            <a:r>
              <a:rPr lang="cs-CZ" b="1" smtClean="0"/>
              <a:t>(Příloha 3)!!!</a:t>
            </a:r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/>
          </a:p>
          <a:p>
            <a:endParaRPr lang="cs-CZ"/>
          </a:p>
          <a:p>
            <a:r>
              <a:rPr lang="cs-CZ" b="1" u="sng" smtClean="0"/>
              <a:t>Před podáním žádosti zkontrolovat:</a:t>
            </a:r>
          </a:p>
          <a:p>
            <a:r>
              <a:rPr lang="cs-CZ" smtClean="0"/>
              <a:t>-    Kontrola dle hodnotících kritérií ve </a:t>
            </a:r>
            <a:r>
              <a:rPr lang="cs-CZ" b="1" smtClean="0"/>
              <a:t>výzvě</a:t>
            </a:r>
            <a:r>
              <a:rPr lang="cs-CZ" smtClean="0"/>
              <a:t> na </a:t>
            </a:r>
            <a:r>
              <a:rPr lang="cs-CZ" b="1" smtClean="0"/>
              <a:t>str. 10-11</a:t>
            </a:r>
          </a:p>
          <a:p>
            <a:endParaRPr lang="cs-CZ"/>
          </a:p>
          <a:p>
            <a:r>
              <a:rPr lang="cs-CZ" smtClean="0"/>
              <a:t>-    Kontrola dle </a:t>
            </a:r>
            <a:r>
              <a:rPr lang="cs-CZ" b="1" smtClean="0"/>
              <a:t>Přílohy 4</a:t>
            </a:r>
            <a:r>
              <a:rPr lang="cs-CZ" smtClean="0"/>
              <a:t>!!!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13276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="" xmlns:a16="http://schemas.microsoft.com/office/drawing/2014/main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2846119" y="1327119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11958" y="1969476"/>
            <a:ext cx="7808969" cy="282681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>
              <a:hlinkClick r:id="rId3"/>
            </a:endParaRPr>
          </a:p>
          <a:p>
            <a:r>
              <a:rPr lang="cs-CZ" sz="4800" smtClean="0">
                <a:hlinkClick r:id="rId4"/>
              </a:rPr>
              <a:t>www.fondyehp.cz</a:t>
            </a:r>
            <a:endParaRPr lang="cs-CZ" sz="4800" smtClean="0"/>
          </a:p>
          <a:p>
            <a:r>
              <a:rPr lang="cs-CZ" sz="4800" smtClean="0">
                <a:hlinkClick r:id="rId3"/>
              </a:rPr>
              <a:t>www.eeagrants.cz</a:t>
            </a:r>
            <a:r>
              <a:rPr lang="cs-CZ" sz="4800" smtClean="0"/>
              <a:t> </a:t>
            </a:r>
            <a:endParaRPr lang="cs-CZ" sz="4800"/>
          </a:p>
          <a:p>
            <a:pPr marL="0" indent="0">
              <a:buNone/>
            </a:pP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  <p:sp>
        <p:nvSpPr>
          <p:cNvPr id="6" name="Zástupný text 3">
            <a:extLst>
              <a:ext uri="{FF2B5EF4-FFF2-40B4-BE49-F238E27FC236}">
                <a16:creationId xmlns="" xmlns:a16="http://schemas.microsoft.com/office/drawing/2014/main" id="{76BD3635-C6F0-47C0-96C1-A630DDF30888}"/>
              </a:ext>
            </a:extLst>
          </p:cNvPr>
          <p:cNvSpPr txBox="1"/>
          <p:nvPr/>
        </p:nvSpPr>
        <p:spPr>
          <a:xfrm>
            <a:off x="1411958" y="5391899"/>
            <a:ext cx="579438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Dotazy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="" xmlns:a16="http://schemas.microsoft.com/office/drawing/2014/main" id="{7B22C643-0F42-43DE-B56D-0B1D9BAAADFD}"/>
              </a:ext>
            </a:extLst>
          </p:cNvPr>
          <p:cNvSpPr txBox="1"/>
          <p:nvPr/>
        </p:nvSpPr>
        <p:spPr>
          <a:xfrm>
            <a:off x="1564359" y="6682155"/>
            <a:ext cx="20475026" cy="55735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4800"/>
              <a:t>Technické problémy CEDR – </a:t>
            </a:r>
            <a:r>
              <a:rPr lang="cs-CZ" sz="4800">
                <a:hlinkClick r:id="rId5"/>
              </a:rPr>
              <a:t>hot-line_ehp@software.cz</a:t>
            </a:r>
            <a:r>
              <a:rPr lang="cs-CZ" sz="480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800"/>
              <a:t>Obsah žádosti - </a:t>
            </a:r>
            <a:r>
              <a:rPr lang="cs-CZ" sz="4800">
                <a:hlinkClick r:id="rId6"/>
              </a:rPr>
              <a:t>czp@mfcr.cz</a:t>
            </a:r>
            <a:r>
              <a:rPr lang="cs-CZ" sz="4800"/>
              <a:t> </a:t>
            </a:r>
          </a:p>
          <a:p>
            <a:pPr marL="0" indent="0">
              <a:buNone/>
            </a:pPr>
            <a:r>
              <a:rPr lang="cs-CZ" sz="4800"/>
              <a:t>Obsah (náplň) proj. - </a:t>
            </a:r>
            <a:r>
              <a:rPr lang="cs-CZ" sz="4800">
                <a:hlinkClick r:id="rId7"/>
              </a:rPr>
              <a:t>fondyehp@mkcr.cz</a:t>
            </a:r>
            <a:r>
              <a:rPr lang="cs-CZ" sz="4800"/>
              <a:t> (současné umění)</a:t>
            </a:r>
          </a:p>
          <a:p>
            <a:pPr marL="0" indent="0">
              <a:buNone/>
            </a:pPr>
            <a:r>
              <a:rPr lang="cs-CZ" sz="4800"/>
              <a:t>                                - </a:t>
            </a:r>
            <a:r>
              <a:rPr lang="cs-CZ" sz="4800" smtClean="0">
                <a:hlinkClick r:id="rId8"/>
              </a:rPr>
              <a:t>pavla.petrova@idu.cz</a:t>
            </a:r>
            <a:r>
              <a:rPr lang="cs-CZ" sz="4800"/>
              <a:t>, </a:t>
            </a:r>
            <a:r>
              <a:rPr lang="cs-CZ" sz="4800">
                <a:solidFill>
                  <a:prstClr val="black"/>
                </a:solidFill>
                <a:hlinkClick r:id="rId9"/>
              </a:rPr>
              <a:t>eva.zakova@idu.cz</a:t>
            </a:r>
            <a:r>
              <a:rPr lang="cs-CZ" sz="4800">
                <a:solidFill>
                  <a:prstClr val="black"/>
                </a:solidFill>
              </a:rPr>
              <a:t> (platformy)</a:t>
            </a:r>
            <a:r>
              <a:rPr lang="cs-CZ" sz="4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2643202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73" y="796740"/>
            <a:ext cx="23249275" cy="1412129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64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Posilování kapacit oborových zastřešujících asociací, sítí a platforem </a:t>
            </a:r>
            <a:br>
              <a:rPr lang="cs-CZ" sz="6400"/>
            </a:b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443889"/>
              </p:ext>
            </p:extLst>
          </p:nvPr>
        </p:nvGraphicFramePr>
        <p:xfrm>
          <a:off x="574241" y="2982310"/>
          <a:ext cx="23131307" cy="10153398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5767356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Výzvy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396" y="1712912"/>
            <a:ext cx="20919233" cy="1108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7223522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54341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Dokumenty ke stažení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4599" y="4823117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6413" y="1712913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68453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Schválené projekty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7223522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0690" y="1712913"/>
            <a:ext cx="21336000" cy="1200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970874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Výzvy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7223522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6413" y="1712913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482590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6413" y="1712913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259560" y="851877"/>
            <a:ext cx="4010673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Hodnotící kritéria </a:t>
            </a:r>
            <a:endParaRPr lang="cs-CZ" sz="36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04005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277145" y="1045308"/>
            <a:ext cx="4010673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Hodnotící kritéria </a:t>
            </a:r>
            <a:endParaRPr lang="cs-CZ" sz="360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4693" y="1865313"/>
            <a:ext cx="20151970" cy="1097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22846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73" y="796740"/>
            <a:ext cx="23249275" cy="78587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Posilování </a:t>
            </a:r>
            <a:r>
              <a:rPr lang="cs-CZ" sz="3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 oborových zastřešujících asociací, sítí a platforem </a:t>
            </a:r>
            <a:r>
              <a:rPr lang="cs-CZ" sz="360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oprávnění žadatelé </a:t>
            </a:r>
            <a:br>
              <a:rPr lang="cs-CZ" sz="3600">
                <a:solidFill>
                  <a:schemeClr val="bg2"/>
                </a:solidFill>
              </a:rPr>
            </a:b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30805"/>
              </p:ext>
            </p:extLst>
          </p:nvPr>
        </p:nvGraphicFramePr>
        <p:xfrm>
          <a:off x="574241" y="2162908"/>
          <a:ext cx="23131307" cy="1097280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0944782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73" y="796740"/>
            <a:ext cx="23249275" cy="78587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Posilování </a:t>
            </a:r>
            <a:r>
              <a:rPr lang="cs-CZ" sz="3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 oborových zastřešujících asociací, sítí a platforem </a:t>
            </a:r>
            <a:r>
              <a:rPr lang="cs-CZ" sz="360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oprávnění žadatelé </a:t>
            </a:r>
            <a:br>
              <a:rPr lang="cs-CZ" sz="3600">
                <a:solidFill>
                  <a:schemeClr val="bg2"/>
                </a:solidFill>
              </a:rPr>
            </a:b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976945"/>
              </p:ext>
            </p:extLst>
          </p:nvPr>
        </p:nvGraphicFramePr>
        <p:xfrm>
          <a:off x="574241" y="2162908"/>
          <a:ext cx="23131307" cy="10972800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68167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E1E1C"/>
    </a:dk2>
    <a:lt2>
      <a:srgbClr val="0573BA"/>
    </a:lt2>
    <a:accent1>
      <a:srgbClr val="0573BA"/>
    </a:accent1>
    <a:accent2>
      <a:srgbClr val="E94E2E"/>
    </a:accent2>
    <a:accent3>
      <a:srgbClr val="02AB84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2021-06-03T09:09:46.660</cp:lastPrinted>
  <dcterms:created xsi:type="dcterms:W3CDTF">2021-06-03T09:09:46Z</dcterms:created>
  <dcterms:modified xsi:type="dcterms:W3CDTF">2021-06-03T09:09:46Z</dcterms:modified>
</cp:coreProperties>
</file>