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66" r:id="rId6"/>
    <p:sldId id="258" r:id="rId7"/>
    <p:sldId id="259" r:id="rId8"/>
    <p:sldId id="268" r:id="rId9"/>
    <p:sldId id="262" r:id="rId10"/>
    <p:sldId id="265" r:id="rId11"/>
    <p:sldId id="263" r:id="rId12"/>
  </p:sldIdLst>
  <p:sldSz cx="12192000" cy="6858000"/>
  <p:notesSz cx="6797675" cy="9926638"/>
  <p:custDataLst>
    <p:tags r:id="rId13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/>
    <p:restoredTop sz="94718"/>
  </p:normalViewPr>
  <p:slideViewPr>
    <p:cSldViewPr snapToGrid="0" snapToObjects="1">
      <p:cViewPr varScale="1">
        <p:scale>
          <a:sx n="86" d="100"/>
          <a:sy n="86" d="100"/>
        </p:scale>
        <p:origin x="-21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tags" Target="tags/tag1.xml" /><Relationship Id="rId14" Type="http://schemas.openxmlformats.org/officeDocument/2006/relationships/presProps" Target="presProps.xml" /><Relationship Id="rId15" Type="http://schemas.openxmlformats.org/officeDocument/2006/relationships/viewProps" Target="viewProps.xml" /><Relationship Id="rId16" Type="http://schemas.openxmlformats.org/officeDocument/2006/relationships/theme" Target="theme/theme1.xml" /><Relationship Id="rId17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202F6468-7036-4E3D-BF1D-5D718C64BD7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2C17F76-0360-46D3-9E7C-924216C70A0B}" type="parTrans" cxnId="{0D111B29-31CB-4808-A260-427AF2C777D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C7C3B7A-538B-4569-80F6-CC3B39B15567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Alokovaná částka na výzvu: 19.623 462 Kč</a:t>
          </a:r>
          <a:endParaRPr lang="cs-CZ"/>
        </a:p>
      </dgm:t>
    </dgm:pt>
    <dgm:pt modelId="{E3B66D93-12F4-412B-B455-47877BDA876B}" type="sibTrans" cxnId="{0D111B29-31CB-4808-A260-427AF2C777D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F66F2DE-3800-4F0D-8E3B-546D65993F23}" type="parTrans" cxnId="{AC4F3F62-C7A1-41DD-BE65-1117CB35C1A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3A1B7F8-D8C2-485A-AB71-695DC5E5E52E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Minimální výše grantu je 265 tis. Kč, maximální výše 1.325 tis. Kč (resp. 1.590 tis. Kč)</a:t>
          </a:r>
          <a:endParaRPr lang="cs-CZ"/>
        </a:p>
      </dgm:t>
    </dgm:pt>
    <dgm:pt modelId="{08B6A965-A818-44DD-ADA7-E049411B9617}" type="sibTrans" cxnId="{AC4F3F62-C7A1-41DD-BE65-1117CB35C1A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858228A-5BF3-4329-8A91-5E09853D5E19}" type="parTrans" cxnId="{72619B34-C0EC-433C-88A2-DFB825B5F58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8E5D0BC-7956-42EB-9D4A-6EA8FBE71B1F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Spolufinancování příjemcem grantu – 10%</a:t>
          </a:r>
          <a:endParaRPr lang="cs-CZ"/>
        </a:p>
      </dgm:t>
    </dgm:pt>
    <dgm:pt modelId="{4405D319-C997-41E7-8F4B-132F34CCEF1B}" type="sibTrans" cxnId="{72619B34-C0EC-433C-88A2-DFB825B5F58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566EDC6-4F1C-4F03-845B-602D10D5A15B}" type="pres">
      <dgm:prSet presAssocID="{202F6468-7036-4E3D-BF1D-5D718C64BD7F}" presName="linear">
        <dgm:presLayoutVars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E6C92627-618C-4F1C-B178-CC28AB213C4C}" type="pres">
      <dgm:prSet presAssocID="{1C7C3B7A-538B-4569-80F6-CC3B39B15567}" presName="parentText" presStyleLbl="node1" presStyleCnt="3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40E2C70-B56B-465B-BA45-F71DABD8DC80}" type="pres">
      <dgm:prSet presAssocID="{E3B66D93-12F4-412B-B455-47877BDA876B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16C0D41A-DACA-4AEA-B85B-EE40A9E4BFEB}" type="pres">
      <dgm:prSet presAssocID="{F3A1B7F8-D8C2-485A-AB71-695DC5E5E52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C5FC0BE8-83F2-446B-A8C3-AA1489C052B5}" type="pres">
      <dgm:prSet presAssocID="{08B6A965-A818-44DD-ADA7-E049411B9617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D8450268-00F2-4928-927A-291D7043D3A9}" type="pres">
      <dgm:prSet presAssocID="{D8E5D0BC-7956-42EB-9D4A-6EA8FBE71B1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0D111B29-31CB-4808-A260-427AF2C777D5}" srcId="{202F6468-7036-4E3D-BF1D-5D718C64BD7F}" destId="{1C7C3B7A-538B-4569-80F6-CC3B39B15567}" srcOrd="0" destOrd="0" parTransId="{A2C17F76-0360-46D3-9E7C-924216C70A0B}" sibTransId="{E3B66D93-12F4-412B-B455-47877BDA876B}"/>
    <dgm:cxn modelId="{AC4F3F62-C7A1-41DD-BE65-1117CB35C1A2}" srcId="{202F6468-7036-4E3D-BF1D-5D718C64BD7F}" destId="{F3A1B7F8-D8C2-485A-AB71-695DC5E5E52E}" srcOrd="1" destOrd="0" parTransId="{BF66F2DE-3800-4F0D-8E3B-546D65993F23}" sibTransId="{08B6A965-A818-44DD-ADA7-E049411B9617}"/>
    <dgm:cxn modelId="{72619B34-C0EC-433C-88A2-DFB825B5F583}" srcId="{202F6468-7036-4E3D-BF1D-5D718C64BD7F}" destId="{D8E5D0BC-7956-42EB-9D4A-6EA8FBE71B1F}" srcOrd="2" destOrd="0" parTransId="{A858228A-5BF3-4329-8A91-5E09853D5E19}" sibTransId="{4405D319-C997-41E7-8F4B-132F34CCEF1B}"/>
    <dgm:cxn modelId="{951B565F-430F-47DF-82F7-C4E1C3609AC1}" type="presOf" srcId="{202F6468-7036-4E3D-BF1D-5D718C64BD7F}" destId="{6566EDC6-4F1C-4F03-845B-602D10D5A15B}" srcOrd="0" destOrd="0" presId="urn:microsoft.com/office/officeart/2005/8/layout/vList2"/>
    <dgm:cxn modelId="{45C087B3-502A-4B0B-B6ED-E0FF66FFD552}" type="presParOf" srcId="{6566EDC6-4F1C-4F03-845B-602D10D5A15B}" destId="{E6C92627-618C-4F1C-B178-CC28AB213C4C}" srcOrd="0" destOrd="0" presId="urn:microsoft.com/office/officeart/2005/8/layout/vList2"/>
    <dgm:cxn modelId="{FC1DE168-9FA9-4E0F-AF7F-BCED2B5CC577}" type="presOf" srcId="{1C7C3B7A-538B-4569-80F6-CC3B39B15567}" destId="{E6C92627-618C-4F1C-B178-CC28AB213C4C}" srcOrd="0" destOrd="0" presId="urn:microsoft.com/office/officeart/2005/8/layout/vList2"/>
    <dgm:cxn modelId="{9C65E195-6A71-4D0B-BA31-1865349E1016}" type="presParOf" srcId="{6566EDC6-4F1C-4F03-845B-602D10D5A15B}" destId="{040E2C70-B56B-465B-BA45-F71DABD8DC80}" srcOrd="1" destOrd="0" presId="urn:microsoft.com/office/officeart/2005/8/layout/vList2"/>
    <dgm:cxn modelId="{D6A8C8AC-1D87-4F74-896E-B911AB6EF02A}" type="presParOf" srcId="{6566EDC6-4F1C-4F03-845B-602D10D5A15B}" destId="{16C0D41A-DACA-4AEA-B85B-EE40A9E4BFEB}" srcOrd="2" destOrd="0" presId="urn:microsoft.com/office/officeart/2005/8/layout/vList2"/>
    <dgm:cxn modelId="{A5205AD2-7B40-4185-A0F4-9BD9B02F4D35}" type="presOf" srcId="{F3A1B7F8-D8C2-485A-AB71-695DC5E5E52E}" destId="{16C0D41A-DACA-4AEA-B85B-EE40A9E4BFEB}" srcOrd="0" destOrd="0" presId="urn:microsoft.com/office/officeart/2005/8/layout/vList2"/>
    <dgm:cxn modelId="{8BC9CBFB-17B0-4743-8D74-033DB12517DA}" type="presParOf" srcId="{6566EDC6-4F1C-4F03-845B-602D10D5A15B}" destId="{C5FC0BE8-83F2-446B-A8C3-AA1489C052B5}" srcOrd="3" destOrd="0" presId="urn:microsoft.com/office/officeart/2005/8/layout/vList2"/>
    <dgm:cxn modelId="{65F5C991-DD0D-40D2-B0B4-BB3585BA866A}" type="presParOf" srcId="{6566EDC6-4F1C-4F03-845B-602D10D5A15B}" destId="{D8450268-00F2-4928-927A-291D7043D3A9}" srcOrd="4" destOrd="0" presId="urn:microsoft.com/office/officeart/2005/8/layout/vList2"/>
    <dgm:cxn modelId="{4B50DA5E-902D-4AAA-AF6B-DE2C0E56AA53}" type="presOf" srcId="{D8E5D0BC-7956-42EB-9D4A-6EA8FBE71B1F}" destId="{D8450268-00F2-4928-927A-291D7043D3A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2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C5A0AD28-29C1-4527-99BB-2876DBB5192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D576127-68D8-4680-86EC-F5920E4A7BA6}" type="parTrans" cxnId="{E3E6A58E-578A-4189-9066-5DEB9BC2374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09DAAAA-A72D-4BFC-8D2D-D810105D65DC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b="1" smtClean="0"/>
            <a:t>Zohlednění změn v souvislosti s Covid-19 krizí.</a:t>
          </a:r>
          <a:endParaRPr lang="cs-CZ"/>
        </a:p>
      </dgm:t>
    </dgm:pt>
    <dgm:pt modelId="{1DABAA21-01C7-400A-94D7-613A0758C664}" type="sibTrans" cxnId="{E3E6A58E-578A-4189-9066-5DEB9BC2374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C8E5888-80F1-4FB9-B286-C9510F96BA48}" type="parTrans" cxnId="{0250C678-802D-4B24-BBD2-511548E5D50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1239766-E51C-44FA-AAFD-16988AC68449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Podpora </a:t>
          </a:r>
          <a:r>
            <a:rPr lang="cs-CZ" b="1" smtClean="0"/>
            <a:t>není určena pouze </a:t>
          </a:r>
          <a:r>
            <a:rPr lang="en-GB" b="1" smtClean="0"/>
            <a:t>na podporu </a:t>
          </a:r>
          <a:br>
            <a:rPr lang="cs-CZ" b="1" smtClean="0"/>
          </a:br>
          <a:r>
            <a:rPr lang="en-GB" b="1" smtClean="0"/>
            <a:t>provozních nákladů </a:t>
          </a:r>
          <a:r>
            <a:rPr lang="en-GB" smtClean="0"/>
            <a:t>oborové organizace, </a:t>
          </a:r>
          <a:br>
            <a:rPr lang="cs-CZ" smtClean="0"/>
          </a:br>
          <a:r>
            <a:rPr lang="en-GB" smtClean="0"/>
            <a:t>sítě či platformy.   </a:t>
          </a:r>
          <a:endParaRPr lang="cs-CZ"/>
        </a:p>
      </dgm:t>
    </dgm:pt>
    <dgm:pt modelId="{8874840C-9086-468A-95A7-CA124B8FE9D9}" type="sibTrans" cxnId="{0250C678-802D-4B24-BBD2-511548E5D50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B59B793-C934-485E-9B2C-4FC3BEB09273}" type="pres">
      <dgm:prSet presAssocID="{C5A0AD28-29C1-4527-99BB-2876DBB51925}" presName="linear">
        <dgm:presLayoutVars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B5872766-701C-48C5-91B3-5B4582F9319C}" type="pres">
      <dgm:prSet presAssocID="{A09DAAAA-A72D-4BFC-8D2D-D810105D65DC}" presName="parentText" presStyleLbl="node1" presStyleCnt="2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30FAF10E-53B3-4153-BEA3-07160F4BACD9}" type="pres">
      <dgm:prSet presAssocID="{1DABAA21-01C7-400A-94D7-613A0758C664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D18EB59F-895C-4BAE-809C-8B187D8EF784}" type="pres">
      <dgm:prSet presAssocID="{61239766-E51C-44FA-AAFD-16988AC6844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E3E6A58E-578A-4189-9066-5DEB9BC23747}" srcId="{C5A0AD28-29C1-4527-99BB-2876DBB51925}" destId="{A09DAAAA-A72D-4BFC-8D2D-D810105D65DC}" srcOrd="0" destOrd="0" parTransId="{3D576127-68D8-4680-86EC-F5920E4A7BA6}" sibTransId="{1DABAA21-01C7-400A-94D7-613A0758C664}"/>
    <dgm:cxn modelId="{0250C678-802D-4B24-BBD2-511548E5D501}" srcId="{C5A0AD28-29C1-4527-99BB-2876DBB51925}" destId="{61239766-E51C-44FA-AAFD-16988AC68449}" srcOrd="1" destOrd="0" parTransId="{BC8E5888-80F1-4FB9-B286-C9510F96BA48}" sibTransId="{8874840C-9086-468A-95A7-CA124B8FE9D9}"/>
    <dgm:cxn modelId="{D3858E64-1D3A-4865-A079-75DCF57B50E6}" type="presOf" srcId="{C5A0AD28-29C1-4527-99BB-2876DBB51925}" destId="{5B59B793-C934-485E-9B2C-4FC3BEB09273}" srcOrd="0" destOrd="0" presId="urn:microsoft.com/office/officeart/2005/8/layout/vList2"/>
    <dgm:cxn modelId="{D9895046-1D8E-4415-B493-426EC1ECDBD4}" type="presParOf" srcId="{5B59B793-C934-485E-9B2C-4FC3BEB09273}" destId="{B5872766-701C-48C5-91B3-5B4582F9319C}" srcOrd="0" destOrd="0" presId="urn:microsoft.com/office/officeart/2005/8/layout/vList2"/>
    <dgm:cxn modelId="{0EA749CF-8146-4F2A-9E45-4FBDCCACAF81}" type="presOf" srcId="{A09DAAAA-A72D-4BFC-8D2D-D810105D65DC}" destId="{B5872766-701C-48C5-91B3-5B4582F9319C}" srcOrd="0" destOrd="0" presId="urn:microsoft.com/office/officeart/2005/8/layout/vList2"/>
    <dgm:cxn modelId="{82B84E83-687C-4FD7-8651-50BC30608DBF}" type="presParOf" srcId="{5B59B793-C934-485E-9B2C-4FC3BEB09273}" destId="{30FAF10E-53B3-4153-BEA3-07160F4BACD9}" srcOrd="1" destOrd="0" presId="urn:microsoft.com/office/officeart/2005/8/layout/vList2"/>
    <dgm:cxn modelId="{779D56DF-1C53-4145-8BC7-2CF1854D0021}" type="presParOf" srcId="{5B59B793-C934-485E-9B2C-4FC3BEB09273}" destId="{D18EB59F-895C-4BAE-809C-8B187D8EF784}" srcOrd="2" destOrd="0" presId="urn:microsoft.com/office/officeart/2005/8/layout/vList2"/>
    <dgm:cxn modelId="{20275719-AA90-4741-BEE6-3C54599CFC2C}" type="presOf" srcId="{61239766-E51C-44FA-AAFD-16988AC68449}" destId="{D18EB59F-895C-4BAE-809C-8B187D8EF78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3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BB55EEDE-0BF5-4A71-B261-673FD5DC318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0A7EA4A-0D8D-46C8-9D90-7A9F5846AB6B}" type="parTrans" cxnId="{37413578-F65B-42F4-9D52-289346183C1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F7BCAE3-F433-4ABB-B915-16EF7FA4F660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Registrace jako oborová asociace, síť či platforma bude posuzována dle klasifikace ekonomických činností – CZ NACE v Registru ekonomických subjektů.</a:t>
          </a:r>
          <a:endParaRPr lang="cs-CZ"/>
        </a:p>
      </dgm:t>
    </dgm:pt>
    <dgm:pt modelId="{92E85CA7-B7C7-4034-8B46-0835CC5B1EF8}" type="sibTrans" cxnId="{37413578-F65B-42F4-9D52-289346183C1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E04EAE1-07AF-44EC-9325-1F3E7BCA095B}" type="parTrans" cxnId="{5EB35500-AE73-4626-805A-BD635B50272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5606E61-C6F5-4769-A03D-C79D62602F11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Spolupráce s partnery z donorských států není povinná, avšak je výrazně preferována v rámci bodového hodnocení.</a:t>
          </a:r>
          <a:r>
            <a:rPr lang="en-GB" smtClean="0"/>
            <a:t>  </a:t>
          </a:r>
          <a:endParaRPr lang="cs-CZ"/>
        </a:p>
      </dgm:t>
    </dgm:pt>
    <dgm:pt modelId="{CD89C550-FA68-4B45-9488-DB8DCDD17C82}" type="sibTrans" cxnId="{5EB35500-AE73-4626-805A-BD635B50272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4E7A4E3-83BC-4965-BC3C-438D578081BF}" type="pres">
      <dgm:prSet presAssocID="{BB55EEDE-0BF5-4A71-B261-673FD5DC3183}" presName="linear">
        <dgm:presLayoutVars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F00F42B8-90D7-4F36-983F-B80DFA645C1D}" type="pres">
      <dgm:prSet presAssocID="{2F7BCAE3-F433-4ABB-B915-16EF7FA4F660}" presName="parentText" presStyleLbl="node1" presStyleCnt="2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2F2F22FB-C8BF-42F6-ADE3-9C75170CFF45}" type="pres">
      <dgm:prSet presAssocID="{92E85CA7-B7C7-4034-8B46-0835CC5B1EF8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EB65AB7F-F905-49A9-BFFC-EEB7C895CB58}" type="pres">
      <dgm:prSet presAssocID="{25606E61-C6F5-4769-A03D-C79D62602F1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37413578-F65B-42F4-9D52-289346183C17}" srcId="{BB55EEDE-0BF5-4A71-B261-673FD5DC3183}" destId="{2F7BCAE3-F433-4ABB-B915-16EF7FA4F660}" srcOrd="0" destOrd="0" parTransId="{B0A7EA4A-0D8D-46C8-9D90-7A9F5846AB6B}" sibTransId="{92E85CA7-B7C7-4034-8B46-0835CC5B1EF8}"/>
    <dgm:cxn modelId="{5EB35500-AE73-4626-805A-BD635B502721}" srcId="{BB55EEDE-0BF5-4A71-B261-673FD5DC3183}" destId="{25606E61-C6F5-4769-A03D-C79D62602F11}" srcOrd="1" destOrd="0" parTransId="{7E04EAE1-07AF-44EC-9325-1F3E7BCA095B}" sibTransId="{CD89C550-FA68-4B45-9488-DB8DCDD17C82}"/>
    <dgm:cxn modelId="{5CED6036-6569-4E70-A202-C08A56262D82}" type="presOf" srcId="{BB55EEDE-0BF5-4A71-B261-673FD5DC3183}" destId="{44E7A4E3-83BC-4965-BC3C-438D578081BF}" srcOrd="0" destOrd="0" presId="urn:microsoft.com/office/officeart/2005/8/layout/vList2"/>
    <dgm:cxn modelId="{2B8E835D-7DE7-4B04-A9C9-751F40E06CDB}" type="presParOf" srcId="{44E7A4E3-83BC-4965-BC3C-438D578081BF}" destId="{F00F42B8-90D7-4F36-983F-B80DFA645C1D}" srcOrd="0" destOrd="0" presId="urn:microsoft.com/office/officeart/2005/8/layout/vList2"/>
    <dgm:cxn modelId="{43458461-AD35-407D-ACAE-0AF154B8D91C}" type="presOf" srcId="{2F7BCAE3-F433-4ABB-B915-16EF7FA4F660}" destId="{F00F42B8-90D7-4F36-983F-B80DFA645C1D}" srcOrd="0" destOrd="0" presId="urn:microsoft.com/office/officeart/2005/8/layout/vList2"/>
    <dgm:cxn modelId="{09F970D7-C5C7-426D-9FF2-76FA7B6941A6}" type="presParOf" srcId="{44E7A4E3-83BC-4965-BC3C-438D578081BF}" destId="{2F2F22FB-C8BF-42F6-ADE3-9C75170CFF45}" srcOrd="1" destOrd="0" presId="urn:microsoft.com/office/officeart/2005/8/layout/vList2"/>
    <dgm:cxn modelId="{70852293-8EA5-422B-AA30-EE0280FE5CE2}" type="presParOf" srcId="{44E7A4E3-83BC-4965-BC3C-438D578081BF}" destId="{EB65AB7F-F905-49A9-BFFC-EEB7C895CB58}" srcOrd="2" destOrd="0" presId="urn:microsoft.com/office/officeart/2005/8/layout/vList2"/>
    <dgm:cxn modelId="{7C53DAD0-6857-4600-88EF-C25E1E796B4D}" type="presOf" srcId="{25606E61-C6F5-4769-A03D-C79D62602F11}" destId="{EB65AB7F-F905-49A9-BFFC-EEB7C895CB5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ata4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0B698F14-342E-4A5B-95E5-D7C3EE7BA36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1A06189-FF31-4357-AF32-6F26CCFAB4A9}" type="parTrans" cxnId="{598F8D2E-FE04-48BD-97EA-503E838A0AC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91BA643-5354-479B-8BCD-0FDD4B90F758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Projekty mohou zahrnout investice menšího rozsahu (do 15% způsobilých výdajů)</a:t>
          </a:r>
          <a:endParaRPr lang="cs-CZ"/>
        </a:p>
      </dgm:t>
    </dgm:pt>
    <dgm:pt modelId="{C0B25BD0-BE6C-4318-98C3-7CB42C99871B}" type="sibTrans" cxnId="{598F8D2E-FE04-48BD-97EA-503E838A0AC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F298C2B-C804-40B9-873B-94A66DB6D0CD}" type="parTrans" cxnId="{1F6E55B7-6A92-45DF-B335-E00CEEB48EB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F7F54A5-35AA-4349-A5BC-68DE4519247A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Aktivity se musí uskutečnit na území ČR či donorských států</a:t>
          </a:r>
          <a:endParaRPr lang="cs-CZ"/>
        </a:p>
      </dgm:t>
    </dgm:pt>
    <dgm:pt modelId="{A55ACB3D-BEE5-459F-BAC3-F649F1A87155}" type="sibTrans" cxnId="{1F6E55B7-6A92-45DF-B335-E00CEEB48EB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9DC0FCA-1F5E-437A-AE61-D21AD512F0B3}" type="parTrans" cxnId="{EBAB2EF8-1693-455D-815C-D64549D45CD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17BAB9B-E388-4807-A4BD-EEFB74DB2421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Nejzazší datum pro ukončení realizace projektu: 30.4. 2024</a:t>
          </a:r>
          <a:endParaRPr lang="cs-CZ"/>
        </a:p>
      </dgm:t>
    </dgm:pt>
    <dgm:pt modelId="{7ACE1E41-A863-4947-BB07-91A504FC4B6E}" type="sibTrans" cxnId="{EBAB2EF8-1693-455D-815C-D64549D45CD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AAAD776-E90D-4C48-A503-6D31DDDD44AD}" type="parTrans" cxnId="{311EB16D-B9AC-43C6-B2E0-5639EE14D48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F6AE299-ADF8-4AB9-A96D-3773A8A3D412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Doba trvání projektu: 6-24 měsíců</a:t>
          </a:r>
          <a:endParaRPr lang="cs-CZ"/>
        </a:p>
      </dgm:t>
    </dgm:pt>
    <dgm:pt modelId="{BF07D7EE-0096-450C-A082-1BE899DD4C73}" type="sibTrans" cxnId="{311EB16D-B9AC-43C6-B2E0-5639EE14D48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3F72F5D-55DC-4605-A898-7130D7079801}" type="pres">
      <dgm:prSet presAssocID="{0B698F14-342E-4A5B-95E5-D7C3EE7BA369}" presName="linear">
        <dgm:presLayoutVars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6923C6BF-F40E-433B-889B-3151268B9943}" type="pres">
      <dgm:prSet presAssocID="{091BA643-5354-479B-8BCD-0FDD4B90F758}" presName="parentText" presStyleLbl="node1" presStyleCnt="4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C44D921B-443A-4926-98C1-25E27BAC84AA}" type="pres">
      <dgm:prSet presAssocID="{C0B25BD0-BE6C-4318-98C3-7CB42C99871B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55B97A58-7A24-4DCD-B521-A7B6C43D4AD0}" type="pres">
      <dgm:prSet presAssocID="{0F7F54A5-35AA-4349-A5BC-68DE4519247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B731CE09-38BE-452C-82CA-7FD93A1E8C07}" type="pres">
      <dgm:prSet presAssocID="{A55ACB3D-BEE5-459F-BAC3-F649F1A87155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E57D7047-EFCF-40B3-95D6-091E03A28F75}" type="pres">
      <dgm:prSet presAssocID="{E17BAB9B-E388-4807-A4BD-EEFB74DB242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4D39BD4C-017C-4158-A8B6-0FE4A427B744}" type="pres">
      <dgm:prSet presAssocID="{7ACE1E41-A863-4947-BB07-91A504FC4B6E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CD8207C1-682E-4083-8306-561E9EBB7A2F}" type="pres">
      <dgm:prSet presAssocID="{EF6AE299-ADF8-4AB9-A96D-3773A8A3D412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598F8D2E-FE04-48BD-97EA-503E838A0ACE}" srcId="{0B698F14-342E-4A5B-95E5-D7C3EE7BA369}" destId="{091BA643-5354-479B-8BCD-0FDD4B90F758}" srcOrd="0" destOrd="0" parTransId="{71A06189-FF31-4357-AF32-6F26CCFAB4A9}" sibTransId="{C0B25BD0-BE6C-4318-98C3-7CB42C99871B}"/>
    <dgm:cxn modelId="{1F6E55B7-6A92-45DF-B335-E00CEEB48EB6}" srcId="{0B698F14-342E-4A5B-95E5-D7C3EE7BA369}" destId="{0F7F54A5-35AA-4349-A5BC-68DE4519247A}" srcOrd="1" destOrd="0" parTransId="{1F298C2B-C804-40B9-873B-94A66DB6D0CD}" sibTransId="{A55ACB3D-BEE5-459F-BAC3-F649F1A87155}"/>
    <dgm:cxn modelId="{EBAB2EF8-1693-455D-815C-D64549D45CDD}" srcId="{0B698F14-342E-4A5B-95E5-D7C3EE7BA369}" destId="{E17BAB9B-E388-4807-A4BD-EEFB74DB2421}" srcOrd="2" destOrd="0" parTransId="{B9DC0FCA-1F5E-437A-AE61-D21AD512F0B3}" sibTransId="{7ACE1E41-A863-4947-BB07-91A504FC4B6E}"/>
    <dgm:cxn modelId="{311EB16D-B9AC-43C6-B2E0-5639EE14D48E}" srcId="{0B698F14-342E-4A5B-95E5-D7C3EE7BA369}" destId="{EF6AE299-ADF8-4AB9-A96D-3773A8A3D412}" srcOrd="3" destOrd="0" parTransId="{4AAAD776-E90D-4C48-A503-6D31DDDD44AD}" sibTransId="{BF07D7EE-0096-450C-A082-1BE899DD4C73}"/>
    <dgm:cxn modelId="{D5E9397D-7EAE-4742-A6D7-AF8924D4F2D6}" type="presOf" srcId="{0B698F14-342E-4A5B-95E5-D7C3EE7BA369}" destId="{23F72F5D-55DC-4605-A898-7130D7079801}" srcOrd="0" destOrd="0" presId="urn:microsoft.com/office/officeart/2005/8/layout/vList2"/>
    <dgm:cxn modelId="{188FDF24-6B17-4AFE-BB22-8973218E9E7B}" type="presParOf" srcId="{23F72F5D-55DC-4605-A898-7130D7079801}" destId="{6923C6BF-F40E-433B-889B-3151268B9943}" srcOrd="0" destOrd="0" presId="urn:microsoft.com/office/officeart/2005/8/layout/vList2"/>
    <dgm:cxn modelId="{C66990A8-9196-4F80-B7DE-0670C98D6DFE}" type="presOf" srcId="{091BA643-5354-479B-8BCD-0FDD4B90F758}" destId="{6923C6BF-F40E-433B-889B-3151268B9943}" srcOrd="0" destOrd="0" presId="urn:microsoft.com/office/officeart/2005/8/layout/vList2"/>
    <dgm:cxn modelId="{1067D962-879B-4BD9-A9F9-80DAC8DED18C}" type="presParOf" srcId="{23F72F5D-55DC-4605-A898-7130D7079801}" destId="{C44D921B-443A-4926-98C1-25E27BAC84AA}" srcOrd="1" destOrd="0" presId="urn:microsoft.com/office/officeart/2005/8/layout/vList2"/>
    <dgm:cxn modelId="{C67F77D1-082E-4BD1-A07C-D42D31C3D201}" type="presParOf" srcId="{23F72F5D-55DC-4605-A898-7130D7079801}" destId="{55B97A58-7A24-4DCD-B521-A7B6C43D4AD0}" srcOrd="2" destOrd="0" presId="urn:microsoft.com/office/officeart/2005/8/layout/vList2"/>
    <dgm:cxn modelId="{F07B4F97-A1BD-4B8D-BF14-81C2473107F3}" type="presOf" srcId="{0F7F54A5-35AA-4349-A5BC-68DE4519247A}" destId="{55B97A58-7A24-4DCD-B521-A7B6C43D4AD0}" srcOrd="0" destOrd="0" presId="urn:microsoft.com/office/officeart/2005/8/layout/vList2"/>
    <dgm:cxn modelId="{66FCCDFD-5EE7-4F16-B01D-4BB9516C663E}" type="presParOf" srcId="{23F72F5D-55DC-4605-A898-7130D7079801}" destId="{B731CE09-38BE-452C-82CA-7FD93A1E8C07}" srcOrd="3" destOrd="0" presId="urn:microsoft.com/office/officeart/2005/8/layout/vList2"/>
    <dgm:cxn modelId="{050E83C2-0B80-46F5-9B46-4A66560F7CAE}" type="presParOf" srcId="{23F72F5D-55DC-4605-A898-7130D7079801}" destId="{E57D7047-EFCF-40B3-95D6-091E03A28F75}" srcOrd="4" destOrd="0" presId="urn:microsoft.com/office/officeart/2005/8/layout/vList2"/>
    <dgm:cxn modelId="{9B07CED7-916E-4DC6-994A-77B9310FED01}" type="presOf" srcId="{E17BAB9B-E388-4807-A4BD-EEFB74DB2421}" destId="{E57D7047-EFCF-40B3-95D6-091E03A28F75}" srcOrd="0" destOrd="0" presId="urn:microsoft.com/office/officeart/2005/8/layout/vList2"/>
    <dgm:cxn modelId="{D0974304-4710-427D-9C1E-3153CC10C3A1}" type="presParOf" srcId="{23F72F5D-55DC-4605-A898-7130D7079801}" destId="{4D39BD4C-017C-4158-A8B6-0FE4A427B744}" srcOrd="5" destOrd="0" presId="urn:microsoft.com/office/officeart/2005/8/layout/vList2"/>
    <dgm:cxn modelId="{31AB3D6F-C3F0-41F0-BC02-F4DC66FFB914}" type="presParOf" srcId="{23F72F5D-55DC-4605-A898-7130D7079801}" destId="{CD8207C1-682E-4083-8306-561E9EBB7A2F}" srcOrd="6" destOrd="0" presId="urn:microsoft.com/office/officeart/2005/8/layout/vList2"/>
    <dgm:cxn modelId="{20097593-725E-4837-BF72-EBD841A638F5}" type="presOf" srcId="{EF6AE299-ADF8-4AB9-A96D-3773A8A3D412}" destId="{CD8207C1-682E-4083-8306-561E9EBB7A2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7" name=""/>
      <dsp:cNvGrpSpPr/>
    </dsp:nvGrpSpPr>
    <dsp:grpSpPr/>
    <dsp:sp modelId="{E6C92627-618C-4F1C-B178-CC28AB213C4C}">
      <dsp:nvSpPr>
        <dsp:cNvPr id="8" name=""/>
        <dsp:cNvSpPr/>
      </dsp:nvSpPr>
      <dsp:spPr>
        <a:xfrm>
          <a:off x="0" y="17052"/>
          <a:ext cx="11567160" cy="15095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anchor="ctr" anchorCtr="0">
          <a:noAutofit/>
        </a:bodyPr>
        <a:lstStyle>
          <a:defPPr>
            <a:defRPr kern="1200" smtId="4294967295"/>
          </a:defPPr>
        </a:lstStyle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800" kern="1200" smtClean="0"/>
            <a:t>Alokovaná částka na výzvu: 19.623 462 Kč</a:t>
          </a:r>
          <a:endParaRPr lang="cs-CZ" sz="3800" kern="1200"/>
        </a:p>
      </dsp:txBody>
      <dsp:txXfrm>
        <a:off x="73690" y="90742"/>
        <a:ext cx="11419780" cy="1362174"/>
      </dsp:txXfrm>
    </dsp:sp>
    <dsp:sp modelId="{16C0D41A-DACA-4AEA-B85B-EE40A9E4BFEB}">
      <dsp:nvSpPr>
        <dsp:cNvPr id="9" name=""/>
        <dsp:cNvSpPr/>
      </dsp:nvSpPr>
      <dsp:spPr>
        <a:xfrm>
          <a:off x="0" y="1636048"/>
          <a:ext cx="11567160" cy="15095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anchor="ctr" anchorCtr="0">
          <a:noAutofit/>
        </a:bodyPr>
        <a:lstStyle>
          <a:defPPr>
            <a:defRPr kern="1200" smtId="4294967295"/>
          </a:defPPr>
        </a:lstStyle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800" kern="1200" smtClean="0"/>
            <a:t>Minimální výše grantu je 265 tis. Kč, maximální výše 1.325 tis. Kč (resp. 1.590 tis. Kč)</a:t>
          </a:r>
          <a:endParaRPr lang="cs-CZ" sz="3800" kern="1200"/>
        </a:p>
      </dsp:txBody>
      <dsp:txXfrm>
        <a:off x="73690" y="1709738"/>
        <a:ext cx="11419780" cy="1362174"/>
      </dsp:txXfrm>
    </dsp:sp>
    <dsp:sp modelId="{D8450268-00F2-4928-927A-291D7043D3A9}">
      <dsp:nvSpPr>
        <dsp:cNvPr id="10" name=""/>
        <dsp:cNvSpPr/>
      </dsp:nvSpPr>
      <dsp:spPr>
        <a:xfrm>
          <a:off x="0" y="3255044"/>
          <a:ext cx="11567160" cy="15095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anchor="ctr" anchorCtr="0">
          <a:noAutofit/>
        </a:bodyPr>
        <a:lstStyle>
          <a:defPPr>
            <a:defRPr kern="1200" smtId="4294967295"/>
          </a:defPPr>
        </a:lstStyle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800" kern="1200" smtClean="0"/>
            <a:t>Spolufinancování příjemcem grantu – 10%</a:t>
          </a:r>
          <a:endParaRPr lang="cs-CZ" sz="3800" kern="1200"/>
        </a:p>
      </dsp:txBody>
      <dsp:txXfrm>
        <a:off x="73690" y="3328734"/>
        <a:ext cx="11419780" cy="1362174"/>
      </dsp:txXfrm>
    </dsp:sp>
  </dsp:spTree>
</dsp:drawing>
</file>

<file path=ppt/diagrams/drawing2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7" name=""/>
      <dsp:cNvGrpSpPr/>
    </dsp:nvGrpSpPr>
    <dsp:grpSpPr/>
    <dsp:sp modelId="{B5872766-701C-48C5-91B3-5B4582F9319C}">
      <dsp:nvSpPr>
        <dsp:cNvPr id="8" name=""/>
        <dsp:cNvSpPr/>
      </dsp:nvSpPr>
      <dsp:spPr>
        <a:xfrm>
          <a:off x="0" y="803"/>
          <a:ext cx="11567160" cy="23295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anchor="ctr" anchorCtr="0">
          <a:noAutofit/>
        </a:bodyPr>
        <a:lstStyle>
          <a:defPPr>
            <a:defRPr kern="1200" smtId="4294967295"/>
          </a:defPPr>
        </a:lstStyle>
        <a:p>
          <a:pPr lvl="0" algn="l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200" b="1" kern="1200" smtClean="0"/>
            <a:t>Zohlednění změn v souvislosti s Covid-19 krizí.</a:t>
          </a:r>
          <a:endParaRPr lang="cs-CZ" sz="4200" kern="1200"/>
        </a:p>
      </dsp:txBody>
      <dsp:txXfrm>
        <a:off x="113719" y="114522"/>
        <a:ext cx="11339723" cy="2102105"/>
      </dsp:txXfrm>
    </dsp:sp>
    <dsp:sp modelId="{D18EB59F-895C-4BAE-809C-8B187D8EF784}">
      <dsp:nvSpPr>
        <dsp:cNvPr id="9" name=""/>
        <dsp:cNvSpPr/>
      </dsp:nvSpPr>
      <dsp:spPr>
        <a:xfrm>
          <a:off x="0" y="2451306"/>
          <a:ext cx="11567160" cy="23295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anchor="ctr" anchorCtr="0">
          <a:noAutofit/>
        </a:bodyPr>
        <a:lstStyle>
          <a:defPPr>
            <a:defRPr kern="1200" smtId="4294967295"/>
          </a:defPPr>
        </a:lstStyle>
        <a:p>
          <a:pPr lvl="0" algn="l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4200" kern="1200" smtClean="0"/>
            <a:t>Podpora </a:t>
          </a:r>
          <a:r>
            <a:rPr lang="cs-CZ" sz="4200" b="1" kern="1200" smtClean="0"/>
            <a:t>není určena pouze </a:t>
          </a:r>
          <a:r>
            <a:rPr lang="en-GB" sz="4200" b="1" kern="1200" smtClean="0"/>
            <a:t>na podporu </a:t>
          </a:r>
          <a:br>
            <a:rPr lang="cs-CZ" sz="4200" b="1" kern="1200" smtClean="0"/>
          </a:br>
          <a:r>
            <a:rPr lang="en-GB" sz="4200" b="1" kern="1200" smtClean="0"/>
            <a:t>provozních nákladů </a:t>
          </a:r>
          <a:r>
            <a:rPr lang="en-GB" sz="4200" kern="1200" smtClean="0"/>
            <a:t>oborové organizace, </a:t>
          </a:r>
          <a:br>
            <a:rPr lang="cs-CZ" sz="4200" kern="1200" smtClean="0"/>
          </a:br>
          <a:r>
            <a:rPr lang="en-GB" sz="4200" kern="1200" smtClean="0"/>
            <a:t>sítě či platformy.   </a:t>
          </a:r>
          <a:endParaRPr lang="cs-CZ" sz="4200" kern="1200"/>
        </a:p>
      </dsp:txBody>
      <dsp:txXfrm>
        <a:off x="113719" y="2565025"/>
        <a:ext cx="11339723" cy="2102105"/>
      </dsp:txXfrm>
    </dsp:sp>
  </dsp:spTree>
</dsp:drawing>
</file>

<file path=ppt/diagrams/drawing3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5" name=""/>
      <dsp:cNvGrpSpPr/>
    </dsp:nvGrpSpPr>
    <dsp:grpSpPr/>
    <dsp:sp modelId="{F00F42B8-90D7-4F36-983F-B80DFA645C1D}">
      <dsp:nvSpPr>
        <dsp:cNvPr id="6" name=""/>
        <dsp:cNvSpPr/>
      </dsp:nvSpPr>
      <dsp:spPr>
        <a:xfrm>
          <a:off x="0" y="190056"/>
          <a:ext cx="11567160" cy="21446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l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Registrace jako oborová asociace, síť či platforma bude posuzována dle klasifikace ekonomických činností – CZ NACE v Registru ekonomických subjektů.</a:t>
          </a:r>
          <a:endParaRPr lang="cs-CZ" sz="3900" kern="1200"/>
        </a:p>
      </dsp:txBody>
      <dsp:txXfrm>
        <a:off x="104691" y="294747"/>
        <a:ext cx="11357778" cy="1935227"/>
      </dsp:txXfrm>
    </dsp:sp>
    <dsp:sp modelId="{EB65AB7F-F905-49A9-BFFC-EEB7C895CB58}">
      <dsp:nvSpPr>
        <dsp:cNvPr id="7" name=""/>
        <dsp:cNvSpPr/>
      </dsp:nvSpPr>
      <dsp:spPr>
        <a:xfrm>
          <a:off x="0" y="2446986"/>
          <a:ext cx="11567160" cy="21446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anchor="ctr" anchorCtr="0">
          <a:noAutofit/>
        </a:bodyPr>
        <a:lstStyle>
          <a:defPPr>
            <a:defRPr kern="1200" smtId="4294967295"/>
          </a:defPPr>
        </a:lstStyle>
        <a:p>
          <a:pPr lvl="0" algn="l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900" kern="1200" smtClean="0"/>
            <a:t>Spolupráce s partnery z donorských států není povinná, avšak je výrazně preferována v rámci bodového hodnocení.</a:t>
          </a:r>
          <a:r>
            <a:rPr lang="en-GB" sz="3900" kern="1200" smtClean="0"/>
            <a:t>  </a:t>
          </a:r>
          <a:endParaRPr lang="cs-CZ" sz="3900" kern="1200"/>
        </a:p>
      </dsp:txBody>
      <dsp:txXfrm>
        <a:off x="104691" y="2551677"/>
        <a:ext cx="11357778" cy="1935227"/>
      </dsp:txXfrm>
    </dsp:sp>
  </dsp:spTree>
</dsp:drawing>
</file>

<file path=ppt/diagrams/drawing4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5" name=""/>
      <dsp:cNvGrpSpPr/>
    </dsp:nvGrpSpPr>
    <dsp:grpSpPr/>
    <dsp:sp modelId="{6923C6BF-F40E-433B-889B-3151268B9943}">
      <dsp:nvSpPr>
        <dsp:cNvPr id="6" name=""/>
        <dsp:cNvSpPr/>
      </dsp:nvSpPr>
      <dsp:spPr>
        <a:xfrm>
          <a:off x="0" y="42186"/>
          <a:ext cx="11567160" cy="1113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anchor="ctr" anchorCtr="0">
          <a:noAutofit/>
        </a:bodyPr>
        <a:lstStyle>
          <a:defPPr>
            <a:defRPr kern="1200" smtId="4294967295"/>
          </a:defPPr>
        </a:lstStyle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800" kern="1200" smtClean="0"/>
            <a:t>Projekty mohou zahrnout investice menšího rozsahu (do 15% způsobilých výdajů)</a:t>
          </a:r>
          <a:endParaRPr lang="cs-CZ" sz="2800" kern="1200"/>
        </a:p>
      </dsp:txBody>
      <dsp:txXfrm>
        <a:off x="54373" y="96559"/>
        <a:ext cx="11458414" cy="1005094"/>
      </dsp:txXfrm>
    </dsp:sp>
    <dsp:sp modelId="{55B97A58-7A24-4DCD-B521-A7B6C43D4AD0}">
      <dsp:nvSpPr>
        <dsp:cNvPr id="7" name=""/>
        <dsp:cNvSpPr/>
      </dsp:nvSpPr>
      <dsp:spPr>
        <a:xfrm>
          <a:off x="0" y="1236666"/>
          <a:ext cx="11567160" cy="1113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anchor="ctr" anchorCtr="0">
          <a:noAutofit/>
        </a:bodyPr>
        <a:lstStyle>
          <a:defPPr>
            <a:defRPr kern="1200" smtId="4294967295"/>
          </a:defPPr>
        </a:lstStyle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800" kern="1200" smtClean="0"/>
            <a:t>Aktivity se musí uskutečnit na území ČR či donorských států</a:t>
          </a:r>
          <a:endParaRPr lang="cs-CZ" sz="2800" kern="1200"/>
        </a:p>
      </dsp:txBody>
      <dsp:txXfrm>
        <a:off x="54373" y="1291039"/>
        <a:ext cx="11458414" cy="1005094"/>
      </dsp:txXfrm>
    </dsp:sp>
    <dsp:sp modelId="{E57D7047-EFCF-40B3-95D6-091E03A28F75}">
      <dsp:nvSpPr>
        <dsp:cNvPr id="8" name=""/>
        <dsp:cNvSpPr/>
      </dsp:nvSpPr>
      <dsp:spPr>
        <a:xfrm>
          <a:off x="0" y="2431146"/>
          <a:ext cx="11567160" cy="1113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anchor="ctr" anchorCtr="0">
          <a:noAutofit/>
        </a:bodyPr>
        <a:lstStyle>
          <a:defPPr>
            <a:defRPr kern="1200" smtId="4294967295"/>
          </a:defPPr>
        </a:lstStyle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800" kern="1200" smtClean="0"/>
            <a:t>Nejzazší datum pro ukončení realizace projektu: 30.4. 2024</a:t>
          </a:r>
          <a:endParaRPr lang="cs-CZ" sz="2800" kern="1200"/>
        </a:p>
      </dsp:txBody>
      <dsp:txXfrm>
        <a:off x="54373" y="2485519"/>
        <a:ext cx="11458414" cy="1005094"/>
      </dsp:txXfrm>
    </dsp:sp>
    <dsp:sp modelId="{CD8207C1-682E-4083-8306-561E9EBB7A2F}">
      <dsp:nvSpPr>
        <dsp:cNvPr id="9" name=""/>
        <dsp:cNvSpPr/>
      </dsp:nvSpPr>
      <dsp:spPr>
        <a:xfrm>
          <a:off x="0" y="3625626"/>
          <a:ext cx="11567160" cy="1113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anchor="ctr" anchorCtr="0">
          <a:noAutofit/>
        </a:bodyPr>
        <a:lstStyle>
          <a:defPPr>
            <a:defRPr kern="1200" smtId="4294967295"/>
          </a:defPPr>
        </a:lstStyle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800" kern="1200" smtClean="0"/>
            <a:t>Doba trvání projektu: 6-24 měsíců</a:t>
          </a:r>
          <a:endParaRPr lang="cs-CZ" sz="2800" kern="1200"/>
        </a:p>
      </dsp:txBody>
      <dsp:txXfrm>
        <a:off x="54373" y="3679999"/>
        <a:ext cx="11458414" cy="1005094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C1DAA813-390F-4CAB-839D-4EBEE93C328C}" type="datetimeFigureOut">
              <a:rPr lang="cs-CZ" smtClean="0"/>
              <a:t>26.05.2021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6A8C3794-FCB8-4D70-89CE-70C7C3423F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76464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08F372FE-7F65-4472-A883-16A939F2C873}" type="datetimeFigureOut">
              <a:rPr lang="cs-CZ" smtClean="0"/>
              <a:t>26.05.2021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D8EECD27-7D69-4E1B-BCD4-E768EDCCA2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0983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5F55604-DC28-4708-9B69-6FFE0AD7841A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2160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5F55604-DC28-4708-9B69-6FFE0AD7841A}" type="slidenum">
              <a:rPr lang="cs-CZ" smtClean="0">
                <a:solidFill>
                  <a:prstClr val="black"/>
                </a:solidFill>
              </a:rPr>
              <a:t>8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160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5F55604-DC28-4708-9B69-6FFE0AD7841A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6200327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5E604832-2AA2-D04E-9D76-F94A5B0FBA2B}"/>
              </a:ext>
            </a:extLst>
          </p:cNvPr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EB9DE7E-9198-5340-97E1-00B516AA36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0533" y="560230"/>
            <a:ext cx="11685066" cy="2828797"/>
          </a:xfrm>
        </p:spPr>
        <p:txBody>
          <a:bodyPr anchor="t">
            <a:noAutofit/>
          </a:bodyPr>
          <a:lstStyle>
            <a:defPPr>
              <a:defRPr kern="1200" smtId="4294967295"/>
            </a:defPPr>
            <a:lvl1pPr algn="l">
              <a:defRPr sz="7200" b="1" i="0">
                <a:solidFill>
                  <a:schemeClr val="bg1"/>
                </a:solidFill>
                <a:latin typeface="Founders Grotesk Semibold" panose="020b0503030202060203" pitchFamily="34" charset="0"/>
              </a:defRPr>
            </a:lvl1pPr>
          </a:lstStyle>
          <a:p>
            <a:r>
              <a:rPr lang="cs-CZ"/>
              <a:t>Kliknutím lze upravit </a:t>
            </a:r>
            <a:br>
              <a:rPr lang="cs-CZ"/>
            </a:br>
            <a:r>
              <a:rPr lang="cs-CZ"/>
              <a:t>Podnadpis změňte na regular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="" xmlns:a16="http://schemas.microsoft.com/office/drawing/2014/main" id="{A4805497-0DD4-664F-929F-203D6224A2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0532" y="3886561"/>
            <a:ext cx="5980135" cy="1549039"/>
          </a:xfrm>
        </p:spPr>
        <p:txBody>
          <a:bodyPr wrap="square" bIns="46800" numCol="2" spcCol="180000">
            <a:normAutofit/>
          </a:bodyPr>
          <a:lstStyle>
            <a:defPPr>
              <a:defRPr kern="1200" smtId="4294967295"/>
            </a:defPPr>
            <a:lvl1pPr marL="0" indent="0" algn="l">
              <a:lnSpc>
                <a:spcPct val="100000"/>
              </a:lnSpc>
              <a:spcBef>
                <a:spcPct val="0"/>
              </a:spcBef>
              <a:buNone/>
              <a:defRPr sz="1900" b="0" i="0">
                <a:solidFill>
                  <a:schemeClr val="bg1"/>
                </a:solidFill>
                <a:latin typeface="Founders Grotesk" panose="020b050303020206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Fondy EHP a Norska</a:t>
            </a:r>
            <a:br>
              <a:rPr lang="cs-CZ"/>
            </a:br>
            <a:r>
              <a:rPr lang="cs-CZ"/>
              <a:t>Program Kultura</a:t>
            </a:r>
          </a:p>
          <a:p>
            <a:br>
              <a:rPr lang="cs-CZ"/>
            </a:br>
          </a:p>
          <a:p>
            <a:endParaRPr lang="cs-CZ"/>
          </a:p>
          <a:p>
            <a:r>
              <a:rPr lang="cs-CZ"/>
              <a:t>Nové příležitosti a výzvy</a:t>
            </a:r>
          </a:p>
          <a:p>
            <a:r>
              <a:rPr lang="cs-CZ"/>
              <a:t>www.eeagrants.cz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="" xmlns:a16="http://schemas.microsoft.com/office/drawing/2014/main" id="{0B7114CA-E7B1-014E-B9D2-F639869EB289}"/>
              </a:ext>
            </a:extLst>
          </p:cNvPr>
          <p:cNvCxnSpPr/>
          <p:nvPr userDrawn="1"/>
        </p:nvCxnSpPr>
        <p:spPr>
          <a:xfrm>
            <a:off x="287158" y="288757"/>
            <a:ext cx="1159844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="" xmlns:a16="http://schemas.microsoft.com/office/drawing/2014/main" id="{6FAC7694-1C38-0D43-9BD7-93F4D1D1E069}"/>
              </a:ext>
            </a:extLst>
          </p:cNvPr>
          <p:cNvCxnSpPr/>
          <p:nvPr userDrawn="1"/>
        </p:nvCxnSpPr>
        <p:spPr>
          <a:xfrm>
            <a:off x="287158" y="3571239"/>
            <a:ext cx="1159844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437181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DB9D776A-E7A9-7546-906F-A26DFDF0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66" y="607012"/>
            <a:ext cx="11626152" cy="494788"/>
          </a:xfrm>
        </p:spPr>
        <p:txBody>
          <a:bodyPr anchor="t">
            <a:normAutofit/>
          </a:bodyPr>
          <a:lstStyle>
            <a:defPPr>
              <a:defRPr kern="1200" smtId="4294967295"/>
            </a:defPPr>
            <a:lvl1pPr>
              <a:defRPr sz="3600" b="1" i="0">
                <a:latin typeface="Founders Grotesk Semibold" panose="020b0503030202060203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8A1FDDB4-6B6A-264A-8F79-7BAA7AA92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158" y="1491327"/>
            <a:ext cx="11567160" cy="4781653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/>
            </a:lvl1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="" xmlns:a16="http://schemas.microsoft.com/office/drawing/2014/main" id="{85ABB4A0-FB34-8C40-9DB9-32156049AAD8}"/>
              </a:ext>
            </a:extLst>
          </p:cNvPr>
          <p:cNvCxnSpPr/>
          <p:nvPr userDrawn="1"/>
        </p:nvCxnSpPr>
        <p:spPr>
          <a:xfrm>
            <a:off x="287158" y="288757"/>
            <a:ext cx="1159844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>
            <a:extLst>
              <a:ext uri="{FF2B5EF4-FFF2-40B4-BE49-F238E27FC236}">
                <a16:creationId xmlns="" xmlns:a16="http://schemas.microsoft.com/office/drawing/2014/main" id="{8503F7AF-E3D1-7044-9ED6-D9B2F12F7580}"/>
              </a:ext>
            </a:extLst>
          </p:cNvPr>
          <p:cNvCxnSpPr/>
          <p:nvPr userDrawn="1"/>
        </p:nvCxnSpPr>
        <p:spPr>
          <a:xfrm>
            <a:off x="287158" y="1296563"/>
            <a:ext cx="1159844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>
            <a:extLst>
              <a:ext uri="{FF2B5EF4-FFF2-40B4-BE49-F238E27FC236}">
                <a16:creationId xmlns="" xmlns:a16="http://schemas.microsoft.com/office/drawing/2014/main" id="{2FB49643-A708-9046-A680-6F5375A92871}"/>
              </a:ext>
            </a:extLst>
          </p:cNvPr>
          <p:cNvCxnSpPr/>
          <p:nvPr userDrawn="1"/>
        </p:nvCxnSpPr>
        <p:spPr>
          <a:xfrm>
            <a:off x="287158" y="6566653"/>
            <a:ext cx="1159844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398965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D62AD8B6-C2E0-B04F-AD63-9F281FC79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defPPr>
              <a:defRPr kern="1200" smtId="4294967295"/>
            </a:defPPr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="" xmlns:a16="http://schemas.microsoft.com/office/drawing/2014/main" id="{DABB985F-2C54-DC44-AA48-31A0D9EE4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="" xmlns:a16="http://schemas.microsoft.com/office/drawing/2014/main" id="{2EF81D77-6FA6-6B49-912D-C84F90735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26.05.2021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="" xmlns:a16="http://schemas.microsoft.com/office/drawing/2014/main" id="{7B37972B-B06E-F04B-A378-D5D040240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="" xmlns:a16="http://schemas.microsoft.com/office/drawing/2014/main" id="{9E2379FB-3E89-B141-A04A-2630C454A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4839420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1035D98-FAEE-E848-A142-8DE5CB8FF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4CECD415-FA42-0642-A709-F62568C7B5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="" xmlns:a16="http://schemas.microsoft.com/office/drawing/2014/main" id="{A61EDE0A-03EE-A043-8139-DF63D8E375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="" xmlns:a16="http://schemas.microsoft.com/office/drawing/2014/main" id="{9D8CC8D3-485B-DD4A-9C7C-62127CF3D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26.05.2021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="" xmlns:a16="http://schemas.microsoft.com/office/drawing/2014/main" id="{57B940F5-E150-D340-A1CE-DBFD3AF8E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="" xmlns:a16="http://schemas.microsoft.com/office/drawing/2014/main" id="{2A8B2C4B-DFAE-CE4D-B96A-9027159DE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9109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CC41B31F-2FE4-9943-AD20-AF6CE802E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="" xmlns:a16="http://schemas.microsoft.com/office/drawing/2014/main" id="{AC94B9FC-EE91-A947-98A1-2977E3439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="" xmlns:a16="http://schemas.microsoft.com/office/drawing/2014/main" id="{590F518F-E330-7740-B660-0BFE14E05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="" xmlns:a16="http://schemas.microsoft.com/office/drawing/2014/main" id="{63C8749E-CFDA-3E4C-8BD7-0F8B4480B8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="" xmlns:a16="http://schemas.microsoft.com/office/drawing/2014/main" id="{47620697-4C6D-8649-9786-E0A0371F1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="" xmlns:a16="http://schemas.microsoft.com/office/drawing/2014/main" id="{BEB4F747-60BB-F147-8E7C-0AC11F8AD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26.05.2021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="" xmlns:a16="http://schemas.microsoft.com/office/drawing/2014/main" id="{5C2087AE-1C36-F541-AAFA-42AE22FA7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="" xmlns:a16="http://schemas.microsoft.com/office/drawing/2014/main" id="{71694EA4-947F-5247-A278-8B80AD2A9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7325338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4123A44-4F46-964A-9B8C-BB84DCEB8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="" xmlns:a16="http://schemas.microsoft.com/office/drawing/2014/main" id="{66AE05A5-8D5C-B841-B8D8-06603C3EF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26.05.2021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="" xmlns:a16="http://schemas.microsoft.com/office/drawing/2014/main" id="{44C7B09A-1FB4-D947-B08C-6F6A80776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D8A6AA3F-8C4D-DA4C-9A30-81E9EC36E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4915620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="" xmlns:a16="http://schemas.microsoft.com/office/drawing/2014/main" id="{720DCA4B-E2D8-824E-BD6F-3FD21B104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26.05.2021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="" xmlns:a16="http://schemas.microsoft.com/office/drawing/2014/main" id="{4AA48920-F0A7-5148-89C5-8F54CB7A0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B2FF2DBB-9257-4641-B2AC-73D83770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65176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016FE99C-2EDB-9248-AB0A-C5F2C313A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defPPr>
              <a:defRPr kern="1200" smtId="4294967295"/>
            </a:defPPr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BF54F05D-8084-0744-B3A0-068E3ED0C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="" xmlns:a16="http://schemas.microsoft.com/office/drawing/2014/main" id="{9636F9F8-6273-FE41-81F6-D870171391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="" xmlns:a16="http://schemas.microsoft.com/office/drawing/2014/main" id="{D2E9E3CC-E054-7A41-AEA8-ADE5B70A5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26.05.2021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="" xmlns:a16="http://schemas.microsoft.com/office/drawing/2014/main" id="{F72AE0D5-28DA-A94D-92DA-3314248CE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="" xmlns:a16="http://schemas.microsoft.com/office/drawing/2014/main" id="{A563D3C1-97F7-234A-AA01-14626ECEE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6887951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4D79E377-B6EB-0F40-B49D-DF5CB30EF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defPPr>
              <a:defRPr kern="1200" smtId="4294967295"/>
            </a:defPPr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="" xmlns:a16="http://schemas.microsoft.com/office/drawing/2014/main" id="{78F9AF54-5032-8644-9354-D25F11D242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="" xmlns:a16="http://schemas.microsoft.com/office/drawing/2014/main" id="{9A292844-A373-1549-B8C0-5F016E6E4D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="" xmlns:a16="http://schemas.microsoft.com/office/drawing/2014/main" id="{CBCB1474-E3D5-B947-8D93-DB9DF9718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26.05.2021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="" xmlns:a16="http://schemas.microsoft.com/office/drawing/2014/main" id="{4D9B66BF-1FB1-1841-A838-9519C02C2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="" xmlns:a16="http://schemas.microsoft.com/office/drawing/2014/main" id="{A3CD09DF-8554-9946-AB79-0290EC735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1517050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9023DB5-BF23-194F-B6E8-ABBEEA8A5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="" xmlns:a16="http://schemas.microsoft.com/office/drawing/2014/main" id="{B12ACDC3-AE27-C946-81DE-0A7421973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="" xmlns:a16="http://schemas.microsoft.com/office/drawing/2014/main" id="{29575613-0661-2D4C-9CFB-FC6EC111D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26.05.2021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="" xmlns:a16="http://schemas.microsoft.com/office/drawing/2014/main" id="{D5C30E06-BD40-0245-94B0-6DDC011E8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="" xmlns:a16="http://schemas.microsoft.com/office/drawing/2014/main" id="{718386EF-E881-454F-9496-C5416B04D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1009514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vislý nadpis 1">
            <a:extLst>
              <a:ext uri="{FF2B5EF4-FFF2-40B4-BE49-F238E27FC236}">
                <a16:creationId xmlns="" xmlns:a16="http://schemas.microsoft.com/office/drawing/2014/main" id="{D9CE7C51-9224-0140-A2F9-CFE7B13DBE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="" xmlns:a16="http://schemas.microsoft.com/office/drawing/2014/main" id="{9BF1AB8B-C573-9047-A26D-00C9D1E34A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="" xmlns:a16="http://schemas.microsoft.com/office/drawing/2014/main" id="{4E53FD19-73BF-E148-AA10-7B5A95B45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26.05.2021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="" xmlns:a16="http://schemas.microsoft.com/office/drawing/2014/main" id="{9B1F91E2-1256-C74D-827C-1654852F1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="" xmlns:a16="http://schemas.microsoft.com/office/drawing/2014/main" id="{53602BB6-75DD-9646-8B20-73B9CA4FC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378485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nadpis 1">
            <a:extLst>
              <a:ext uri="{FF2B5EF4-FFF2-40B4-BE49-F238E27FC236}">
                <a16:creationId xmlns="" xmlns:a16="http://schemas.microsoft.com/office/drawing/2014/main" id="{A78E6B79-D1DF-444B-98C9-745330620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="" xmlns:a16="http://schemas.microsoft.com/office/drawing/2014/main" id="{D32633B8-56B2-C24E-8A3B-4378E0C93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="" xmlns:a16="http://schemas.microsoft.com/office/drawing/2014/main" id="{7A31A38C-4918-5B44-BF1F-9FCE9DCA37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6E46B-4024-6A4E-B913-8537BA7904C2}" type="datetimeFigureOut">
              <a:rPr lang="cs-CZ" smtClean="0"/>
              <a:t>26.05.2021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="" xmlns:a16="http://schemas.microsoft.com/office/drawing/2014/main" id="{B2CE226E-C2E4-F24C-8EBA-412FF5C23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="" xmlns:a16="http://schemas.microsoft.com/office/drawing/2014/main" id="{6602F099-4FD1-C541-8861-3F177166A5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3344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defPPr>
        <a:defRPr kern="1200" smtId="4294967295"/>
      </a:defPPr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microsoft.com/office/2007/relationships/diagramDrawing" Target="../diagrams/drawing1.xml" /><Relationship Id="rId3" Type="http://schemas.openxmlformats.org/officeDocument/2006/relationships/diagramData" Target="../diagrams/data1.xml" /><Relationship Id="rId4" Type="http://schemas.openxmlformats.org/officeDocument/2006/relationships/diagramLayout" Target="../diagrams/layout1.xml" /><Relationship Id="rId5" Type="http://schemas.openxmlformats.org/officeDocument/2006/relationships/diagramQuickStyle" Target="../diagrams/quickStyle1.xml" /><Relationship Id="rId6" Type="http://schemas.openxmlformats.org/officeDocument/2006/relationships/diagramColors" Target="../diagrams/colors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microsoft.com/office/2007/relationships/diagramDrawing" Target="../diagrams/drawing2.xml" /><Relationship Id="rId3" Type="http://schemas.openxmlformats.org/officeDocument/2006/relationships/diagramData" Target="../diagrams/data2.xml" /><Relationship Id="rId4" Type="http://schemas.openxmlformats.org/officeDocument/2006/relationships/diagramLayout" Target="../diagrams/layout2.xml" /><Relationship Id="rId5" Type="http://schemas.openxmlformats.org/officeDocument/2006/relationships/diagramQuickStyle" Target="../diagrams/quickStyle2.xml" /><Relationship Id="rId6" Type="http://schemas.openxmlformats.org/officeDocument/2006/relationships/diagramColors" Target="../diagrams/colors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microsoft.com/office/2007/relationships/diagramDrawing" Target="../diagrams/drawing3.xml" /><Relationship Id="rId4" Type="http://schemas.openxmlformats.org/officeDocument/2006/relationships/diagramData" Target="../diagrams/data3.xml" /><Relationship Id="rId5" Type="http://schemas.openxmlformats.org/officeDocument/2006/relationships/diagramLayout" Target="../diagrams/layout3.xml" /><Relationship Id="rId6" Type="http://schemas.openxmlformats.org/officeDocument/2006/relationships/diagramQuickStyle" Target="../diagrams/quickStyle3.xml" /><Relationship Id="rId7" Type="http://schemas.openxmlformats.org/officeDocument/2006/relationships/diagramColors" Target="../diagrams/colors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microsoft.com/office/2007/relationships/diagramDrawing" Target="../diagrams/drawing4.xml" /><Relationship Id="rId4" Type="http://schemas.openxmlformats.org/officeDocument/2006/relationships/diagramData" Target="../diagrams/data4.xml" /><Relationship Id="rId5" Type="http://schemas.openxmlformats.org/officeDocument/2006/relationships/diagramLayout" Target="../diagrams/layout4.xml" /><Relationship Id="rId6" Type="http://schemas.openxmlformats.org/officeDocument/2006/relationships/diagramQuickStyle" Target="../diagrams/quickStyle4.xml" /><Relationship Id="rId7" Type="http://schemas.openxmlformats.org/officeDocument/2006/relationships/diagramColors" Target="../diagrams/colors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openxmlformats.org/officeDocument/2006/relationships/hyperlink" Target="http://www.idu.cz/" TargetMode="External" /><Relationship Id="rId4" Type="http://schemas.openxmlformats.org/officeDocument/2006/relationships/hyperlink" Target="mailto:pavla.petrova@idu.cz" TargetMode="External" /><Relationship Id="rId5" Type="http://schemas.openxmlformats.org/officeDocument/2006/relationships/hyperlink" Target="mailto:eva.zakova@idu.cz" TargetMode="External" /><Relationship Id="rId6" Type="http://schemas.openxmlformats.org/officeDocument/2006/relationships/image" Target="../media/image6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0490B955-9DE0-B245-B83A-8009C1FEA9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Posilujeme.</a:t>
            </a:r>
            <a:br>
              <a:rPr lang="cs-CZ"/>
            </a:br>
            <a:r>
              <a:rPr lang="cs-CZ" b="0">
                <a:latin typeface="Founders Grotesk Regular" pitchFamily="34" charset="-18"/>
              </a:rPr>
              <a:t>Společné zájmy a uměleckou spolupráci.</a:t>
            </a:r>
            <a:br>
              <a:rPr lang="cs-CZ">
                <a:latin typeface="Founders Grotesk Regular" pitchFamily="34" charset="-18"/>
              </a:rPr>
            </a:br>
            <a:endParaRPr lang="cs-CZ" b="0">
              <a:latin typeface="Founders Grotesk Regular" pitchFamily="34" charset="-18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="" xmlns:a16="http://schemas.microsoft.com/office/drawing/2014/main" id="{053B2405-00D3-094C-AC27-EB6F2427EE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532" y="3886561"/>
            <a:ext cx="6298880" cy="247390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latin typeface="Founders Grotesk Regular" pitchFamily="34" charset="-18"/>
              </a:rPr>
              <a:t>Fondy EHP a Norska</a:t>
            </a:r>
            <a:br>
              <a:rPr lang="cs-CZ">
                <a:latin typeface="Founders Grotesk Regular" pitchFamily="34" charset="-18"/>
              </a:rPr>
            </a:br>
            <a:r>
              <a:rPr lang="cs-CZ">
                <a:latin typeface="Founders Grotesk Regular" pitchFamily="34" charset="-18"/>
              </a:rPr>
              <a:t>Program Kultura</a:t>
            </a:r>
          </a:p>
          <a:p>
            <a:endParaRPr lang="cs-CZ">
              <a:latin typeface="Founders Grotesk Regular" pitchFamily="34" charset="-18"/>
            </a:endParaRPr>
          </a:p>
          <a:p>
            <a:endParaRPr lang="cs-CZ">
              <a:latin typeface="Founders Grotesk Regular" pitchFamily="34" charset="-18"/>
            </a:endParaRPr>
          </a:p>
          <a:p>
            <a:endParaRPr lang="cs-CZ">
              <a:latin typeface="Founders Grotesk Regular" pitchFamily="34" charset="-18"/>
            </a:endParaRPr>
          </a:p>
          <a:p>
            <a:endParaRPr lang="cs-CZ">
              <a:latin typeface="Founders Grotesk Regular" pitchFamily="34" charset="-18"/>
            </a:endParaRPr>
          </a:p>
          <a:p>
            <a:endParaRPr lang="cs-CZ">
              <a:latin typeface="Founders Grotesk Regular" pitchFamily="34" charset="-18"/>
            </a:endParaRPr>
          </a:p>
          <a:p>
            <a:endParaRPr lang="cs-CZ">
              <a:latin typeface="Founders Grotesk Regular" pitchFamily="34" charset="-18"/>
            </a:endParaRPr>
          </a:p>
          <a:p>
            <a:r>
              <a:rPr lang="cs-CZ">
                <a:latin typeface="Founders Grotesk Regular" pitchFamily="34" charset="-18"/>
              </a:rPr>
              <a:t>Nové příležitosti a výzvy</a:t>
            </a:r>
            <a:br>
              <a:rPr lang="cs-CZ">
                <a:latin typeface="Founders Grotesk Regular" pitchFamily="34" charset="-18"/>
              </a:rPr>
            </a:br>
            <a:r>
              <a:rPr lang="cs-CZ">
                <a:latin typeface="Founders Grotesk Regular" pitchFamily="34" charset="-18"/>
              </a:rPr>
              <a:t>www.eeagrants.cz</a:t>
            </a:r>
          </a:p>
          <a:p>
            <a:endParaRPr lang="cs-CZ">
              <a:latin typeface="Founders Grotesk Regular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43438130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5728BEB0-F333-0544-BF11-E189DBC57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66" y="395654"/>
            <a:ext cx="11626152" cy="706146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r>
              <a:rPr lang="cs-CZ" sz="3200" smtClean="0">
                <a:solidFill>
                  <a:srgbClr val="C00000"/>
                </a:solidFill>
              </a:rPr>
              <a:t>Posilování </a:t>
            </a:r>
            <a:r>
              <a:rPr lang="cs-CZ" sz="3200">
                <a:solidFill>
                  <a:srgbClr val="C00000"/>
                </a:solidFill>
              </a:rPr>
              <a:t>kapacit oborových zastřešujících asociací, sítí a platforem </a:t>
            </a:r>
            <a:br>
              <a:rPr lang="cs-CZ" sz="3200" smtClean="0"/>
            </a:br>
            <a:endParaRPr lang="cs-CZ" sz="320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0952211"/>
              </p:ext>
            </p:extLst>
          </p:nvPr>
        </p:nvGraphicFramePr>
        <p:xfrm>
          <a:off x="287158" y="1491327"/>
          <a:ext cx="11567160" cy="4781653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45591962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5728BEB0-F333-0544-BF11-E189DBC57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66" y="395654"/>
            <a:ext cx="11626152" cy="706146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rgbClr val="FF0000"/>
                </a:solidFill>
              </a:rPr>
              <a:t>Cíle</a:t>
            </a:r>
            <a:br>
              <a:rPr lang="cs-CZ" smtClean="0">
                <a:solidFill>
                  <a:srgbClr val="FF0000"/>
                </a:solidFill>
              </a:rPr>
            </a:br>
            <a:endParaRPr lang="cs-CZ">
              <a:solidFill>
                <a:srgbClr val="FF0000"/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D481297E-3D19-A64F-A96F-025DE3DE4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b="1" smtClean="0">
                <a:solidFill>
                  <a:srgbClr val="FF0000"/>
                </a:solidFill>
                <a:latin typeface="Founders Grotesk Regular"/>
              </a:rPr>
              <a:t>posilování </a:t>
            </a:r>
            <a:r>
              <a:rPr lang="es-ES" sz="2800" b="1">
                <a:solidFill>
                  <a:srgbClr val="FF0000"/>
                </a:solidFill>
                <a:latin typeface="Founders Grotesk Regular"/>
              </a:rPr>
              <a:t>kapacit </a:t>
            </a:r>
            <a:r>
              <a:rPr lang="es-ES" sz="2800">
                <a:latin typeface="Founders Grotesk Regular"/>
              </a:rPr>
              <a:t>stávajících </a:t>
            </a:r>
            <a:r>
              <a:rPr lang="cs-CZ" sz="2800" smtClean="0">
                <a:latin typeface="Founders Grotesk Regular"/>
              </a:rPr>
              <a:t>a</a:t>
            </a:r>
            <a:r>
              <a:rPr lang="es-ES" sz="2800" smtClean="0">
                <a:latin typeface="Founders Grotesk Regular"/>
              </a:rPr>
              <a:t> nov</a:t>
            </a:r>
            <a:r>
              <a:rPr lang="cs-CZ" sz="2800" smtClean="0">
                <a:latin typeface="Founders Grotesk Regular"/>
              </a:rPr>
              <a:t>ě</a:t>
            </a:r>
            <a:r>
              <a:rPr lang="es-ES" sz="2800" smtClean="0">
                <a:latin typeface="Founders Grotesk Regular"/>
              </a:rPr>
              <a:t> </a:t>
            </a:r>
            <a:br>
              <a:rPr lang="cs-CZ" sz="2800" smtClean="0">
                <a:latin typeface="Founders Grotesk Regular"/>
              </a:rPr>
            </a:br>
            <a:r>
              <a:rPr lang="es-ES" sz="2800" smtClean="0">
                <a:latin typeface="Founders Grotesk Regular"/>
              </a:rPr>
              <a:t>vznikajících oborových </a:t>
            </a:r>
            <a:r>
              <a:rPr lang="es-ES" sz="2800">
                <a:latin typeface="Founders Grotesk Regular"/>
              </a:rPr>
              <a:t>zastřešujících asociací, </a:t>
            </a:r>
            <a:br>
              <a:rPr lang="cs-CZ" sz="2800" smtClean="0">
                <a:latin typeface="Founders Grotesk Regular"/>
              </a:rPr>
            </a:br>
            <a:r>
              <a:rPr lang="es-ES" sz="2800" smtClean="0">
                <a:latin typeface="Founders Grotesk Regular"/>
              </a:rPr>
              <a:t>sítí </a:t>
            </a:r>
            <a:r>
              <a:rPr lang="es-ES" sz="2800">
                <a:latin typeface="Founders Grotesk Regular"/>
              </a:rPr>
              <a:t>a platforem </a:t>
            </a:r>
            <a:r>
              <a:rPr lang="es-ES" sz="2800" smtClean="0">
                <a:latin typeface="Founders Grotesk Regular"/>
              </a:rPr>
              <a:t>a </a:t>
            </a:r>
            <a:r>
              <a:rPr lang="es-ES" sz="2800">
                <a:latin typeface="Founders Grotesk Regular"/>
              </a:rPr>
              <a:t>jejich </a:t>
            </a:r>
            <a:r>
              <a:rPr lang="es-ES" sz="2800" smtClean="0">
                <a:latin typeface="Founders Grotesk Regular"/>
              </a:rPr>
              <a:t>členů</a:t>
            </a:r>
            <a:endParaRPr lang="cs-CZ" sz="2800" smtClean="0">
              <a:latin typeface="Founders Grotesk Regular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b="1" smtClean="0">
                <a:solidFill>
                  <a:srgbClr val="FF0000"/>
                </a:solidFill>
                <a:latin typeface="Founders Grotesk Regular"/>
              </a:rPr>
              <a:t>rozvoj </a:t>
            </a:r>
            <a:r>
              <a:rPr lang="es-ES" sz="2800" b="1">
                <a:solidFill>
                  <a:srgbClr val="FF0000"/>
                </a:solidFill>
                <a:latin typeface="Founders Grotesk Regular"/>
              </a:rPr>
              <a:t>a posilování dovedností </a:t>
            </a:r>
            <a:r>
              <a:rPr lang="es-ES" sz="2800">
                <a:latin typeface="Founders Grotesk Regular"/>
              </a:rPr>
              <a:t>asociací a </a:t>
            </a:r>
            <a:endParaRPr lang="cs-CZ" sz="2800" smtClean="0">
              <a:latin typeface="Founders Grotesk Regular"/>
            </a:endParaRPr>
          </a:p>
          <a:p>
            <a:r>
              <a:rPr lang="cs-CZ" sz="2800" smtClean="0">
                <a:latin typeface="Founders Grotesk Regular"/>
              </a:rPr>
              <a:t>    </a:t>
            </a:r>
            <a:r>
              <a:rPr lang="es-ES" sz="2800" smtClean="0">
                <a:latin typeface="Founders Grotesk Regular"/>
              </a:rPr>
              <a:t>jejich </a:t>
            </a:r>
            <a:r>
              <a:rPr lang="cs-CZ" sz="2800" smtClean="0">
                <a:latin typeface="Founders Grotesk Regular"/>
              </a:rPr>
              <a:t>č</a:t>
            </a:r>
            <a:r>
              <a:rPr lang="es-ES" sz="2800" smtClean="0">
                <a:latin typeface="Founders Grotesk Regular"/>
              </a:rPr>
              <a:t>lenu</a:t>
            </a:r>
            <a:r>
              <a:rPr lang="es-ES" sz="2800">
                <a:latin typeface="Founders Grotesk Regular"/>
              </a:rPr>
              <a:t>̊, mapování jejich potřeb a </a:t>
            </a:r>
            <a:r>
              <a:rPr lang="es-ES" sz="2800" smtClean="0">
                <a:latin typeface="Founders Grotesk Regular"/>
              </a:rPr>
              <a:t>formulac</a:t>
            </a:r>
            <a:r>
              <a:rPr lang="cs-CZ" sz="2800" smtClean="0">
                <a:latin typeface="Founders Grotesk Regular"/>
              </a:rPr>
              <a:t>e</a:t>
            </a:r>
            <a:r>
              <a:rPr lang="es-ES" sz="2800" smtClean="0">
                <a:latin typeface="Founders Grotesk Regular"/>
              </a:rPr>
              <a:t> </a:t>
            </a:r>
            <a:br>
              <a:rPr lang="cs-CZ" sz="2800" smtClean="0">
                <a:latin typeface="Founders Grotesk Regular"/>
              </a:rPr>
            </a:br>
            <a:r>
              <a:rPr lang="cs-CZ" sz="2800" smtClean="0">
                <a:latin typeface="Founders Grotesk Regular"/>
              </a:rPr>
              <a:t>    </a:t>
            </a:r>
            <a:r>
              <a:rPr lang="es-ES" sz="2800" smtClean="0">
                <a:latin typeface="Founders Grotesk Regular"/>
              </a:rPr>
              <a:t>argument</a:t>
            </a:r>
            <a:r>
              <a:rPr lang="cs-CZ" sz="2800" smtClean="0">
                <a:latin typeface="Founders Grotesk Regular"/>
              </a:rPr>
              <a:t>ů</a:t>
            </a:r>
            <a:r>
              <a:rPr lang="es-ES" sz="2800" smtClean="0">
                <a:latin typeface="Founders Grotesk Regular"/>
              </a:rPr>
              <a:t> </a:t>
            </a:r>
            <a:endParaRPr lang="cs-CZ" sz="2800" smtClean="0">
              <a:latin typeface="Founders Grotesk Regular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b="1" smtClean="0">
                <a:solidFill>
                  <a:srgbClr val="FF0000"/>
                </a:solidFill>
                <a:latin typeface="Founders Grotesk Regular"/>
              </a:rPr>
              <a:t>posilování </a:t>
            </a:r>
            <a:r>
              <a:rPr lang="es-ES" sz="2800" b="1">
                <a:solidFill>
                  <a:srgbClr val="FF0000"/>
                </a:solidFill>
                <a:latin typeface="Founders Grotesk Regular"/>
              </a:rPr>
              <a:t>spolupráce na národní i </a:t>
            </a:r>
            <a:r>
              <a:rPr lang="es-ES" sz="2800" b="1" smtClean="0">
                <a:solidFill>
                  <a:srgbClr val="FF0000"/>
                </a:solidFill>
                <a:latin typeface="Founders Grotesk Regular"/>
              </a:rPr>
              <a:t>evropské</a:t>
            </a:r>
            <a:endParaRPr lang="cs-CZ" sz="2800" b="1" smtClean="0">
              <a:solidFill>
                <a:srgbClr val="FF0000"/>
              </a:solidFill>
              <a:latin typeface="Founders Grotesk Regular"/>
            </a:endParaRPr>
          </a:p>
          <a:p>
            <a:r>
              <a:rPr lang="cs-CZ" sz="2800" b="1" smtClean="0">
                <a:solidFill>
                  <a:srgbClr val="FF0000"/>
                </a:solidFill>
                <a:latin typeface="Founders Grotesk Regular"/>
              </a:rPr>
              <a:t>    </a:t>
            </a:r>
            <a:r>
              <a:rPr lang="es-ES" sz="2800" b="1" smtClean="0">
                <a:solidFill>
                  <a:srgbClr val="FF0000"/>
                </a:solidFill>
                <a:latin typeface="Founders Grotesk Regular"/>
              </a:rPr>
              <a:t>úrovni</a:t>
            </a:r>
            <a:r>
              <a:rPr lang="es-ES" sz="2800" b="1" smtClean="0">
                <a:latin typeface="Founders Grotesk Regular"/>
              </a:rPr>
              <a:t> </a:t>
            </a:r>
            <a:r>
              <a:rPr lang="es-ES" sz="2800">
                <a:latin typeface="Founders Grotesk Regular"/>
              </a:rPr>
              <a:t>(s odpovídajícími protějšky z </a:t>
            </a:r>
            <a:r>
              <a:rPr lang="es-ES" sz="2800" smtClean="0">
                <a:latin typeface="Founders Grotesk Regular"/>
              </a:rPr>
              <a:t>donorských</a:t>
            </a:r>
            <a:endParaRPr lang="cs-CZ" sz="2800" smtClean="0">
              <a:latin typeface="Founders Grotesk Regular"/>
            </a:endParaRPr>
          </a:p>
          <a:p>
            <a:r>
              <a:rPr lang="cs-CZ" sz="2800">
                <a:latin typeface="Founders Grotesk Regular"/>
              </a:rPr>
              <a:t> </a:t>
            </a:r>
            <a:r>
              <a:rPr lang="cs-CZ" sz="2800" smtClean="0">
                <a:latin typeface="Founders Grotesk Regular"/>
              </a:rPr>
              <a:t>   </a:t>
            </a:r>
            <a:r>
              <a:rPr lang="es-ES" sz="2800" smtClean="0">
                <a:latin typeface="Founders Grotesk Regular"/>
              </a:rPr>
              <a:t>státu</a:t>
            </a:r>
            <a:r>
              <a:rPr lang="es-ES" sz="2800">
                <a:latin typeface="Founders Grotesk Regular"/>
              </a:rPr>
              <a:t>̊), vč</a:t>
            </a:r>
            <a:r>
              <a:rPr lang="es-ES" sz="2800" smtClean="0">
                <a:latin typeface="Founders Grotesk Regular"/>
              </a:rPr>
              <a:t>etn</a:t>
            </a:r>
            <a:r>
              <a:rPr lang="cs-CZ" sz="2800" smtClean="0">
                <a:latin typeface="Founders Grotesk Regular"/>
              </a:rPr>
              <a:t>ě</a:t>
            </a:r>
            <a:r>
              <a:rPr lang="es-ES" sz="2800" smtClean="0">
                <a:latin typeface="Founders Grotesk Regular"/>
              </a:rPr>
              <a:t> vým</a:t>
            </a:r>
            <a:r>
              <a:rPr lang="cs-CZ" sz="2800" smtClean="0">
                <a:latin typeface="Founders Grotesk Regular"/>
              </a:rPr>
              <a:t>ě</a:t>
            </a:r>
            <a:r>
              <a:rPr lang="es-ES" sz="2800" smtClean="0">
                <a:latin typeface="Founders Grotesk Regular"/>
              </a:rPr>
              <a:t>ny informací </a:t>
            </a:r>
            <a:r>
              <a:rPr lang="es-ES" sz="2800">
                <a:latin typeface="Founders Grotesk Regular"/>
              </a:rPr>
              <a:t>a know- </a:t>
            </a:r>
            <a:r>
              <a:rPr lang="es-ES" sz="2800" smtClean="0">
                <a:latin typeface="Founders Grotesk Regular"/>
              </a:rPr>
              <a:t>how </a:t>
            </a:r>
            <a:endParaRPr lang="cs-CZ" sz="2800">
              <a:latin typeface="Founders Grotesk Regular"/>
            </a:endParaRPr>
          </a:p>
          <a:p>
            <a:endParaRPr lang="cs-CZ" smtClean="0"/>
          </a:p>
          <a:p>
            <a:endParaRPr lang="cs-CZ" smtClean="0">
              <a:latin typeface="Founders Grotesk Regular"/>
            </a:endParaRPr>
          </a:p>
          <a:p>
            <a:endParaRPr lang="cs-CZ"/>
          </a:p>
        </p:txBody>
      </p:sp>
      <p:pic>
        <p:nvPicPr>
          <p:cNvPr id="4" name="Zástupný symbol pro obráze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85" r="19665"/>
          <a:stretch>
            <a:fillRect/>
          </a:stretch>
        </p:blipFill>
        <p:spPr>
          <a:xfrm>
            <a:off x="8507186" y="1315062"/>
            <a:ext cx="3520692" cy="522641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07186" y="1315063"/>
            <a:ext cx="3520692" cy="5531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9403528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5728BEB0-F333-0544-BF11-E189DBC57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158" y="607012"/>
            <a:ext cx="11626152" cy="494788"/>
          </a:xfrm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rgbClr val="FF0000"/>
                </a:solidFill>
              </a:rPr>
              <a:t>Co</a:t>
            </a:r>
            <a:endParaRPr lang="cs-CZ">
              <a:solidFill>
                <a:srgbClr val="FF0000"/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D481297E-3D19-A64F-A96F-025DE3DE4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>
            <a:defPPr>
              <a:defRPr kern="1200" smtId="4294967295"/>
            </a:defPPr>
          </a:lstStyle>
          <a:p>
            <a:r>
              <a:rPr lang="cs-CZ" sz="2800" b="1">
                <a:latin typeface="Founders Grotesk"/>
              </a:rPr>
              <a:t>Oprávněné aktivity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mtClean="0"/>
              <a:t>z</a:t>
            </a:r>
            <a:r>
              <a:rPr lang="en-GB" smtClean="0"/>
              <a:t>aměřené </a:t>
            </a:r>
            <a:r>
              <a:rPr lang="en-GB"/>
              <a:t>na </a:t>
            </a:r>
            <a:r>
              <a:rPr lang="en-GB" b="1">
                <a:solidFill>
                  <a:srgbClr val="FF0000"/>
                </a:solidFill>
              </a:rPr>
              <a:t>profesionalizaci </a:t>
            </a:r>
            <a:r>
              <a:rPr lang="cs-CZ" b="1" smtClean="0">
                <a:solidFill>
                  <a:srgbClr val="FF0000"/>
                </a:solidFill>
              </a:rPr>
              <a:t>asociací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mtClean="0"/>
              <a:t>z</a:t>
            </a:r>
            <a:r>
              <a:rPr lang="en-GB" smtClean="0"/>
              <a:t>aměřené </a:t>
            </a:r>
            <a:r>
              <a:rPr lang="en-GB"/>
              <a:t>na </a:t>
            </a:r>
            <a:r>
              <a:rPr lang="en-GB" b="1">
                <a:solidFill>
                  <a:srgbClr val="FF0000"/>
                </a:solidFill>
              </a:rPr>
              <a:t>rozvoj a posílení dovedností </a:t>
            </a:r>
            <a:r>
              <a:rPr lang="en-GB"/>
              <a:t>a kompetencí </a:t>
            </a:r>
            <a:r>
              <a:rPr lang="cs-CZ" smtClean="0"/>
              <a:t>asociací </a:t>
            </a:r>
            <a:br>
              <a:rPr lang="cs-CZ" smtClean="0"/>
            </a:br>
            <a:r>
              <a:rPr lang="en-GB" smtClean="0"/>
              <a:t>a</a:t>
            </a:r>
            <a:r>
              <a:rPr lang="cs-CZ" smtClean="0"/>
              <a:t> </a:t>
            </a:r>
            <a:r>
              <a:rPr lang="en-GB" smtClean="0"/>
              <a:t>jejich </a:t>
            </a:r>
            <a:r>
              <a:rPr lang="en-GB"/>
              <a:t>členů například v oblastech jako je management, leadership, </a:t>
            </a:r>
            <a:br>
              <a:rPr lang="cs-CZ" smtClean="0"/>
            </a:br>
            <a:r>
              <a:rPr lang="en-GB" smtClean="0"/>
              <a:t>fundraising</a:t>
            </a:r>
            <a:r>
              <a:rPr lang="cs-CZ" smtClean="0"/>
              <a:t>, </a:t>
            </a:r>
            <a:r>
              <a:rPr lang="en-GB" smtClean="0"/>
              <a:t>a </a:t>
            </a:r>
            <a:r>
              <a:rPr lang="en-GB"/>
              <a:t>to </a:t>
            </a:r>
            <a:r>
              <a:rPr lang="en-GB" smtClean="0"/>
              <a:t>např</a:t>
            </a:r>
            <a:r>
              <a:rPr lang="cs-CZ" smtClean="0"/>
              <a:t>.</a:t>
            </a:r>
            <a:r>
              <a:rPr lang="en-GB" smtClean="0"/>
              <a:t> </a:t>
            </a:r>
            <a:r>
              <a:rPr lang="en-GB"/>
              <a:t>formou workshopů, couchingu </a:t>
            </a:r>
            <a:endParaRPr lang="cs-CZ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mtClean="0"/>
              <a:t>zaměřené </a:t>
            </a:r>
            <a:r>
              <a:rPr lang="en-GB"/>
              <a:t>na </a:t>
            </a:r>
            <a:r>
              <a:rPr lang="en-GB" b="1">
                <a:solidFill>
                  <a:srgbClr val="FF0000"/>
                </a:solidFill>
              </a:rPr>
              <a:t>mapování potřeb </a:t>
            </a:r>
            <a:r>
              <a:rPr lang="en-GB"/>
              <a:t>vybraných uměleckých aktérů a </a:t>
            </a:r>
            <a:br>
              <a:rPr lang="cs-CZ" smtClean="0"/>
            </a:br>
            <a:r>
              <a:rPr lang="en-GB" smtClean="0"/>
              <a:t>oblastí např</a:t>
            </a:r>
            <a:r>
              <a:rPr lang="cs-CZ" smtClean="0"/>
              <a:t>.</a:t>
            </a:r>
            <a:r>
              <a:rPr lang="en-GB" smtClean="0"/>
              <a:t> </a:t>
            </a:r>
            <a:r>
              <a:rPr lang="en-GB"/>
              <a:t>formou výzkumu, sběru dat, studií, analýz a dalších </a:t>
            </a:r>
            <a:br>
              <a:rPr lang="cs-CZ" smtClean="0"/>
            </a:br>
            <a:r>
              <a:rPr lang="en-GB" smtClean="0"/>
              <a:t>šetření </a:t>
            </a:r>
            <a:r>
              <a:rPr lang="en-GB"/>
              <a:t>s cílem formulovat argumenty pro kulturní politiku a </a:t>
            </a:r>
            <a:br>
              <a:rPr lang="cs-CZ" smtClean="0"/>
            </a:br>
            <a:r>
              <a:rPr lang="en-GB" smtClean="0"/>
              <a:t>kulturní advokacii </a:t>
            </a:r>
            <a:r>
              <a:rPr lang="en-GB"/>
              <a:t>v oblasti </a:t>
            </a:r>
            <a:r>
              <a:rPr lang="en-GB" smtClean="0"/>
              <a:t>umění </a:t>
            </a:r>
            <a:endParaRPr lang="cs-CZ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mtClean="0"/>
              <a:t>zaměřené </a:t>
            </a:r>
            <a:r>
              <a:rPr lang="en-GB"/>
              <a:t>na </a:t>
            </a:r>
            <a:r>
              <a:rPr lang="en-GB" b="1">
                <a:solidFill>
                  <a:srgbClr val="FF0000"/>
                </a:solidFill>
              </a:rPr>
              <a:t>práci s publikem</a:t>
            </a:r>
            <a:r>
              <a:rPr lang="en-GB"/>
              <a:t>, které budou v rámci projektu </a:t>
            </a:r>
            <a:br>
              <a:rPr lang="cs-CZ" smtClean="0"/>
            </a:br>
            <a:r>
              <a:rPr lang="en-GB" smtClean="0"/>
              <a:t>ověřovány a </a:t>
            </a:r>
            <a:r>
              <a:rPr lang="en-GB"/>
              <a:t>které povedou ke konkrétním výstupů směřujících </a:t>
            </a:r>
            <a:br>
              <a:rPr lang="cs-CZ" smtClean="0"/>
            </a:br>
            <a:r>
              <a:rPr lang="en-GB" smtClean="0"/>
              <a:t>k </a:t>
            </a:r>
            <a:r>
              <a:rPr lang="en-GB"/>
              <a:t>nastavení strategických opatření. Tato opatření budou relevantní </a:t>
            </a:r>
            <a:br>
              <a:rPr lang="cs-CZ" smtClean="0"/>
            </a:br>
            <a:r>
              <a:rPr lang="en-GB" smtClean="0"/>
              <a:t>pro </a:t>
            </a:r>
            <a:r>
              <a:rPr lang="en-GB"/>
              <a:t>celou uměleckou </a:t>
            </a:r>
            <a:r>
              <a:rPr lang="en-GB" smtClean="0"/>
              <a:t>oblast/oblasti (</a:t>
            </a:r>
            <a:r>
              <a:rPr lang="en-GB"/>
              <a:t>nikoliv pouze pro jednu </a:t>
            </a:r>
            <a:br>
              <a:rPr lang="cs-CZ" smtClean="0"/>
            </a:br>
            <a:r>
              <a:rPr lang="en-GB" smtClean="0"/>
              <a:t>organizaci) </a:t>
            </a:r>
            <a:endParaRPr lang="cs-CZ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mtClean="0"/>
              <a:t>zaměřené </a:t>
            </a:r>
            <a:r>
              <a:rPr lang="en-GB"/>
              <a:t>na </a:t>
            </a:r>
            <a:r>
              <a:rPr lang="en-GB" b="1">
                <a:solidFill>
                  <a:srgbClr val="FF0000"/>
                </a:solidFill>
              </a:rPr>
              <a:t>posilování a propagaci spolupráce </a:t>
            </a:r>
            <a:r>
              <a:rPr lang="en-GB"/>
              <a:t>jak na národní, </a:t>
            </a:r>
            <a:br>
              <a:rPr lang="cs-CZ" smtClean="0"/>
            </a:br>
            <a:r>
              <a:rPr lang="en-GB" smtClean="0"/>
              <a:t>tak </a:t>
            </a:r>
            <a:r>
              <a:rPr lang="en-GB"/>
              <a:t>na evropské úrovni (s odpovídajícími protějšky z </a:t>
            </a:r>
            <a:r>
              <a:rPr lang="cs-CZ" smtClean="0"/>
              <a:t>d</a:t>
            </a:r>
            <a:r>
              <a:rPr lang="en-GB" smtClean="0"/>
              <a:t>onorských </a:t>
            </a:r>
            <a:r>
              <a:rPr lang="en-GB"/>
              <a:t>států), </a:t>
            </a:r>
            <a:br>
              <a:rPr lang="cs-CZ" smtClean="0"/>
            </a:br>
            <a:r>
              <a:rPr lang="en-GB" smtClean="0"/>
              <a:t>včetně </a:t>
            </a:r>
            <a:r>
              <a:rPr lang="en-GB"/>
              <a:t>výměny informací a know-how prostřednictvím </a:t>
            </a:r>
            <a:r>
              <a:rPr lang="en-GB" smtClean="0"/>
              <a:t>např</a:t>
            </a:r>
            <a:r>
              <a:rPr lang="cs-CZ" smtClean="0"/>
              <a:t>. </a:t>
            </a:r>
            <a:r>
              <a:rPr lang="en-GB" smtClean="0"/>
              <a:t>seminářů</a:t>
            </a:r>
            <a:r>
              <a:rPr lang="en-GB"/>
              <a:t>, workshopů, studií, výzkumu atd. </a:t>
            </a:r>
            <a:endParaRPr lang="cs-CZ"/>
          </a:p>
          <a:p>
            <a:endParaRPr lang="cs-CZ" smtClean="0"/>
          </a:p>
          <a:p>
            <a:endParaRPr lang="cs-CZ" smtClean="0">
              <a:latin typeface="Founders Grotesk Regular"/>
            </a:endParaRPr>
          </a:p>
          <a:p>
            <a:endParaRPr lang="cs-CZ"/>
          </a:p>
        </p:txBody>
      </p:sp>
      <p:sp>
        <p:nvSpPr>
          <p:cNvPr id="7" name="TextovéPole 6"/>
          <p:cNvSpPr txBox="1"/>
          <p:nvPr/>
        </p:nvSpPr>
        <p:spPr>
          <a:xfrm>
            <a:off x="9899683" y="6624656"/>
            <a:ext cx="2885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1200" smtClean="0"/>
              <a:t>Akademie ID 2018 </a:t>
            </a:r>
            <a:endParaRPr lang="en-US" sz="120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547" y="1307157"/>
            <a:ext cx="4055795" cy="524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84869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5728BEB0-F333-0544-BF11-E189DBC57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smtClean="0"/>
              <a:t>Co</a:t>
            </a:r>
            <a:endParaRPr lang="cs-CZ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4850775"/>
              </p:ext>
            </p:extLst>
          </p:nvPr>
        </p:nvGraphicFramePr>
        <p:xfrm>
          <a:off x="348704" y="1491327"/>
          <a:ext cx="11567160" cy="4781653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9767799" y="6596217"/>
            <a:ext cx="2885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1200" smtClean="0"/>
              <a:t>Akademie ID 2018 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829910981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5728BEB0-F333-0544-BF11-E189DBC57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rgbClr val="FF0000"/>
                </a:solidFill>
              </a:rPr>
              <a:t>Kdo</a:t>
            </a:r>
            <a:endParaRPr lang="cs-CZ">
              <a:solidFill>
                <a:srgbClr val="FF0000"/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D481297E-3D19-A64F-A96F-025DE3DE4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704" y="1491327"/>
            <a:ext cx="11567160" cy="478165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514350" indent="-514350">
              <a:buAutoNum type="arabicParenR"/>
            </a:pPr>
            <a:r>
              <a:rPr lang="cs-CZ" sz="3200" b="1" smtClean="0">
                <a:latin typeface="Founders Grotesk Regular"/>
              </a:rPr>
              <a:t>Žadatelé</a:t>
            </a:r>
            <a:r>
              <a:rPr lang="cs-CZ" sz="3200" smtClean="0">
                <a:latin typeface="Founders Grotesk Regular"/>
              </a:rPr>
              <a:t> pouze z ČR a pouze právnické </a:t>
            </a:r>
          </a:p>
          <a:p>
            <a:r>
              <a:rPr lang="cs-CZ" sz="3200">
                <a:latin typeface="Founders Grotesk Regular"/>
              </a:rPr>
              <a:t>	</a:t>
            </a:r>
            <a:r>
              <a:rPr lang="cs-CZ" sz="3200" smtClean="0">
                <a:latin typeface="Founders Grotesk Regular"/>
              </a:rPr>
              <a:t>osoby.</a:t>
            </a:r>
          </a:p>
          <a:p>
            <a:r>
              <a:rPr lang="cs-CZ" sz="3200" smtClean="0">
                <a:latin typeface="Founders Grotesk Regular"/>
              </a:rPr>
              <a:t>	</a:t>
            </a:r>
            <a:r>
              <a:rPr lang="cs-CZ" sz="3200" b="1" smtClean="0">
                <a:latin typeface="Founders Grotesk Regular"/>
              </a:rPr>
              <a:t>Délka její existence není omezena.</a:t>
            </a:r>
          </a:p>
          <a:p>
            <a:endParaRPr lang="cs-CZ" sz="3200" smtClean="0">
              <a:latin typeface="Founders Grotesk Regular"/>
            </a:endParaRPr>
          </a:p>
          <a:p>
            <a:r>
              <a:rPr lang="cs-CZ" sz="3200" b="1" smtClean="0">
                <a:latin typeface="Founders Grotesk Regular"/>
              </a:rPr>
              <a:t>2) Partneři z donorských států </a:t>
            </a:r>
            <a:r>
              <a:rPr lang="cs-CZ" sz="3200" smtClean="0">
                <a:latin typeface="Founders Grotesk Regular"/>
              </a:rPr>
              <a:t>– pouze</a:t>
            </a:r>
          </a:p>
          <a:p>
            <a:r>
              <a:rPr lang="cs-CZ" sz="3200" smtClean="0">
                <a:latin typeface="Founders Grotesk Regular"/>
              </a:rPr>
              <a:t>     	právnické osoby</a:t>
            </a:r>
          </a:p>
          <a:p>
            <a:endParaRPr lang="cs-CZ" sz="3200" smtClean="0">
              <a:latin typeface="Founders Grotesk Regular"/>
            </a:endParaRPr>
          </a:p>
          <a:p>
            <a:r>
              <a:rPr lang="cs-CZ" sz="3200" smtClean="0">
                <a:latin typeface="Founders Grotesk Regular"/>
              </a:rPr>
              <a:t>3) </a:t>
            </a:r>
            <a:r>
              <a:rPr lang="cs-CZ" sz="3200" b="1" smtClean="0">
                <a:latin typeface="Founders Grotesk Regular"/>
              </a:rPr>
              <a:t>Partneři z ČR </a:t>
            </a:r>
            <a:r>
              <a:rPr lang="cs-CZ" sz="3200" smtClean="0">
                <a:latin typeface="Founders Grotesk Regular"/>
              </a:rPr>
              <a:t>– pouze právnické osoby</a:t>
            </a:r>
            <a:endParaRPr lang="cs-CZ" sz="3200">
              <a:latin typeface="Founders Grotesk Regular"/>
            </a:endParaRPr>
          </a:p>
          <a:p>
            <a:endParaRPr lang="cs-CZ" smtClean="0"/>
          </a:p>
          <a:p>
            <a:endParaRPr lang="cs-CZ"/>
          </a:p>
          <a:p>
            <a:endParaRPr lang="cs-CZ" smtClean="0">
              <a:latin typeface="Founders Grotesk Regular"/>
            </a:endParaRPr>
          </a:p>
          <a:p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9767799" y="6596217"/>
            <a:ext cx="2885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1200" smtClean="0"/>
              <a:t>Akademie ID 2018 </a:t>
            </a:r>
            <a:endParaRPr lang="en-US" sz="12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24863" y="969143"/>
            <a:ext cx="3767137" cy="530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4756456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5728BEB0-F333-0544-BF11-E189DBC57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66" y="600981"/>
            <a:ext cx="11626152" cy="494788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rgbClr val="FF0000"/>
                </a:solidFill>
              </a:rPr>
              <a:t>Kdo</a:t>
            </a:r>
            <a:endParaRPr lang="cs-CZ">
              <a:solidFill>
                <a:srgbClr val="FF0000"/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D481297E-3D19-A64F-A96F-025DE3DE4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15" y="1491327"/>
            <a:ext cx="11567160" cy="478165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fontAlgn="t"/>
            <a:endParaRPr lang="cs-CZ" sz="4500">
              <a:latin typeface="Founders Grotesk"/>
            </a:endParaRPr>
          </a:p>
          <a:p>
            <a:pPr fontAlgn="t"/>
            <a:endParaRPr lang="cs-CZ" b="1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6567362"/>
              </p:ext>
            </p:extLst>
          </p:nvPr>
        </p:nvGraphicFramePr>
        <p:xfrm>
          <a:off x="348704" y="1491327"/>
          <a:ext cx="11567160" cy="4781653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17371444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5728BEB0-F333-0544-BF11-E189DBC57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66" y="600981"/>
            <a:ext cx="11626152" cy="494788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rgbClr val="FF0000"/>
                </a:solidFill>
              </a:rPr>
              <a:t>Co vědět dalšího?</a:t>
            </a:r>
            <a:endParaRPr lang="cs-CZ">
              <a:solidFill>
                <a:srgbClr val="FF0000"/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D481297E-3D19-A64F-A96F-025DE3DE4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15" y="1491327"/>
            <a:ext cx="11567160" cy="478165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fontAlgn="t"/>
            <a:endParaRPr lang="cs-CZ" sz="4500">
              <a:latin typeface="Founders Grotesk"/>
            </a:endParaRPr>
          </a:p>
          <a:p>
            <a:pPr fontAlgn="t"/>
            <a:endParaRPr lang="cs-CZ" b="1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97085439"/>
              </p:ext>
            </p:extLst>
          </p:nvPr>
        </p:nvGraphicFramePr>
        <p:xfrm>
          <a:off x="348704" y="1491327"/>
          <a:ext cx="11567160" cy="4781653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23275443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5728BEB0-F333-0544-BF11-E189DBC57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66" y="600981"/>
            <a:ext cx="11626152" cy="494788"/>
          </a:xfrm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smtClean="0"/>
              <a:t>Konzultace</a:t>
            </a:r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D481297E-3D19-A64F-A96F-025DE3DE4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15" y="1491327"/>
            <a:ext cx="11567160" cy="478165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fontAlgn="t"/>
            <a:endParaRPr lang="cs-CZ" sz="5400" smtClean="0">
              <a:latin typeface="Founders Grotesk"/>
            </a:endParaRPr>
          </a:p>
          <a:p>
            <a:pPr fontAlgn="t"/>
            <a:r>
              <a:rPr lang="cs-CZ" sz="3000" smtClean="0">
                <a:latin typeface="Founders Grotesk"/>
              </a:rPr>
              <a:t>IDU </a:t>
            </a:r>
            <a:br>
              <a:rPr lang="cs-CZ" sz="3000" smtClean="0">
                <a:latin typeface="Founders Grotesk"/>
              </a:rPr>
            </a:br>
            <a:r>
              <a:rPr lang="cs-CZ" sz="3000" smtClean="0">
                <a:latin typeface="Founders Grotesk"/>
                <a:hlinkClick r:id="rId3"/>
              </a:rPr>
              <a:t>www.idu.cz</a:t>
            </a:r>
            <a:endParaRPr lang="cs-CZ" sz="3000">
              <a:latin typeface="Founders Grotesk"/>
            </a:endParaRPr>
          </a:p>
          <a:p>
            <a:pPr fontAlgn="t"/>
            <a:endParaRPr lang="cs-CZ" sz="3000">
              <a:latin typeface="Founders Grotesk"/>
            </a:endParaRPr>
          </a:p>
          <a:p>
            <a:pPr fontAlgn="t"/>
            <a:r>
              <a:rPr lang="cs-CZ" sz="3000">
                <a:latin typeface="Founders Grotesk"/>
              </a:rPr>
              <a:t>Pavla Petrová </a:t>
            </a:r>
            <a:br>
              <a:rPr lang="cs-CZ" sz="3000">
                <a:latin typeface="Founders Grotesk"/>
              </a:rPr>
            </a:br>
            <a:r>
              <a:rPr lang="cs-CZ" sz="3000">
                <a:latin typeface="Founders Grotesk"/>
                <a:hlinkClick r:id="rId4"/>
              </a:rPr>
              <a:t>pavla.petrova@idu.cz</a:t>
            </a:r>
            <a:r>
              <a:rPr lang="cs-CZ" sz="3000">
                <a:latin typeface="Founders Grotesk"/>
              </a:rPr>
              <a:t> </a:t>
            </a:r>
          </a:p>
          <a:p>
            <a:pPr fontAlgn="t"/>
            <a:r>
              <a:rPr lang="cs-CZ" sz="3000" smtClean="0">
                <a:latin typeface="Founders Grotesk"/>
              </a:rPr>
              <a:t>Eva Žáková</a:t>
            </a:r>
            <a:br>
              <a:rPr lang="cs-CZ" sz="3000" smtClean="0">
                <a:latin typeface="Founders Grotesk"/>
              </a:rPr>
            </a:br>
            <a:r>
              <a:rPr lang="cs-CZ" sz="3000" smtClean="0">
                <a:latin typeface="Founders Grotesk"/>
                <a:hlinkClick r:id="rId5"/>
              </a:rPr>
              <a:t>eva.zakova@idu.cz</a:t>
            </a:r>
            <a:r>
              <a:rPr lang="cs-CZ" sz="3000" smtClean="0">
                <a:latin typeface="Founders Grotesk"/>
              </a:rPr>
              <a:t> </a:t>
            </a:r>
          </a:p>
          <a:p>
            <a:pPr fontAlgn="t"/>
            <a:endParaRPr lang="cs-CZ" b="1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237" y="1274885"/>
            <a:ext cx="2818069" cy="530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142968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2021-06-03T09:01:19.661</cp:lastPrinted>
  <dcterms:created xsi:type="dcterms:W3CDTF">2021-06-03T09:01:19Z</dcterms:created>
  <dcterms:modified xsi:type="dcterms:W3CDTF">2021-06-03T09:01:19Z</dcterms:modified>
</cp:coreProperties>
</file>