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61" r:id="rId5"/>
    <p:sldId id="294" r:id="rId6"/>
    <p:sldId id="295" r:id="rId7"/>
    <p:sldId id="262" r:id="rId8"/>
    <p:sldId id="293" r:id="rId9"/>
    <p:sldId id="274" r:id="rId10"/>
  </p:sldIdLst>
  <p:sldSz cx="24380825" cy="13714412"/>
  <p:notesSz cx="6797675" cy="9928225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1">
              <a:tint val="20000"/>
            </a:schemeClr>
          </a:solidFill>
        </a:fill>
      </a:tcStyle>
    </a:band1H>
    <a:band1V>
      <a:tcStyle>
        <a:fill>
          <a:solidFill>
            <a:schemeClr val="accent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1"/>
          </a:solidFill>
        </a:fill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2">
              <a:tint val="20000"/>
            </a:schemeClr>
          </a:solidFill>
        </a:fill>
      </a:tcStyle>
    </a:band1H>
    <a:band1V>
      <a:tcStyle>
        <a:fill>
          <a:solidFill>
            <a:schemeClr val="accent2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5411" autoAdjust="0"/>
  </p:normalViewPr>
  <p:slideViewPr>
    <p:cSldViewPr snapToGrid="0">
      <p:cViewPr varScale="1">
        <p:scale>
          <a:sx n="56" d="100"/>
          <a:sy n="56" d="100"/>
        </p:scale>
        <p:origin x="-228" y="-7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0D724D1-1215-441F-9C21-0A31BD95A51B}" type="doc">
      <dgm:prSet loTypeId="urn:microsoft.com/office/officeart/2005/8/layout/hProcess11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>
          <a:defPPr>
            <a:defRPr kern="1200" smtId="4294967295"/>
          </a:defPPr>
        </a:lstStyle>
        <a:p>
          <a:endParaRPr/>
        </a:p>
      </dgm:t>
    </dgm:pt>
    <dgm:pt modelId="{12F856AB-812A-4A8D-B0B2-FA7D2EEC3042}" type="parTrans" cxnId="{C58A29D5-1269-4D89-A13E-56039B2B898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EDED858-57CB-4388-844D-E1D04A33BCF6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US" sz="2800" b="1" noProof="0"/>
            <a:t>Bilater</a:t>
          </a:r>
          <a:r>
            <a:rPr lang="cs-CZ" sz="2800" b="1" noProof="0"/>
            <a:t>ální seminář</a:t>
          </a:r>
        </a:p>
        <a:p>
          <a:r>
            <a:rPr lang="cs-CZ" sz="2800" b="0" noProof="0"/>
            <a:t>Červen – Červenec 2021</a:t>
          </a:r>
          <a:endParaRPr lang="en-US" sz="2800" b="0" noProof="0"/>
        </a:p>
      </dgm:t>
    </dgm:pt>
    <dgm:pt modelId="{E69916AA-0480-49A9-B8AA-B6A0322DAC26}" type="sibTrans" cxnId="{C58A29D5-1269-4D89-A13E-56039B2B898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71F6ED-2BC8-4F14-B986-1481AFB9012D}" type="parTrans" cxnId="{D04EE4D1-EE01-4F50-B706-2A46F32037F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638E58-EDAB-4089-B68E-B319256077D7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2800" b="1" noProof="0"/>
            <a:t>Otevřená výzva</a:t>
          </a:r>
        </a:p>
        <a:p>
          <a:r>
            <a:rPr lang="cs-CZ" sz="2800" b="0" noProof="0"/>
            <a:t>21. květen 2021</a:t>
          </a:r>
          <a:endParaRPr lang="en-US" sz="2800" b="0" noProof="0"/>
        </a:p>
      </dgm:t>
    </dgm:pt>
    <dgm:pt modelId="{ECB0DC6D-5638-43C2-8299-5BBB5D7EDA30}" type="sibTrans" cxnId="{D04EE4D1-EE01-4F50-B706-2A46F32037F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6C55F0-1ABF-4CD5-9200-9F4A307F7638}" type="parTrans" cxnId="{84EA621F-2077-4ED7-9067-E4D0CFEF016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524559E-2A42-40C2-83EB-B034D8E4EE2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Podávání žádostí</a:t>
          </a:r>
        </a:p>
        <a:p>
          <a:r>
            <a:rPr lang="cs-CZ" b="0" noProof="0"/>
            <a:t>21. květen – 31. srpen</a:t>
          </a:r>
          <a:r>
            <a:rPr lang="en-US" b="0" noProof="0"/>
            <a:t> </a:t>
          </a:r>
          <a:r>
            <a:rPr lang="cs-CZ" b="0" noProof="0"/>
            <a:t>2021</a:t>
          </a:r>
          <a:endParaRPr lang="en-US" b="0" noProof="0"/>
        </a:p>
      </dgm:t>
    </dgm:pt>
    <dgm:pt modelId="{B3202553-4F9D-4BCB-9EB3-660B8CF05FDF}" type="sibTrans" cxnId="{84EA621F-2077-4ED7-9067-E4D0CFEF016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F0C0A58-82A6-4810-8AFF-BFB1A512B208}" type="parTrans" cxnId="{C04308C6-C94D-45F8-91EA-FE58102F467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379C59-A22C-4ECE-A298-E6BBAB07F72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Hodnocení</a:t>
          </a:r>
          <a:r>
            <a:rPr lang="cs-CZ" noProof="0"/>
            <a:t> a výběr projektů</a:t>
          </a:r>
          <a:endParaRPr lang="en-US" noProof="0"/>
        </a:p>
      </dgm:t>
    </dgm:pt>
    <dgm:pt modelId="{49FC1DE6-A1D2-4AC8-A880-09EB26AB0E29}" type="sibTrans" cxnId="{C04308C6-C94D-45F8-91EA-FE58102F467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C6A21DF-7493-4C33-A424-79B98FB31671}" type="parTrans" cxnId="{6AD22F5A-5972-49B5-9686-F44E7B3DCDD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DB78C5-C45B-4F95-998C-5F3801751FF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Realizace projektů</a:t>
          </a:r>
        </a:p>
        <a:p>
          <a:r>
            <a:rPr lang="cs-CZ" noProof="0"/>
            <a:t>cca od dubna 2022</a:t>
          </a:r>
          <a:endParaRPr lang="en-US" noProof="0"/>
        </a:p>
      </dgm:t>
    </dgm:pt>
    <dgm:pt modelId="{81BC5FFB-C1F9-4ACB-8A02-CE0273A42883}" type="sibTrans" cxnId="{6AD22F5A-5972-49B5-9686-F44E7B3DCDD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D356A97-CB50-4F35-A097-C78A84DBEF5C}" type="pres">
      <dgm:prSet presAssocID="{70D724D1-1215-441F-9C21-0A31BD95A51B}" presName="Name0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26B0F9-B37C-491B-8B82-1D2FBA5EEBB0}" type="pres">
      <dgm:prSet presAssocID="{70D724D1-1215-441F-9C21-0A31BD95A51B}" presName="arrow" presStyleLbl="bgShp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CE6EBFEC-FE1C-4A6E-9853-272336AFDF43}" type="pres">
      <dgm:prSet presAssocID="{70D724D1-1215-441F-9C21-0A31BD95A51B}" presName="points"/>
      <dgm:spPr/>
      <dgm:t>
        <a:bodyPr/>
        <a:lstStyle>
          <a:defPPr>
            <a:defRPr kern="1200" smtId="4294967295"/>
          </a:defPPr>
        </a:lstStyle>
        <a:p/>
      </dgm:t>
    </dgm:pt>
    <dgm:pt modelId="{13F2BB8D-CE95-4A70-A4ED-1B38F51972DA}" type="pres">
      <dgm:prSet presAssocID="{CEDED858-57CB-4388-844D-E1D04A33BCF6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70E20107-9408-46CA-A153-EE1F28DD04B3}" type="pres">
      <dgm:prSet presAssocID="{CEDED858-57CB-4388-844D-E1D04A33BCF6}" presName="textA" presStyleLbl="revTx" presStyleCnt="5" custScaleX="179486" custLinFactX="84549" custLinFactNeighborX="100000" custLinFactNeighborY="-200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6FDE1D-F9F7-4CB6-8306-46AC994AC9E9}" type="pres">
      <dgm:prSet presAssocID="{CEDED858-57CB-4388-844D-E1D04A33BCF6}" presName="circleA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571A3FB-5526-4CEA-BAAB-6DB7F103100C}" type="pres">
      <dgm:prSet presAssocID="{CEDED858-57CB-4388-844D-E1D04A33BCF6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E5C2DAD9-ECC8-42E6-97E5-F55791026A3B}" type="pres">
      <dgm:prSet presAssocID="{E69916AA-0480-49A9-B8AA-B6A0322DAC26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B85A2931-9DB0-4786-BA16-D4BFBFCD449A}" type="pres">
      <dgm:prSet presAssocID="{FA638E58-EDAB-4089-B68E-B319256077D7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399D1C6-A9A9-48E6-91A2-B0C9175CFC5C}" type="pres">
      <dgm:prSet presAssocID="{FA638E58-EDAB-4089-B68E-B319256077D7}" presName="textB" presStyleLbl="revTx" presStyleIdx="1" presStyleCnt="5" custScaleX="184657" custLinFactX="-83107" custLinFactNeighborX="-100000" custLinFactNeighborY="-200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98F964B-5532-42C9-99DE-5B1683F4933D}" type="pres">
      <dgm:prSet presAssocID="{FA638E58-EDAB-4089-B68E-B319256077D7}" presName="circleB" presStyleLbl="node1" presStyleIdx="1" presStyleCnt="5" custLinFactNeighborX="-5563"/>
      <dgm:spPr/>
      <dgm:t>
        <a:bodyPr/>
        <a:lstStyle>
          <a:defPPr>
            <a:defRPr kern="1200" smtId="4294967295"/>
          </a:defPPr>
        </a:lstStyle>
        <a:p/>
      </dgm:t>
    </dgm:pt>
    <dgm:pt modelId="{7A69296A-683E-4662-A668-B8563DE567D8}" type="pres">
      <dgm:prSet presAssocID="{FA638E58-EDAB-4089-B68E-B319256077D7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621EF3E4-44B6-4607-A4AD-87E39A39C777}" type="pres">
      <dgm:prSet presAssocID="{ECB0DC6D-5638-43C2-8299-5BBB5D7EDA30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4B7D7AB3-E180-40F2-BA10-BB9E80D9349F}" type="pres">
      <dgm:prSet presAssocID="{9524559E-2A42-40C2-83EB-B034D8E4EE23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692D9FD2-3C69-4E15-A933-BC69A22CCA40}" type="pres">
      <dgm:prSet presAssocID="{9524559E-2A42-40C2-83EB-B034D8E4EE23}" presName="textA" presStyleLbl="revTx" presStyleIdx="2" presStyleCnt="5" custScaleX="188732" custLinFactNeighborX="-1385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A65B7B0-DEFD-4261-A725-1EFCB27C1FB9}" type="pres">
      <dgm:prSet presAssocID="{9524559E-2A42-40C2-83EB-B034D8E4EE23}" presName="circleA" presStyleLbl="node1" presStyleIdx="2" presStyleCnt="5" custLinFactX="-56863" custLinFactNeighborX="-100000" custLinFactNeighborY="-6536"/>
      <dgm:spPr/>
      <dgm:t>
        <a:bodyPr/>
        <a:lstStyle>
          <a:defPPr>
            <a:defRPr kern="1200" smtId="4294967295"/>
          </a:defPPr>
        </a:lstStyle>
        <a:p/>
      </dgm:t>
    </dgm:pt>
    <dgm:pt modelId="{93A354E4-7586-4982-BD28-A19E8562BDB2}" type="pres">
      <dgm:prSet presAssocID="{9524559E-2A42-40C2-83EB-B034D8E4EE23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19FD33EC-6751-4389-91B2-0AA267E1FE1E}" type="pres">
      <dgm:prSet presAssocID="{B3202553-4F9D-4BCB-9EB3-660B8CF05FDF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0C6E4F1A-B371-4EBA-8983-38760F0773D4}" type="pres">
      <dgm:prSet presAssocID="{F4379C59-A22C-4ECE-A298-E6BBAB07F725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EA27F95-3447-481D-A0A8-FED307668D0E}" type="pres">
      <dgm:prSet presAssocID="{F4379C59-A22C-4ECE-A298-E6BBAB07F725}" presName="textB" presStyleLbl="revTx" presStyleIdx="3" presStyleCnt="5" custLinFactNeighborX="-54011" custLinFactNeighborY="139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76B3D55-598F-4FD1-B7BB-8915C049961A}" type="pres">
      <dgm:prSet presAssocID="{F4379C59-A22C-4ECE-A298-E6BBAB07F725}" presName="circleB" presStyleLbl="node1" presStyleIdx="3" presStyleCnt="5" custLinFactX="-127069" custLinFactNeighborX="-200000" custLinFactNeighborY="-2918"/>
      <dgm:spPr/>
      <dgm:t>
        <a:bodyPr/>
        <a:lstStyle>
          <a:defPPr>
            <a:defRPr kern="1200" smtId="4294967295"/>
          </a:defPPr>
        </a:lstStyle>
        <a:p/>
      </dgm:t>
    </dgm:pt>
    <dgm:pt modelId="{C864E62E-C24E-4418-B90E-7B101F26C9D5}" type="pres">
      <dgm:prSet presAssocID="{F4379C59-A22C-4ECE-A298-E6BBAB07F725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8A20F313-7A1D-4569-B49F-D94578E9BB68}" type="pres">
      <dgm:prSet presAssocID="{49FC1DE6-A1D2-4AC8-A880-09EB26AB0E29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C8736199-32AD-4A59-A673-BC2D869D5DBC}" type="pres">
      <dgm:prSet presAssocID="{2FDB78C5-C45B-4F95-998C-5F3801751FFE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01E6846A-C9C6-4510-A0BC-AD0D06C2F367}" type="pres">
      <dgm:prSet presAssocID="{2FDB78C5-C45B-4F95-998C-5F3801751FFE}" presName="textA" presStyleLbl="revTx" presStyleIdx="4" presStyleCnt="5" custScaleX="1641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74F33F3-0F7F-4283-9323-5266B913EC95}" type="pres">
      <dgm:prSet presAssocID="{2FDB78C5-C45B-4F95-998C-5F3801751FFE}" presName="circleA" presStyleLbl="node1" presStyleIdx="4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2736E3A-93CA-4C27-9194-D583035CB1B5}" type="pres">
      <dgm:prSet presAssocID="{2FDB78C5-C45B-4F95-998C-5F3801751FFE}" presName="spaceA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C58A29D5-1269-4D89-A13E-56039B2B898B}" srcId="{70D724D1-1215-441F-9C21-0A31BD95A51B}" destId="{CEDED858-57CB-4388-844D-E1D04A33BCF6}" srcOrd="0" destOrd="0" parTransId="{12F856AB-812A-4A8D-B0B2-FA7D2EEC3042}" sibTransId="{E69916AA-0480-49A9-B8AA-B6A0322DAC26}"/>
    <dgm:cxn modelId="{D04EE4D1-EE01-4F50-B706-2A46F32037F3}" srcId="{70D724D1-1215-441F-9C21-0A31BD95A51B}" destId="{FA638E58-EDAB-4089-B68E-B319256077D7}" srcOrd="1" destOrd="0" parTransId="{4471F6ED-2BC8-4F14-B986-1481AFB9012D}" sibTransId="{ECB0DC6D-5638-43C2-8299-5BBB5D7EDA30}"/>
    <dgm:cxn modelId="{84EA621F-2077-4ED7-9067-E4D0CFEF0167}" srcId="{70D724D1-1215-441F-9C21-0A31BD95A51B}" destId="{9524559E-2A42-40C2-83EB-B034D8E4EE23}" srcOrd="2" destOrd="0" parTransId="{B96C55F0-1ABF-4CD5-9200-9F4A307F7638}" sibTransId="{B3202553-4F9D-4BCB-9EB3-660B8CF05FDF}"/>
    <dgm:cxn modelId="{C04308C6-C94D-45F8-91EA-FE58102F4677}" srcId="{70D724D1-1215-441F-9C21-0A31BD95A51B}" destId="{F4379C59-A22C-4ECE-A298-E6BBAB07F725}" srcOrd="3" destOrd="0" parTransId="{4F0C0A58-82A6-4810-8AFF-BFB1A512B208}" sibTransId="{49FC1DE6-A1D2-4AC8-A880-09EB26AB0E29}"/>
    <dgm:cxn modelId="{6AD22F5A-5972-49B5-9686-F44E7B3DCDDF}" srcId="{70D724D1-1215-441F-9C21-0A31BD95A51B}" destId="{2FDB78C5-C45B-4F95-998C-5F3801751FFE}" srcOrd="4" destOrd="0" parTransId="{DC6A21DF-7493-4C33-A424-79B98FB31671}" sibTransId="{81BC5FFB-C1F9-4ACB-8A02-CE0273A42883}"/>
    <dgm:cxn modelId="{1F35F9B5-0CBF-4442-B7A4-55E5BC5D5367}" type="presOf" srcId="{70D724D1-1215-441F-9C21-0A31BD95A51B}" destId="{6D356A97-CB50-4F35-A097-C78A84DBEF5C}" srcOrd="0" destOrd="0" presId="urn:microsoft.com/office/officeart/2005/8/layout/hProcess11"/>
    <dgm:cxn modelId="{C8E3464E-B0D8-44B7-A48F-D4927DA6857D}" type="presParOf" srcId="{6D356A97-CB50-4F35-A097-C78A84DBEF5C}" destId="{4626B0F9-B37C-491B-8B82-1D2FBA5EEBB0}" srcOrd="0" destOrd="0" presId="urn:microsoft.com/office/officeart/2005/8/layout/hProcess11"/>
    <dgm:cxn modelId="{744F594D-63F5-43F2-BFF8-557EC4433443}" type="presParOf" srcId="{6D356A97-CB50-4F35-A097-C78A84DBEF5C}" destId="{CE6EBFEC-FE1C-4A6E-9853-272336AFDF43}" srcOrd="1" destOrd="0" presId="urn:microsoft.com/office/officeart/2005/8/layout/hProcess11"/>
    <dgm:cxn modelId="{EEC8685D-3CC8-44FC-8B40-404C9A62D22F}" type="presParOf" srcId="{CE6EBFEC-FE1C-4A6E-9853-272336AFDF43}" destId="{13F2BB8D-CE95-4A70-A4ED-1B38F51972DA}" srcOrd="0" destOrd="0" presId="urn:microsoft.com/office/officeart/2005/8/layout/hProcess11"/>
    <dgm:cxn modelId="{203FA04F-CAA9-4B23-BE6F-DB4B116B23FD}" type="presParOf" srcId="{13F2BB8D-CE95-4A70-A4ED-1B38F51972DA}" destId="{70E20107-9408-46CA-A153-EE1F28DD04B3}" srcOrd="0" destOrd="0" presId="urn:microsoft.com/office/officeart/2005/8/layout/hProcess11"/>
    <dgm:cxn modelId="{FE22E6E9-8BDE-4475-9B1F-950378585010}" type="presOf" srcId="{CEDED858-57CB-4388-844D-E1D04A33BCF6}" destId="{70E20107-9408-46CA-A153-EE1F28DD04B3}" srcOrd="0" destOrd="0" presId="urn:microsoft.com/office/officeart/2005/8/layout/hProcess11"/>
    <dgm:cxn modelId="{D073A5EE-8D09-4292-B25C-732EB48E4B86}" type="presParOf" srcId="{13F2BB8D-CE95-4A70-A4ED-1B38F51972DA}" destId="{936FDE1D-F9F7-4CB6-8306-46AC994AC9E9}" srcOrd="1" destOrd="0" presId="urn:microsoft.com/office/officeart/2005/8/layout/hProcess11"/>
    <dgm:cxn modelId="{3FC78C73-5837-4D92-9519-64B682CDE9E2}" type="presParOf" srcId="{13F2BB8D-CE95-4A70-A4ED-1B38F51972DA}" destId="{4571A3FB-5526-4CEA-BAAB-6DB7F103100C}" srcOrd="2" destOrd="0" presId="urn:microsoft.com/office/officeart/2005/8/layout/hProcess11"/>
    <dgm:cxn modelId="{94543B82-FA49-4099-891C-382C19756389}" type="presParOf" srcId="{CE6EBFEC-FE1C-4A6E-9853-272336AFDF43}" destId="{E5C2DAD9-ECC8-42E6-97E5-F55791026A3B}" srcOrd="1" destOrd="0" presId="urn:microsoft.com/office/officeart/2005/8/layout/hProcess11"/>
    <dgm:cxn modelId="{B7173C03-EAAF-4E27-A6DA-038A6CC3D9A6}" type="presParOf" srcId="{CE6EBFEC-FE1C-4A6E-9853-272336AFDF43}" destId="{B85A2931-9DB0-4786-BA16-D4BFBFCD449A}" srcOrd="2" destOrd="0" presId="urn:microsoft.com/office/officeart/2005/8/layout/hProcess11"/>
    <dgm:cxn modelId="{3E916383-A687-44B5-9DD9-3DB3C9EC54F6}" type="presParOf" srcId="{B85A2931-9DB0-4786-BA16-D4BFBFCD449A}" destId="{1399D1C6-A9A9-48E6-91A2-B0C9175CFC5C}" srcOrd="0" destOrd="0" presId="urn:microsoft.com/office/officeart/2005/8/layout/hProcess11"/>
    <dgm:cxn modelId="{225D6333-2AAE-49F8-AC21-A1F3764E134E}" type="presOf" srcId="{FA638E58-EDAB-4089-B68E-B319256077D7}" destId="{1399D1C6-A9A9-48E6-91A2-B0C9175CFC5C}" srcOrd="0" destOrd="0" presId="urn:microsoft.com/office/officeart/2005/8/layout/hProcess11"/>
    <dgm:cxn modelId="{10B0A547-E26A-479A-8E0C-C90183B7B7CA}" type="presParOf" srcId="{B85A2931-9DB0-4786-BA16-D4BFBFCD449A}" destId="{C98F964B-5532-42C9-99DE-5B1683F4933D}" srcOrd="1" destOrd="0" presId="urn:microsoft.com/office/officeart/2005/8/layout/hProcess11"/>
    <dgm:cxn modelId="{DC5F046D-C62E-445B-89E8-EF967088ED96}" type="presParOf" srcId="{B85A2931-9DB0-4786-BA16-D4BFBFCD449A}" destId="{7A69296A-683E-4662-A668-B8563DE567D8}" srcOrd="2" destOrd="0" presId="urn:microsoft.com/office/officeart/2005/8/layout/hProcess11"/>
    <dgm:cxn modelId="{F8E58901-6A72-4538-B0D4-85D586573C3D}" type="presParOf" srcId="{CE6EBFEC-FE1C-4A6E-9853-272336AFDF43}" destId="{621EF3E4-44B6-4607-A4AD-87E39A39C777}" srcOrd="3" destOrd="0" presId="urn:microsoft.com/office/officeart/2005/8/layout/hProcess11"/>
    <dgm:cxn modelId="{922607A8-AFCA-49CD-80E0-17A2954EB3A5}" type="presParOf" srcId="{CE6EBFEC-FE1C-4A6E-9853-272336AFDF43}" destId="{4B7D7AB3-E180-40F2-BA10-BB9E80D9349F}" srcOrd="4" destOrd="0" presId="urn:microsoft.com/office/officeart/2005/8/layout/hProcess11"/>
    <dgm:cxn modelId="{EC66495B-4D45-4C76-A070-F4FFFCDB41B2}" type="presParOf" srcId="{4B7D7AB3-E180-40F2-BA10-BB9E80D9349F}" destId="{692D9FD2-3C69-4E15-A933-BC69A22CCA40}" srcOrd="0" destOrd="0" presId="urn:microsoft.com/office/officeart/2005/8/layout/hProcess11"/>
    <dgm:cxn modelId="{2EEEF633-F65E-4BB6-880C-63F2836699D2}" type="presOf" srcId="{9524559E-2A42-40C2-83EB-B034D8E4EE23}" destId="{692D9FD2-3C69-4E15-A933-BC69A22CCA40}" srcOrd="0" destOrd="0" presId="urn:microsoft.com/office/officeart/2005/8/layout/hProcess11"/>
    <dgm:cxn modelId="{D2F6D3B8-3F5E-4D4C-AD8F-0C2FDE1C20F1}" type="presParOf" srcId="{4B7D7AB3-E180-40F2-BA10-BB9E80D9349F}" destId="{3A65B7B0-DEFD-4261-A725-1EFCB27C1FB9}" srcOrd="1" destOrd="0" presId="urn:microsoft.com/office/officeart/2005/8/layout/hProcess11"/>
    <dgm:cxn modelId="{0F752D72-C8E0-4659-84DE-95D45ED55B4C}" type="presParOf" srcId="{4B7D7AB3-E180-40F2-BA10-BB9E80D9349F}" destId="{93A354E4-7586-4982-BD28-A19E8562BDB2}" srcOrd="2" destOrd="0" presId="urn:microsoft.com/office/officeart/2005/8/layout/hProcess11"/>
    <dgm:cxn modelId="{9A9E315D-EA26-4548-95C7-3B843A50FD9F}" type="presParOf" srcId="{CE6EBFEC-FE1C-4A6E-9853-272336AFDF43}" destId="{19FD33EC-6751-4389-91B2-0AA267E1FE1E}" srcOrd="5" destOrd="0" presId="urn:microsoft.com/office/officeart/2005/8/layout/hProcess11"/>
    <dgm:cxn modelId="{65C7BEC2-F9EF-4382-9908-741E5E937602}" type="presParOf" srcId="{CE6EBFEC-FE1C-4A6E-9853-272336AFDF43}" destId="{0C6E4F1A-B371-4EBA-8983-38760F0773D4}" srcOrd="6" destOrd="0" presId="urn:microsoft.com/office/officeart/2005/8/layout/hProcess11"/>
    <dgm:cxn modelId="{D248D1CC-A2BB-42B5-888A-211243457D6A}" type="presParOf" srcId="{0C6E4F1A-B371-4EBA-8983-38760F0773D4}" destId="{1EA27F95-3447-481D-A0A8-FED307668D0E}" srcOrd="0" destOrd="0" presId="urn:microsoft.com/office/officeart/2005/8/layout/hProcess11"/>
    <dgm:cxn modelId="{541F54EA-495F-4D23-AAD7-AAD03222DE40}" type="presOf" srcId="{F4379C59-A22C-4ECE-A298-E6BBAB07F725}" destId="{1EA27F95-3447-481D-A0A8-FED307668D0E}" srcOrd="0" destOrd="0" presId="urn:microsoft.com/office/officeart/2005/8/layout/hProcess11"/>
    <dgm:cxn modelId="{DBF64F48-26E3-4A4B-B742-5C2EF48A4B21}" type="presParOf" srcId="{0C6E4F1A-B371-4EBA-8983-38760F0773D4}" destId="{C76B3D55-598F-4FD1-B7BB-8915C049961A}" srcOrd="1" destOrd="0" presId="urn:microsoft.com/office/officeart/2005/8/layout/hProcess11"/>
    <dgm:cxn modelId="{FC1693C4-DB9D-48D3-8019-F800B2CD937C}" type="presParOf" srcId="{0C6E4F1A-B371-4EBA-8983-38760F0773D4}" destId="{C864E62E-C24E-4418-B90E-7B101F26C9D5}" srcOrd="2" destOrd="0" presId="urn:microsoft.com/office/officeart/2005/8/layout/hProcess11"/>
    <dgm:cxn modelId="{1CFB0EE7-6426-43DE-871D-FD50366E20E5}" type="presParOf" srcId="{CE6EBFEC-FE1C-4A6E-9853-272336AFDF43}" destId="{8A20F313-7A1D-4569-B49F-D94578E9BB68}" srcOrd="7" destOrd="0" presId="urn:microsoft.com/office/officeart/2005/8/layout/hProcess11"/>
    <dgm:cxn modelId="{BBD20C05-44A1-4E01-9032-EDD735A117FC}" type="presParOf" srcId="{CE6EBFEC-FE1C-4A6E-9853-272336AFDF43}" destId="{C8736199-32AD-4A59-A673-BC2D869D5DBC}" srcOrd="8" destOrd="0" presId="urn:microsoft.com/office/officeart/2005/8/layout/hProcess11"/>
    <dgm:cxn modelId="{CDC9B230-1B1D-423B-9500-E252AAC13304}" type="presParOf" srcId="{C8736199-32AD-4A59-A673-BC2D869D5DBC}" destId="{01E6846A-C9C6-4510-A0BC-AD0D06C2F367}" srcOrd="0" destOrd="0" presId="urn:microsoft.com/office/officeart/2005/8/layout/hProcess11"/>
    <dgm:cxn modelId="{D5383387-B1AE-40C0-9DFE-6570D73C3211}" type="presOf" srcId="{2FDB78C5-C45B-4F95-998C-5F3801751FFE}" destId="{01E6846A-C9C6-4510-A0BC-AD0D06C2F367}" srcOrd="0" destOrd="0" presId="urn:microsoft.com/office/officeart/2005/8/layout/hProcess11"/>
    <dgm:cxn modelId="{D5F350A1-3BEB-400B-80F1-0A53204FD9A0}" type="presParOf" srcId="{C8736199-32AD-4A59-A673-BC2D869D5DBC}" destId="{E74F33F3-0F7F-4283-9323-5266B913EC95}" srcOrd="1" destOrd="0" presId="urn:microsoft.com/office/officeart/2005/8/layout/hProcess11"/>
    <dgm:cxn modelId="{4CE775FF-A8DC-4A6F-9729-139B3DDC231E}" type="presParOf" srcId="{C8736199-32AD-4A59-A673-BC2D869D5DBC}" destId="{C2736E3A-93CA-4C27-9194-D583035CB1B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4626B0F9-B37C-491B-8B82-1D2FBA5EEBB0}">
      <dsp:nvSpPr>
        <dsp:cNvPr id="11" name=""/>
        <dsp:cNvSpPr/>
      </dsp:nvSpPr>
      <dsp:spPr>
        <a:xfrm>
          <a:off x="0" y="1264284"/>
          <a:ext cx="21861462" cy="16857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0E20107-9408-46CA-A153-EE1F28DD04B3}">
      <dsp:nvSpPr>
        <dsp:cNvPr id="12" name=""/>
        <dsp:cNvSpPr/>
      </dsp:nvSpPr>
      <dsp:spPr>
        <a:xfrm>
          <a:off x="4342023" y="0"/>
          <a:ext cx="42160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anchor="b" anchorCtr="0">
          <a:noAutofit/>
        </a:bodyPr>
        <a:lstStyle>
          <a:defPPr>
            <a:defRPr kern="1200" smtId="4294967295"/>
          </a:defPPr>
        </a:lstStyle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noProof="0"/>
            <a:t>Bilater</a:t>
          </a:r>
          <a:r>
            <a:rPr lang="cs-CZ" sz="2800" b="1" kern="1200" noProof="0"/>
            <a:t>ální seminář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0" kern="1200" noProof="0"/>
            <a:t>Červen – Červenec 2021</a:t>
          </a:r>
          <a:endParaRPr lang="en-US" sz="2800" b="0" kern="1200" noProof="0"/>
        </a:p>
      </dsp:txBody>
      <dsp:txXfrm>
        <a:off x="4342023" y="0"/>
        <a:ext cx="4216005" cy="1685712"/>
      </dsp:txXfrm>
    </dsp:sp>
    <dsp:sp modelId="{936FDE1D-F9F7-4CB6-8306-46AC994AC9E9}">
      <dsp:nvSpPr>
        <dsp:cNvPr id="13" name=""/>
        <dsp:cNvSpPr/>
      </dsp:nvSpPr>
      <dsp:spPr>
        <a:xfrm>
          <a:off x="1904380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399D1C6-A9A9-48E6-91A2-B0C9175CFC5C}">
      <dsp:nvSpPr>
        <dsp:cNvPr id="14" name=""/>
        <dsp:cNvSpPr/>
      </dsp:nvSpPr>
      <dsp:spPr>
        <a:xfrm>
          <a:off x="39483" y="2494702"/>
          <a:ext cx="4337469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anchor="t" anchorCtr="0">
          <a:noAutofit/>
        </a:bodyPr>
        <a:lstStyle>
          <a:defPPr>
            <a:defRPr kern="1200" smtId="4294967295"/>
          </a:defPPr>
        </a:lstStyle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1" kern="1200" noProof="0"/>
            <a:t>Otevřená výzva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0" kern="1200" noProof="0"/>
            <a:t>21. květen 2021</a:t>
          </a:r>
          <a:endParaRPr lang="en-US" sz="2800" b="0" kern="1200" noProof="0"/>
        </a:p>
      </dsp:txBody>
      <dsp:txXfrm>
        <a:off x="39483" y="2494702"/>
        <a:ext cx="4337469" cy="1685712"/>
      </dsp:txXfrm>
    </dsp:sp>
    <dsp:sp modelId="{C98F964B-5532-42C9-99DE-5B1683F4933D}">
      <dsp:nvSpPr>
        <dsp:cNvPr id="15" name=""/>
        <dsp:cNvSpPr/>
      </dsp:nvSpPr>
      <dsp:spPr>
        <a:xfrm>
          <a:off x="6275120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692D9FD2-3C69-4E15-A933-BC69A22CCA40}">
      <dsp:nvSpPr>
        <dsp:cNvPr id="16" name=""/>
        <dsp:cNvSpPr/>
      </dsp:nvSpPr>
      <dsp:spPr>
        <a:xfrm>
          <a:off x="8470062" y="0"/>
          <a:ext cx="4433188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anchor="b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b="1" kern="1200" noProof="0"/>
            <a:t>Podávání žádostí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b="0" kern="1200" noProof="0"/>
            <a:t>21. květen – 31. srpen</a:t>
          </a:r>
          <a:r>
            <a:rPr lang="en-US" sz="2700" b="0" kern="1200" noProof="0"/>
            <a:t> </a:t>
          </a:r>
          <a:r>
            <a:rPr lang="cs-CZ" sz="2700" b="0" kern="1200" noProof="0"/>
            <a:t>2021</a:t>
          </a:r>
          <a:endParaRPr lang="en-US" sz="2700" b="0" kern="1200" noProof="0"/>
        </a:p>
      </dsp:txBody>
      <dsp:txXfrm>
        <a:off x="8470062" y="0"/>
        <a:ext cx="4433188" cy="1685712"/>
      </dsp:txXfrm>
    </dsp:sp>
    <dsp:sp modelId="{3A65B7B0-DEFD-4261-A725-1EFCB27C1FB9}">
      <dsp:nvSpPr>
        <dsp:cNvPr id="17" name=""/>
        <dsp:cNvSpPr/>
      </dsp:nvSpPr>
      <dsp:spPr>
        <a:xfrm>
          <a:off x="10140275" y="1868881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EA27F95-3447-481D-A0A8-FED307668D0E}">
      <dsp:nvSpPr>
        <dsp:cNvPr id="18" name=""/>
        <dsp:cNvSpPr/>
      </dsp:nvSpPr>
      <dsp:spPr>
        <a:xfrm>
          <a:off x="12077412" y="2528568"/>
          <a:ext cx="2348932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anchor="t" anchorCtr="0">
          <a:noAutofit/>
        </a:bodyPr>
        <a:lstStyle>
          <a:defPPr>
            <a:defRPr kern="1200" smtId="4294967295"/>
          </a:defPPr>
        </a:lstStyle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b="1" kern="1200" noProof="0"/>
            <a:t>Hodnocení</a:t>
          </a:r>
          <a:r>
            <a:rPr lang="cs-CZ" sz="2700" kern="1200" noProof="0"/>
            <a:t> a výběr projektů</a:t>
          </a:r>
          <a:endParaRPr lang="en-US" sz="2700" kern="1200" noProof="0"/>
        </a:p>
      </dsp:txBody>
      <dsp:txXfrm>
        <a:off x="12077412" y="2528568"/>
        <a:ext cx="2348932" cy="1685712"/>
      </dsp:txXfrm>
    </dsp:sp>
    <dsp:sp modelId="{C76B3D55-598F-4FD1-B7BB-8915C049961A}">
      <dsp:nvSpPr>
        <dsp:cNvPr id="19" name=""/>
        <dsp:cNvSpPr/>
      </dsp:nvSpPr>
      <dsp:spPr>
        <a:xfrm>
          <a:off x="12931486" y="1884129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01E6846A-C9C6-4510-A0BC-AD0D06C2F367}">
      <dsp:nvSpPr>
        <dsp:cNvPr id="20" name=""/>
        <dsp:cNvSpPr/>
      </dsp:nvSpPr>
      <dsp:spPr>
        <a:xfrm>
          <a:off x="15812474" y="0"/>
          <a:ext cx="3855749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b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1" kern="1200" noProof="0"/>
            <a:t>Realizace projektů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noProof="0"/>
            <a:t>cca od dubna 2022</a:t>
          </a:r>
          <a:endParaRPr lang="en-US" sz="2600" kern="1200" noProof="0"/>
        </a:p>
      </dsp:txBody>
      <dsp:txXfrm>
        <a:off x="15812474" y="0"/>
        <a:ext cx="3855749" cy="1685712"/>
      </dsp:txXfrm>
    </dsp:sp>
    <dsp:sp modelId="{E74F33F3-0F7F-4283-9323-5266B913EC95}">
      <dsp:nvSpPr>
        <dsp:cNvPr id="21" name=""/>
        <dsp:cNvSpPr/>
      </dsp:nvSpPr>
      <dsp:spPr>
        <a:xfrm>
          <a:off x="17529635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type="notchedRightArrow" r:blip="">
            <dgm:adjLst/>
          </dgm:shape>
        </dgm:if>
        <dgm:else name="Name6">
          <dgm:shape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A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B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endParaRPr lang="cs-CZ"/>
          </a:p>
          <a:p>
            <a:pPr marL="342900" indent="-342900">
              <a:buFontTx/>
              <a:buChar char="-"/>
            </a:pPr>
            <a:r>
              <a:rPr lang="cs-CZ"/>
              <a:t>40 projects </a:t>
            </a:r>
          </a:p>
          <a:p>
            <a:pPr marL="342900" indent="-342900">
              <a:buFontTx/>
              <a:buChar char="-"/>
            </a:pPr>
            <a:endParaRPr lang="cs-CZ"/>
          </a:p>
          <a:p>
            <a:pPr marL="342900" indent="-342900">
              <a:buFontTx/>
              <a:buChar char="-"/>
            </a:pPr>
            <a:r>
              <a:rPr lang="cs-CZ"/>
              <a:t>architecture, design and classical and contemporary</a:t>
            </a:r>
            <a:r>
              <a:rPr lang="cs-CZ" baseline="0"/>
              <a:t> </a:t>
            </a:r>
            <a:r>
              <a:rPr lang="cs-CZ"/>
              <a:t>crafts –</a:t>
            </a:r>
            <a:r>
              <a:rPr lang="cs-CZ" baseline="0"/>
              <a:t> except their production</a:t>
            </a:r>
          </a:p>
          <a:p>
            <a:pPr marL="342900" indent="-342900">
              <a:buFontTx/>
              <a:buChar char="-"/>
            </a:pPr>
            <a:endParaRPr lang="cs-CZ" baseline="0"/>
          </a:p>
          <a:p>
            <a:pPr marL="342900" indent="-342900">
              <a:buFontTx/>
              <a:buChar char="-"/>
            </a:pPr>
            <a:r>
              <a:rPr lang="cs-CZ" baseline="0"/>
              <a:t>Activities such as: creative activitites including workshops, residencies, exhibitions, festivals, fairs, seminars, conferences, consultations </a:t>
            </a:r>
          </a:p>
          <a:p>
            <a:pPr marL="342900" indent="-342900">
              <a:buFontTx/>
              <a:buChar char="-"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19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>
              <a:buFontTx/>
              <a:buChar char="-"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79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28.05.2021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28.05.2021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398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799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3999"/>
            </a:lvl2pPr>
            <a:lvl3pPr marL="1828526" indent="0" algn="ctr">
              <a:buNone/>
              <a:defRPr sz="3599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6957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14000">
                <a:solidFill>
                  <a:prstClr val="white"/>
                </a:solidFill>
                <a:latin typeface="Founders Grotesk Regular" pitchFamily="34" charset="-18"/>
              </a:rPr>
              <a:t>Žijeme.</a:t>
            </a:r>
            <a:br>
              <a:rPr lang="cs-CZ" sz="14000"/>
            </a:br>
            <a:r>
              <a:rPr lang="cs-CZ" sz="14000" b="0">
                <a:latin typeface="Founders Grotesk Regular" pitchFamily="34" charset="-18"/>
              </a:rPr>
              <a:t>Pro živé umění.</a:t>
            </a:r>
            <a:br>
              <a:rPr lang="cs-CZ" sz="14000"/>
            </a:br>
            <a:endParaRPr lang="cs-CZ" sz="14000" b="0">
              <a:latin typeface="Founders Grotesk" panose="020b0503030202060203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>
                <a:latin typeface="Founders Grotesk Regular" pitchFamily="34" charset="-18"/>
              </a:rPr>
              <a:t>Nové příležitosti a výzvy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www.fondyehp.cz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>
                    <a:lumMod val="95000"/>
                    <a:lumOff val="5000"/>
                  </a:schemeClr>
                </a:solidFill>
              </a:rPr>
              <a:t>Současné umění</a:t>
            </a:r>
            <a:endParaRPr lang="en-GB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1026" name="Picture 2" descr="\\print\usr_data\jan.hrdlicka\Plocha\TS727839_elegance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7277" y="4103077"/>
            <a:ext cx="15973547" cy="89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13416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Co?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3491278"/>
            <a:ext cx="12277306" cy="453390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Wingdings" panose="05000000000000000000" pitchFamily="2" charset="2"/>
              <a:buChar char="§"/>
            </a:pPr>
            <a:r>
              <a:rPr lang="cs-CZ" b="1"/>
              <a:t>Scénické umění</a:t>
            </a:r>
            <a:r>
              <a:rPr lang="en-US" b="1"/>
              <a:t> </a:t>
            </a:r>
            <a:r>
              <a:rPr lang="en-US"/>
              <a:t>(</a:t>
            </a:r>
            <a:r>
              <a:rPr lang="cs-CZ"/>
              <a:t>divadlo, tanec a pohybové umění, současný cirkus, klasická a současná hudba</a:t>
            </a:r>
            <a:r>
              <a:rPr lang="en-US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/>
              <a:t>Vi</a:t>
            </a:r>
            <a:r>
              <a:rPr lang="cs-CZ" b="1"/>
              <a:t>zuální umění</a:t>
            </a:r>
            <a:r>
              <a:rPr lang="en-US" b="1"/>
              <a:t> </a:t>
            </a:r>
            <a:r>
              <a:rPr lang="en-US"/>
              <a:t>(</a:t>
            </a:r>
            <a:r>
              <a:rPr lang="cs-CZ"/>
              <a:t>výtvarné umění včetně nových médií, architektury, designu a uměleckých řemesel)</a:t>
            </a:r>
            <a:endParaRPr lang="en-US" b="1"/>
          </a:p>
          <a:p>
            <a:pPr>
              <a:buFont typeface="Wingdings" panose="05000000000000000000" pitchFamily="2" charset="2"/>
              <a:buChar char="§"/>
            </a:pPr>
            <a:r>
              <a:rPr lang="en-US" b="1"/>
              <a:t>Literatur</a:t>
            </a:r>
            <a:r>
              <a:rPr lang="cs-CZ" b="1"/>
              <a:t>a</a:t>
            </a:r>
            <a:r>
              <a:rPr lang="cs-CZ"/>
              <a:t> (autorská čtení, čtenářské kampaně, literární dílny, rezidence…)</a:t>
            </a:r>
            <a:endParaRPr lang="en-US" b="1"/>
          </a:p>
          <a:p>
            <a:pPr marL="0" indent="0">
              <a:buNone/>
            </a:pP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*Audiovi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z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u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á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ní tvorba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 (film, digit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ální hry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) </a:t>
            </a:r>
            <a:r>
              <a:rPr lang="cs-CZ" sz="2400">
                <a:solidFill>
                  <a:schemeClr val="bg1">
                    <a:lumMod val="50000"/>
                  </a:schemeClr>
                </a:solidFill>
              </a:rPr>
              <a:t>pouze jako součást interdisciplinárních projektů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2400" b="1">
              <a:solidFill>
                <a:schemeClr val="bg1">
                  <a:lumMod val="50000"/>
                </a:schemeClr>
              </a:solidFill>
            </a:endParaRPr>
          </a:p>
          <a:p>
            <a:endParaRPr lang="cs-CZ" b="1"/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259560" y="2630802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Profesionální současné umění</a:t>
            </a:r>
            <a:endParaRPr lang="en-US"/>
          </a:p>
        </p:txBody>
      </p:sp>
      <p:pic>
        <p:nvPicPr>
          <p:cNvPr id="8" name="Zástupný symbol pro obrázek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0" r="32984"/>
          <a:stretch>
            <a:fillRect/>
          </a:stretch>
        </p:blipFill>
        <p:spPr>
          <a:xfrm>
            <a:off x="14693756" y="0"/>
            <a:ext cx="9687070" cy="13714412"/>
          </a:xfrm>
        </p:spPr>
      </p:pic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>
                <a:solidFill>
                  <a:schemeClr val="bg1"/>
                </a:solidFill>
              </a:rPr>
              <a:t>Pohled do výstavy Brave New World, DOX Centrum pro Současné umění Praha (9/2015-1/2016)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86367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168542" y="527580"/>
            <a:ext cx="12277305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Co?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097900" y="7806083"/>
            <a:ext cx="13090922" cy="481093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2000" b="1"/>
              <a:t>Vysoce kvalitní umělecké projekty - kritérium 1.1 (15 bodů)</a:t>
            </a:r>
          </a:p>
          <a:p>
            <a:r>
              <a:rPr lang="cs-CZ" sz="2000"/>
              <a:t>Komunitní a regionální projekty založené na místních potřebách - kritérium 1.2</a:t>
            </a:r>
          </a:p>
          <a:p>
            <a:r>
              <a:rPr lang="cs-CZ" sz="2000"/>
              <a:t>Rozvoj publika - kritérium 1.3</a:t>
            </a:r>
          </a:p>
          <a:p>
            <a:r>
              <a:rPr lang="cs-CZ" sz="2000"/>
              <a:t>Budování kapacit (kulturní podnikání, umělecké a technické dovednosti)  - kritérium 1.4</a:t>
            </a:r>
          </a:p>
          <a:p>
            <a:r>
              <a:rPr lang="cs-CZ" sz="2000"/>
              <a:t>Posílení umělecké a kulturní kritiky - kritérium 1.5</a:t>
            </a:r>
          </a:p>
          <a:p>
            <a:r>
              <a:rPr lang="cs-CZ" sz="2000"/>
              <a:t>Inkluzivní aktivity (Romové a jiné menšiny) - kritérium 1.6</a:t>
            </a:r>
          </a:p>
          <a:p>
            <a:r>
              <a:rPr lang="cs-CZ" sz="2000"/>
              <a:t>Interdisciplinární projekty - kritérium 1.7</a:t>
            </a:r>
          </a:p>
          <a:p>
            <a:r>
              <a:rPr lang="cs-CZ" sz="2000" b="1"/>
              <a:t>Bilaterální spolupráce - kritérium 1.9 (10 bodů)</a:t>
            </a:r>
            <a:endParaRPr lang="cs-CZ" sz="2000"/>
          </a:p>
          <a:p>
            <a:r>
              <a:rPr lang="cs-CZ" sz="2000" b="1"/>
              <a:t>Struktura (10 bodů) a rozpočet (10 bodů)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097900" y="7164077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u="sng"/>
              <a:t>Preferovaná zaměření a hodnocení kvality</a:t>
            </a:r>
            <a:endParaRPr lang="en-US" u="sng"/>
          </a:p>
        </p:txBody>
      </p:sp>
      <p:pic>
        <p:nvPicPr>
          <p:cNvPr id="8" name="Zástupný symbol pro obrázek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25515" r="17442" b="1"/>
          <a:stretch>
            <a:fillRect/>
          </a:stretch>
        </p:blipFill>
        <p:spPr>
          <a:xfrm>
            <a:off x="14687550" y="0"/>
            <a:ext cx="9693275" cy="13714414"/>
          </a:xfrm>
        </p:spPr>
      </p:pic>
      <p:sp>
        <p:nvSpPr>
          <p:cNvPr id="9" name="TextovéPole 8"/>
          <p:cNvSpPr txBox="1"/>
          <p:nvPr/>
        </p:nvSpPr>
        <p:spPr>
          <a:xfrm>
            <a:off x="14932025" y="12817297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400">
                <a:solidFill>
                  <a:schemeClr val="bg1"/>
                </a:solidFill>
              </a:rPr>
              <a:t>Otevřený Desfourský palác v rámci festivalu 4+4 Dny v pohybu (Praha, 2015) ve spolupráci s Bergen International Festival.</a:t>
            </a:r>
          </a:p>
        </p:txBody>
      </p:sp>
      <p:sp useBgFill="1">
        <p:nvSpPr>
          <p:cNvPr id="10" name="Plassholder for tekst 4"/>
          <p:cNvSpPr txBox="1"/>
          <p:nvPr/>
        </p:nvSpPr>
        <p:spPr>
          <a:xfrm>
            <a:off x="1097900" y="2015066"/>
            <a:ext cx="9203096" cy="679774"/>
          </a:xfrm>
          <a:prstGeom prst="rect">
            <a:avLst/>
          </a:prstGeom>
        </p:spPr>
        <p:txBody>
          <a:bodyPr vert="horz" wrap="square" lIns="108000" tIns="108000" rIns="108000" bIns="10800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u="sng"/>
              <a:t>Oprávněné aktivity</a:t>
            </a:r>
            <a:r>
              <a:rPr lang="cs-CZ"/>
              <a:t> (se zohledněním Covid-19) </a:t>
            </a:r>
            <a:endParaRPr lang="en-US" u="sng"/>
          </a:p>
        </p:txBody>
      </p:sp>
      <p:sp useBgFill="1">
        <p:nvSpPr>
          <p:cNvPr id="12" name="Plassholder for innhold 3"/>
          <p:cNvSpPr txBox="1"/>
          <p:nvPr/>
        </p:nvSpPr>
        <p:spPr>
          <a:xfrm>
            <a:off x="1097900" y="2744148"/>
            <a:ext cx="13090920" cy="4113058"/>
          </a:xfrm>
          <a:prstGeom prst="rect">
            <a:avLst/>
          </a:prstGeom>
        </p:spPr>
        <p:txBody>
          <a:bodyPr vert="horz" lIns="108000" tIns="108000" rIns="108000" bIns="108000" rtlCol="0">
            <a:normAutofit fontScale="92500" lnSpcReduction="2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Tvorba nových </a:t>
            </a:r>
            <a:r>
              <a:rPr lang="cs-CZ"/>
              <a:t>uměleckých </a:t>
            </a:r>
            <a:r>
              <a:rPr lang="en-GB"/>
              <a:t>děl včetně </a:t>
            </a:r>
            <a:r>
              <a:rPr lang="cs-CZ"/>
              <a:t>tvůrčích dílen</a:t>
            </a:r>
            <a:r>
              <a:rPr lang="en-GB"/>
              <a:t> a </a:t>
            </a:r>
            <a:r>
              <a:rPr lang="cs-CZ"/>
              <a:t>tvůrčích </a:t>
            </a:r>
            <a:r>
              <a:rPr lang="en-GB"/>
              <a:t>rezidencí</a:t>
            </a:r>
            <a:r>
              <a:rPr lang="cs-CZ"/>
              <a:t>.</a:t>
            </a:r>
            <a:endParaRPr lang="en-GB"/>
          </a:p>
          <a:p>
            <a:r>
              <a:rPr lang="en-GB"/>
              <a:t>Prezentace </a:t>
            </a:r>
            <a:r>
              <a:rPr lang="cs-CZ"/>
              <a:t>a šíření </a:t>
            </a:r>
            <a:r>
              <a:rPr lang="en-GB"/>
              <a:t>uměleckých děl (</a:t>
            </a:r>
            <a:r>
              <a:rPr lang="cs-CZ"/>
              <a:t>např. představení, </a:t>
            </a:r>
            <a:r>
              <a:rPr lang="en-GB"/>
              <a:t>výstavy, </a:t>
            </a:r>
            <a:r>
              <a:rPr lang="cs-CZ"/>
              <a:t>on-line platformy, </a:t>
            </a:r>
            <a:r>
              <a:rPr lang="en-GB"/>
              <a:t>festivaly</a:t>
            </a:r>
            <a:r>
              <a:rPr lang="cs-CZ"/>
              <a:t>). Tyto aktivity budou podpořeny pouze v případě, že budou zahrnovat dílčí výstupy zaměřené na vznik a prezentaci nových děl.</a:t>
            </a:r>
            <a:endParaRPr lang="en-GB"/>
          </a:p>
          <a:p>
            <a:r>
              <a:rPr lang="en-GB"/>
              <a:t>Aktivity zaměřené na rozvoj a zapojení publika</a:t>
            </a:r>
          </a:p>
          <a:p>
            <a:r>
              <a:rPr lang="en-GB"/>
              <a:t>Tvorba komunikační strategie</a:t>
            </a:r>
          </a:p>
          <a:p>
            <a:r>
              <a:rPr lang="en-GB"/>
              <a:t>Budování kapacit mezi umělci a kulturními </a:t>
            </a:r>
            <a:r>
              <a:rPr lang="en-GB" smtClean="0"/>
              <a:t>organizacemi</a:t>
            </a:r>
            <a:r>
              <a:rPr lang="cs-CZ" smtClean="0"/>
              <a:t> a rovněž posílení umělecké a kulturní kritiky</a:t>
            </a:r>
            <a:r>
              <a:rPr lang="en-GB" smtClean="0"/>
              <a:t> </a:t>
            </a:r>
            <a:r>
              <a:rPr lang="en-GB"/>
              <a:t>(workshopy, semináře, konference…)</a:t>
            </a:r>
          </a:p>
        </p:txBody>
      </p:sp>
    </p:spTree>
    <p:extLst>
      <p:ext uri="{BB962C8B-B14F-4D97-AF65-F5344CB8AC3E}">
        <p14:creationId xmlns:p14="http://schemas.microsoft.com/office/powerpoint/2010/main" val="98869737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symbol pro obrázek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0" r="2446"/>
          <a:stretch>
            <a:fillRect/>
          </a:stretch>
        </p:blipFill>
        <p:spPr/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FF0000"/>
                </a:solidFill>
              </a:rPr>
              <a:t>Kdo?</a:t>
            </a: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154330"/>
              </p:ext>
            </p:extLst>
          </p:nvPr>
        </p:nvGraphicFramePr>
        <p:xfrm>
          <a:off x="1120891" y="2331111"/>
          <a:ext cx="12992873" cy="410331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9928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398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Žadatelé – pouze z ČR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794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b="1" noProof="0"/>
                        <a:t>Subjekty poskytující kulturní služby, aktivity a statky v oblasti profesionálního současného umění: 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217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</a:t>
                      </a:r>
                      <a:r>
                        <a:rPr lang="cs-CZ" sz="2800" noProof="0"/>
                        <a:t>Právnické osoby</a:t>
                      </a:r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065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aseline="0" noProof="0"/>
                        <a:t>b) </a:t>
                      </a:r>
                      <a:r>
                        <a:rPr lang="cs-CZ" sz="2800" baseline="0" noProof="0"/>
                        <a:t>Fyzické osoby</a:t>
                      </a:r>
                      <a:endParaRPr lang="en-US" sz="2800" baseline="0" noProof="0"/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217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="1" noProof="0"/>
                        <a:t>M</a:t>
                      </a:r>
                      <a:r>
                        <a:rPr lang="en-US" sz="2800" b="1" noProof="0"/>
                        <a:t>inimálně 2 let</a:t>
                      </a:r>
                      <a:r>
                        <a:rPr lang="cs-CZ" sz="2800" b="1" noProof="0"/>
                        <a:t>á</a:t>
                      </a:r>
                      <a:r>
                        <a:rPr lang="en-US" sz="2800" b="1" noProof="0"/>
                        <a:t> právní subjektivit</a:t>
                      </a:r>
                      <a:r>
                        <a:rPr lang="cs-CZ" sz="2800" b="1" noProof="0"/>
                        <a:t>a.</a:t>
                      </a:r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94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noProof="0"/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14689837" y="10712087"/>
            <a:ext cx="95159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r"/>
            <a:r>
              <a:rPr lang="cs-CZ" sz="6000" b="1">
                <a:solidFill>
                  <a:schemeClr val="bg1"/>
                </a:solidFill>
              </a:rPr>
              <a:t>Profesionálové</a:t>
            </a:r>
            <a:r>
              <a:rPr lang="en-US" sz="6000" b="1">
                <a:solidFill>
                  <a:schemeClr val="bg1"/>
                </a:solidFill>
              </a:rPr>
              <a:t>, jejichž činností je kulturní a </a:t>
            </a:r>
            <a:r>
              <a:rPr lang="cs-CZ" sz="6000" b="1">
                <a:solidFill>
                  <a:schemeClr val="bg1"/>
                </a:solidFill>
              </a:rPr>
              <a:t>kreativní</a:t>
            </a:r>
            <a:r>
              <a:rPr lang="en-US" sz="6000" b="1">
                <a:solidFill>
                  <a:schemeClr val="bg1"/>
                </a:solidFill>
              </a:rPr>
              <a:t> </a:t>
            </a:r>
            <a:r>
              <a:rPr lang="cs-CZ" sz="6000" b="1">
                <a:solidFill>
                  <a:schemeClr val="bg1"/>
                </a:solidFill>
              </a:rPr>
              <a:t>sektor</a:t>
            </a:r>
            <a:endParaRPr lang="en-US" sz="6000" b="1">
              <a:solidFill>
                <a:schemeClr val="bg1"/>
              </a:solidFill>
            </a:endParaRPr>
          </a:p>
        </p:txBody>
      </p:sp>
      <p:graphicFrame>
        <p:nvGraphicFramePr>
          <p:cNvPr id="8" name="Zástupný symbol pro obsah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508891"/>
              </p:ext>
            </p:extLst>
          </p:nvPr>
        </p:nvGraphicFramePr>
        <p:xfrm>
          <a:off x="1120890" y="6676900"/>
          <a:ext cx="13034147" cy="286456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341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5664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Partneři – Island, Lichtenštejnsko, Norsko</a:t>
                      </a:r>
                      <a:endParaRPr lang="en-US" noProof="0"/>
                    </a:p>
                  </a:txBody>
                  <a:tcPr marL="282879" marR="28287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973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="1" noProof="0"/>
                        <a:t>Subjekty z oblasti kultury a kreativních oblastí</a:t>
                      </a:r>
                      <a:endParaRPr lang="en-US" sz="2800" b="1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83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lvl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noProof="0"/>
                        <a:t>a) </a:t>
                      </a:r>
                      <a:r>
                        <a:rPr lang="cs-CZ" sz="2800" noProof="0"/>
                        <a:t>Právnické osoby</a:t>
                      </a:r>
                      <a:endParaRPr lang="en-US" sz="2800" noProof="0"/>
                    </a:p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422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lvl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b) </a:t>
                      </a:r>
                      <a:r>
                        <a:rPr lang="cs-CZ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yzické osoby</a:t>
                      </a:r>
                      <a:r>
                        <a:rPr lang="cs-CZ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(jen </a:t>
                      </a:r>
                      <a:r>
                        <a:rPr lang="en-US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Lichtenštejnsk</a:t>
                      </a:r>
                      <a:r>
                        <a:rPr lang="cs-CZ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o)</a:t>
                      </a:r>
                      <a:r>
                        <a:rPr lang="en-US" sz="2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sz="2800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Zástupný symbol pro obsah 5">
            <a:extLst>
              <a:ext uri="{FF2B5EF4-FFF2-40B4-BE49-F238E27FC236}">
                <a16:creationId xmlns="" xmlns:a16="http://schemas.microsoft.com/office/drawing/2014/main" id="{9CFAE9A1-AF6D-497F-95B4-5028800CA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324331"/>
              </p:ext>
            </p:extLst>
          </p:nvPr>
        </p:nvGraphicFramePr>
        <p:xfrm>
          <a:off x="1126768" y="9969370"/>
          <a:ext cx="13034147" cy="1767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341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4732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Partneři – ČR 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84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</a:t>
                      </a:r>
                      <a:r>
                        <a:rPr lang="cs-CZ" sz="2800" noProof="0"/>
                        <a:t>Právnické osoby</a:t>
                      </a:r>
                      <a:endParaRPr lang="en-US" sz="2800" noProof="0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8989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545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65077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Kolik?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4088921"/>
            <a:ext cx="12277305" cy="8915261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Grant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</a:t>
            </a:r>
            <a:r>
              <a:rPr lang="cs-CZ" sz="3200">
                <a:solidFill>
                  <a:srgbClr val="FF0000"/>
                </a:solidFill>
              </a:rPr>
              <a:t>1.325.000 – 5.300.000 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50,000 – 200,000)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Alokace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77.100.000</a:t>
            </a:r>
            <a:r>
              <a:rPr lang="cs-CZ" sz="3200">
                <a:solidFill>
                  <a:schemeClr val="tx1"/>
                </a:solidFill>
              </a:rPr>
              <a:t>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 3.000.000) (min. 15 proj.)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Spolufinancování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 10% z celkových způs. výdajů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Maximální celkové způsobilé výdaje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5.888.888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</a:t>
            </a:r>
            <a:r>
              <a:rPr lang="nb-NO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nvestiční </a:t>
            </a:r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prostředky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max. 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1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5% z celkových způs. výdajů</a:t>
            </a:r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N</a:t>
            </a:r>
            <a:r>
              <a:rPr lang="nb-NO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einvestiční </a:t>
            </a:r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prostředky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min. 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8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5%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 z celkových způs. výdajů</a:t>
            </a: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Záloha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60 % nebo 70 % z grantu</a:t>
            </a:r>
            <a:endParaRPr lang="nb-NO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779741" y="12118891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1026" name="Picture 2" descr="\\print\usr_data\jan.hrdlicka\Plocha\31_3_2014-640x4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31693" y="3640348"/>
            <a:ext cx="9824476" cy="64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48506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C00000"/>
                </a:solidFill>
              </a:rPr>
              <a:t>Kdy?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89795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C00000"/>
                </a:solidFill>
              </a:rPr>
              <a:t>2. Otevřená výzva (2021)</a:t>
            </a:r>
          </a:p>
          <a:p>
            <a:endParaRPr lang="cs-CZ"/>
          </a:p>
          <a:p>
            <a:r>
              <a:rPr lang="cs-CZ">
                <a:solidFill>
                  <a:schemeClr val="tx1"/>
                </a:solidFill>
              </a:rPr>
              <a:t>Časový plán v roce </a:t>
            </a:r>
            <a:r>
              <a:rPr lang="en-US">
                <a:solidFill>
                  <a:schemeClr val="tx1"/>
                </a:solidFill>
              </a:rPr>
              <a:t>20</a:t>
            </a:r>
            <a:r>
              <a:rPr lang="cs-CZ">
                <a:solidFill>
                  <a:schemeClr val="tx1"/>
                </a:solidFill>
              </a:rPr>
              <a:t>21-2024</a:t>
            </a:r>
            <a:r>
              <a:rPr lang="en-US">
                <a:solidFill>
                  <a:schemeClr val="tx1"/>
                </a:solidFill>
              </a:rPr>
              <a:t>:</a:t>
            </a:r>
          </a:p>
        </p:txBody>
      </p:sp>
      <p:graphicFrame>
        <p:nvGraphicFramePr>
          <p:cNvPr id="9" name="Zástupný symbol pro obsah 7"/>
          <p:cNvGraphicFramePr/>
          <p:nvPr>
            <p:extLst>
              <p:ext uri="{D42A27DB-BD31-4B8C-83A1-F6EECF244321}">
                <p14:modId xmlns:p14="http://schemas.microsoft.com/office/powerpoint/2010/main" val="2940869453"/>
              </p:ext>
            </p:extLst>
          </p:nvPr>
        </p:nvGraphicFramePr>
        <p:xfrm>
          <a:off x="803276" y="5304856"/>
          <a:ext cx="21861462" cy="4214281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="" xmlns:a16="http://schemas.microsoft.com/office/drawing/2014/main" id="{70F65298-F5A9-4A40-863A-4ED544D70FF4}"/>
              </a:ext>
            </a:extLst>
          </p:cNvPr>
          <p:cNvSpPr/>
          <p:nvPr/>
        </p:nvSpPr>
        <p:spPr>
          <a:xfrm>
            <a:off x="19906050" y="9664294"/>
            <a:ext cx="4164923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3600" b="1"/>
              <a:t>Dokončení</a:t>
            </a:r>
          </a:p>
          <a:p>
            <a:pPr algn="ctr"/>
            <a:r>
              <a:rPr lang="cs-CZ" sz="2800"/>
              <a:t>Max. do 30. dubna 2024</a:t>
            </a:r>
            <a:r>
              <a:rPr lang="en-US" sz="2800"/>
              <a:t> 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58491093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2021-06-03T08:57:28.807</cp:lastPrinted>
  <dcterms:created xsi:type="dcterms:W3CDTF">2021-06-03T08:57:28Z</dcterms:created>
  <dcterms:modified xsi:type="dcterms:W3CDTF">2021-06-03T08:57:28Z</dcterms:modified>
</cp:coreProperties>
</file>