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6"/>
  </p:notesMasterIdLst>
  <p:handoutMasterIdLst>
    <p:handoutMasterId r:id="rId27"/>
  </p:handoutMasterIdLst>
  <p:sldIdLst>
    <p:sldId id="302" r:id="rId3"/>
    <p:sldId id="283" r:id="rId4"/>
    <p:sldId id="285" r:id="rId5"/>
    <p:sldId id="292" r:id="rId6"/>
    <p:sldId id="293" r:id="rId7"/>
    <p:sldId id="317" r:id="rId8"/>
    <p:sldId id="303" r:id="rId9"/>
    <p:sldId id="296" r:id="rId10"/>
    <p:sldId id="304" r:id="rId11"/>
    <p:sldId id="305" r:id="rId12"/>
    <p:sldId id="306" r:id="rId13"/>
    <p:sldId id="297" r:id="rId14"/>
    <p:sldId id="299" r:id="rId15"/>
    <p:sldId id="309" r:id="rId16"/>
    <p:sldId id="310" r:id="rId17"/>
    <p:sldId id="311" r:id="rId18"/>
    <p:sldId id="318" r:id="rId19"/>
    <p:sldId id="312" r:id="rId20"/>
    <p:sldId id="313" r:id="rId21"/>
    <p:sldId id="314" r:id="rId22"/>
    <p:sldId id="315" r:id="rId23"/>
    <p:sldId id="316" r:id="rId24"/>
    <p:sldId id="274" r:id="rId25"/>
  </p:sldIdLst>
  <p:sldSz cx="9144000" cy="6858000" type="screen4x3"/>
  <p:notesSz cx="6797675" cy="9926638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78"/>
    <a:srgbClr val="692800"/>
    <a:srgbClr val="8D5E2F"/>
    <a:srgbClr val="996633"/>
    <a:srgbClr val="4D4D4D"/>
    <a:srgbClr val="5F5F5F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89" autoAdjust="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1368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016FA6C-5787-46DC-BDA6-60972CF021BE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E7BDA39-0FFD-47FA-8A7C-C8D15ADB753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254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EDB5715-DA31-4252-AEAB-056BB1F576F6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DA28FFA-E6A5-4364-BCBF-8C85B23DA82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86049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34CB2894-6DA5-4910-A838-1A6EAC32965E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59B06FA-3734-4AEE-913A-D3BD00B359B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F3EE9A45-6DA3-470F-9101-780627DDF218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518E4574-555D-4600-8287-37307ACE375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E727AC2B-CF28-41A4-B667-36C681603A15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636BBBB-E9B6-4AC3-9CCC-B45FB10B8C2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EE603D46-4113-4C75-82D4-6D76641569C0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F9F8154F-DF85-41BE-B28F-F4D86CF406A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978C0A1E-2E59-4B5B-B7A4-632EB84BD0CA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C784B68B-6912-490E-BC7B-9F501916855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6F62DDE-286F-4CF4-AF17-28979CBB9A8E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7C285527-0681-4854-836D-25A9DE4418E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7B7D5688-0766-49E0-AB64-7E2CECB4596C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3C7674B3-4853-4152-A194-9316BCB2D1B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5715400B-A74A-473A-942D-AF7BE87F51F2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ADEFC142-7958-4F9F-A839-CB25EE8807E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4B112CB-E043-4518-9F3D-C409CE8B7D71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E7F16219-4646-427B-972A-ADD5D91A315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AC304E1-8CDC-4D56-A95D-7787F5225B36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6C23BC9-C71F-4187-A636-5D5815CA13C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F6E660-E51E-4736-83E6-B5F1648FB4C3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69FB153-2C67-4D38-9285-21A02006542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260722-AB7A-4741-AFA8-074F2494E786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F95C06B-0BDB-4271-8440-9F60C3D4124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8C306C-316D-4885-95FA-B10557906682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7A05E58-45F6-466D-A999-6CE13765BC5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F35D1CD-FC23-4BC4-9E5A-4A519BD01B16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E7361C7-4707-4B1E-B74D-078D2CC4B9F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5176C76-319D-4DF4-B798-F6C83085C2B8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9F824A1-FC58-4082-A54A-1B4BBC196B9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76CB119-0E6E-4A40-8C6B-460D1C79D0A5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07CF4AF-7F1E-4C2D-A023-13FD420A68D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DC71031-0A68-4F91-A2A1-49837B023800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D9CB9E5-44E6-4234-ACE5-838DF8CEDB7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75A8DC4-CDEB-4973-9CE8-CB0FED718D4B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740C0C-6D4E-46D2-9AAF-DAC3B29C79E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BD3C81F-A5ED-47C6-9067-B38E9AB16992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19CE6AF-E836-40B8-8BA0-8242C8601CA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2CB870B-4A95-4B00-8160-F9D290B0C646}" type="datetimeFigureOut">
              <a:rPr lang="fr-FR"/>
              <a:pPr>
                <a:defRPr/>
              </a:pPr>
              <a:t>18/05/2015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588E928-8878-4F8F-B520-D89BE77C926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8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92100" y="139700"/>
            <a:ext cx="8547100" cy="657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Image 11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404813" y="-1000125"/>
            <a:ext cx="9956801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Image 1" descr="LogosEEAgrantsNORWAYgrants_CMJN.emf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6019800" y="188913"/>
            <a:ext cx="1690688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3" r:id="rId2"/>
    <p:sldLayoutId id="2147483682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 4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79400" y="0"/>
            <a:ext cx="85725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Image 10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404813" y="-427038"/>
            <a:ext cx="9956801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Image 5" descr="LogosEEAgrantsNORWAYgrants_CMJN.emf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735013" y="447675"/>
            <a:ext cx="24971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457200" y="2492375"/>
            <a:ext cx="8367713" cy="1470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cs-CZ" sz="4800" b="1" i="1" dirty="0" smtClean="0">
                <a:solidFill>
                  <a:srgbClr val="692800"/>
                </a:solidFill>
                <a:latin typeface="Calibri" pitchFamily="34" charset="0"/>
              </a:rPr>
              <a:t>Změny projektu a jejich administrace v IS CEDR</a:t>
            </a:r>
          </a:p>
        </p:txBody>
      </p:sp>
      <p:sp>
        <p:nvSpPr>
          <p:cNvPr id="2" name="Titre 1"/>
          <p:cNvSpPr txBox="1">
            <a:spLocks/>
          </p:cNvSpPr>
          <p:nvPr/>
        </p:nvSpPr>
        <p:spPr>
          <a:xfrm>
            <a:off x="2000250" y="4622800"/>
            <a:ext cx="5638800" cy="9540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/>
            <a:endParaRPr lang="fr-FR" dirty="0">
              <a:solidFill>
                <a:srgbClr val="692800"/>
              </a:solidFill>
              <a:latin typeface="Calibri" pitchFamily="34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61949" y="5291092"/>
            <a:ext cx="8367713" cy="127877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cs-CZ" b="1" dirty="0" smtClean="0">
                <a:solidFill>
                  <a:srgbClr val="692800"/>
                </a:solidFill>
                <a:latin typeface="Calibri" pitchFamily="34" charset="0"/>
              </a:rPr>
              <a:t>Seminář pro konečné </a:t>
            </a:r>
            <a:r>
              <a:rPr lang="cs-CZ" b="1" dirty="0" smtClean="0">
                <a:solidFill>
                  <a:srgbClr val="692800"/>
                </a:solidFill>
                <a:latin typeface="Calibri" pitchFamily="34" charset="0"/>
              </a:rPr>
              <a:t>příjemce</a:t>
            </a:r>
            <a:r>
              <a:rPr lang="en-US" b="1" dirty="0" smtClean="0">
                <a:solidFill>
                  <a:srgbClr val="692800"/>
                </a:solidFill>
                <a:latin typeface="Calibri" pitchFamily="34" charset="0"/>
              </a:rPr>
              <a:t> PO 17 </a:t>
            </a:r>
            <a:endParaRPr lang="cs-CZ" b="1" dirty="0" smtClean="0">
              <a:solidFill>
                <a:srgbClr val="6928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cs-CZ" b="1" dirty="0" smtClean="0">
                <a:solidFill>
                  <a:srgbClr val="692800"/>
                </a:solidFill>
                <a:latin typeface="Calibri" pitchFamily="34" charset="0"/>
              </a:rPr>
              <a:t>květen </a:t>
            </a:r>
            <a:r>
              <a:rPr lang="cs-CZ" b="1" dirty="0" smtClean="0">
                <a:solidFill>
                  <a:srgbClr val="692800"/>
                </a:solidFill>
                <a:latin typeface="Calibri" pitchFamily="34" charset="0"/>
              </a:rPr>
              <a:t>2015											Ministerstvo </a:t>
            </a:r>
            <a:r>
              <a:rPr lang="en-US" b="1" dirty="0" smtClean="0">
                <a:solidFill>
                  <a:srgbClr val="692800"/>
                </a:solidFill>
                <a:latin typeface="Calibri" pitchFamily="34" charset="0"/>
              </a:rPr>
              <a:t>f</a:t>
            </a:r>
            <a:r>
              <a:rPr lang="cs-CZ" b="1" dirty="0" err="1" smtClean="0">
                <a:solidFill>
                  <a:srgbClr val="692800"/>
                </a:solidFill>
                <a:latin typeface="Calibri" pitchFamily="34" charset="0"/>
              </a:rPr>
              <a:t>inancí</a:t>
            </a:r>
            <a:endParaRPr lang="cs-CZ" b="1" dirty="0" smtClean="0">
              <a:solidFill>
                <a:srgbClr val="6928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cs-CZ" b="1" dirty="0">
                <a:solidFill>
                  <a:srgbClr val="692800"/>
                </a:solidFill>
                <a:latin typeface="Calibri" pitchFamily="34" charset="0"/>
              </a:rPr>
              <a:t>	</a:t>
            </a:r>
            <a:r>
              <a:rPr lang="cs-CZ" b="1" dirty="0" smtClean="0">
                <a:solidFill>
                  <a:srgbClr val="692800"/>
                </a:solidFill>
                <a:latin typeface="Calibri" pitchFamily="34" charset="0"/>
              </a:rPr>
              <a:t>												Ing. Lenka Šlitrová</a:t>
            </a:r>
          </a:p>
          <a:p>
            <a:pPr>
              <a:defRPr/>
            </a:pPr>
            <a:r>
              <a:rPr lang="cs-CZ" b="1" dirty="0" smtClean="0">
                <a:solidFill>
                  <a:srgbClr val="692800"/>
                </a:solidFill>
                <a:latin typeface="Calibri" pitchFamily="34" charset="0"/>
              </a:rPr>
              <a:t>													lenka.slitrova@mfcr.cz</a:t>
            </a:r>
          </a:p>
          <a:p>
            <a:pPr algn="r">
              <a:defRPr/>
            </a:pPr>
            <a:endParaRPr lang="fr-FR" b="1" i="1" dirty="0">
              <a:solidFill>
                <a:srgbClr val="6928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25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Změny projektu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571348"/>
            <a:ext cx="8229600" cy="437225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800" dirty="0" smtClean="0">
                <a:solidFill>
                  <a:srgbClr val="003A78"/>
                </a:solidFill>
              </a:rPr>
              <a:t>V případech, kdy se realizace projektu </a:t>
            </a:r>
            <a:r>
              <a:rPr lang="cs-CZ" sz="2800" b="1" dirty="0" smtClean="0">
                <a:solidFill>
                  <a:srgbClr val="003A78"/>
                </a:solidFill>
              </a:rPr>
              <a:t>odchýlí od plánu v žádosti o grant </a:t>
            </a:r>
            <a:r>
              <a:rPr lang="cs-CZ" sz="2800" b="1" dirty="0" smtClean="0">
                <a:solidFill>
                  <a:srgbClr val="003A78"/>
                </a:solidFill>
              </a:rPr>
              <a:t>a/nebo </a:t>
            </a:r>
            <a:r>
              <a:rPr lang="cs-CZ" sz="2800" b="1" dirty="0" smtClean="0">
                <a:solidFill>
                  <a:srgbClr val="003A78"/>
                </a:solidFill>
              </a:rPr>
              <a:t>od právního aktu </a:t>
            </a:r>
            <a:br>
              <a:rPr lang="cs-CZ" sz="2800" b="1" dirty="0" smtClean="0">
                <a:solidFill>
                  <a:srgbClr val="003A78"/>
                </a:solidFill>
              </a:rPr>
            </a:br>
            <a:r>
              <a:rPr lang="cs-CZ" sz="2800" b="1" dirty="0" smtClean="0">
                <a:solidFill>
                  <a:srgbClr val="003A78"/>
                </a:solidFill>
              </a:rPr>
              <a:t>o přidělení finančních prostředků včetně příloh</a:t>
            </a:r>
            <a:r>
              <a:rPr lang="cs-CZ" sz="2800" dirty="0" smtClean="0">
                <a:solidFill>
                  <a:srgbClr val="003A78"/>
                </a:solidFill>
              </a:rPr>
              <a:t>, je KP povinen o každé takové změně informovat ZP.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800" dirty="0" smtClean="0">
                <a:solidFill>
                  <a:srgbClr val="003A78"/>
                </a:solidFill>
              </a:rPr>
              <a:t>Druhy změn: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sz="2400" dirty="0" smtClean="0">
                <a:solidFill>
                  <a:srgbClr val="003A78"/>
                </a:solidFill>
              </a:rPr>
              <a:t>podstatné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sz="2400" dirty="0" smtClean="0">
                <a:solidFill>
                  <a:srgbClr val="003A78"/>
                </a:solidFill>
              </a:rPr>
              <a:t>nepodstatné: typ A, typ B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sz="2400" dirty="0" smtClean="0">
                <a:solidFill>
                  <a:srgbClr val="003A78"/>
                </a:solidFill>
              </a:rPr>
              <a:t>administrativní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smtClean="0">
                <a:solidFill>
                  <a:srgbClr val="003A78"/>
                </a:solidFill>
              </a:rPr>
              <a:t>Podstatné změny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500326"/>
            <a:ext cx="8229600" cy="42448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Vyžadují </a:t>
            </a:r>
            <a:r>
              <a:rPr lang="cs-CZ" sz="2400" b="1" dirty="0" smtClean="0">
                <a:solidFill>
                  <a:srgbClr val="003A78"/>
                </a:solidFill>
              </a:rPr>
              <a:t>předchozí písemný souhlas ZP </a:t>
            </a:r>
            <a:r>
              <a:rPr lang="cs-CZ" sz="2400" dirty="0" smtClean="0">
                <a:solidFill>
                  <a:srgbClr val="003A78"/>
                </a:solidFill>
              </a:rPr>
              <a:t>a není je možno realizovat dříve, než budou schváleny.</a:t>
            </a:r>
          </a:p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KP je povinen oznámit změnu </a:t>
            </a:r>
            <a:r>
              <a:rPr lang="cs-CZ" sz="2400" b="1" dirty="0" smtClean="0">
                <a:solidFill>
                  <a:srgbClr val="003A78"/>
                </a:solidFill>
              </a:rPr>
              <a:t>bez zbytečného prodlení </a:t>
            </a:r>
            <a:r>
              <a:rPr lang="cs-CZ" sz="2400" dirty="0" smtClean="0">
                <a:solidFill>
                  <a:srgbClr val="003A78"/>
                </a:solidFill>
              </a:rPr>
              <a:t>a současně </a:t>
            </a:r>
            <a:r>
              <a:rPr lang="cs-CZ" sz="2400" b="1" dirty="0" smtClean="0">
                <a:solidFill>
                  <a:srgbClr val="003A78"/>
                </a:solidFill>
              </a:rPr>
              <a:t>zažádat prostřednictvím IS CEDR </a:t>
            </a:r>
            <a:r>
              <a:rPr lang="cs-CZ" sz="2400" dirty="0" smtClean="0">
                <a:solidFill>
                  <a:srgbClr val="003A78"/>
                </a:solidFill>
              </a:rPr>
              <a:t>o její schválení.</a:t>
            </a:r>
          </a:p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V případě, že </a:t>
            </a:r>
            <a:r>
              <a:rPr lang="cs-CZ" sz="2400" u="sng" dirty="0" smtClean="0">
                <a:solidFill>
                  <a:srgbClr val="003A78"/>
                </a:solidFill>
              </a:rPr>
              <a:t>KP provede změnu před jejím schválením </a:t>
            </a:r>
            <a:r>
              <a:rPr lang="cs-CZ" sz="2400" dirty="0" smtClean="0">
                <a:solidFill>
                  <a:srgbClr val="003A78"/>
                </a:solidFill>
              </a:rPr>
              <a:t>ze strany ZP, budou veškeré výdaje spojené se změnou </a:t>
            </a:r>
            <a:r>
              <a:rPr lang="cs-CZ" sz="2400" u="sng" dirty="0" smtClean="0">
                <a:solidFill>
                  <a:srgbClr val="003A78"/>
                </a:solidFill>
              </a:rPr>
              <a:t>nezpůsobilé</a:t>
            </a:r>
            <a:r>
              <a:rPr lang="cs-CZ" sz="2400" dirty="0" smtClean="0">
                <a:solidFill>
                  <a:srgbClr val="003A78"/>
                </a:solidFill>
              </a:rPr>
              <a:t>. </a:t>
            </a:r>
          </a:p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Provedení změny = učinění závazných kroků k realizaci změny – tj. např. podpis smlouvy nebo dodatku ke smlouvě, vystavení objednávky.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smtClean="0">
                <a:solidFill>
                  <a:srgbClr val="003A78"/>
                </a:solidFill>
              </a:rPr>
              <a:t>Podstatné změny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162976"/>
            <a:ext cx="8229600" cy="50780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lvl="1" algn="just"/>
            <a:r>
              <a:rPr lang="cs-CZ" sz="2400" dirty="0" smtClean="0">
                <a:solidFill>
                  <a:srgbClr val="003A78"/>
                </a:solidFill>
              </a:rPr>
              <a:t>změny, které ovlivňují rozsah, účel a výsledky projektu včetně indikátorů projektu</a:t>
            </a:r>
          </a:p>
          <a:p>
            <a:pPr lvl="1" algn="just"/>
            <a:endParaRPr lang="cs-CZ" sz="800" dirty="0" smtClean="0">
              <a:solidFill>
                <a:srgbClr val="003A78"/>
              </a:solidFill>
            </a:endParaRPr>
          </a:p>
          <a:p>
            <a:pPr lvl="1" algn="just"/>
            <a:r>
              <a:rPr lang="cs-CZ" sz="2400" dirty="0" smtClean="0">
                <a:solidFill>
                  <a:srgbClr val="003A78"/>
                </a:solidFill>
              </a:rPr>
              <a:t>zařazení </a:t>
            </a:r>
            <a:r>
              <a:rPr lang="cs-CZ" sz="2400" b="1" dirty="0" smtClean="0">
                <a:solidFill>
                  <a:srgbClr val="003A78"/>
                </a:solidFill>
              </a:rPr>
              <a:t>nové aktivity nebo nové položky v rozpočtu </a:t>
            </a:r>
          </a:p>
          <a:p>
            <a:pPr lvl="1" algn="just"/>
            <a:endParaRPr lang="cs-CZ" sz="800" dirty="0" smtClean="0">
              <a:solidFill>
                <a:srgbClr val="003A78"/>
              </a:solidFill>
            </a:endParaRPr>
          </a:p>
          <a:p>
            <a:pPr lvl="1" algn="just"/>
            <a:r>
              <a:rPr lang="cs-CZ" sz="2400" b="1" dirty="0" smtClean="0">
                <a:solidFill>
                  <a:srgbClr val="003A78"/>
                </a:solidFill>
              </a:rPr>
              <a:t>zvýšení nákladů na kapitolu management projektu</a:t>
            </a:r>
            <a:r>
              <a:rPr lang="en-US" sz="2400" b="1" dirty="0" smtClean="0">
                <a:solidFill>
                  <a:srgbClr val="003A78"/>
                </a:solidFill>
              </a:rPr>
              <a:t> </a:t>
            </a:r>
            <a:r>
              <a:rPr lang="cs-CZ" sz="2400" dirty="0" smtClean="0">
                <a:solidFill>
                  <a:srgbClr val="003A78"/>
                </a:solidFill>
              </a:rPr>
              <a:t>(výdaje této kapitoly však nesmí přesáhnout 10 % celkových způsobilých výdajů projektu)</a:t>
            </a:r>
          </a:p>
          <a:p>
            <a:pPr lvl="1" algn="just"/>
            <a:endParaRPr lang="cs-CZ" sz="800" dirty="0" smtClean="0">
              <a:solidFill>
                <a:srgbClr val="003A78"/>
              </a:solidFill>
            </a:endParaRPr>
          </a:p>
          <a:p>
            <a:pPr lvl="1" algn="just"/>
            <a:r>
              <a:rPr lang="cs-CZ" sz="2400" b="1" dirty="0" smtClean="0">
                <a:solidFill>
                  <a:srgbClr val="003A78"/>
                </a:solidFill>
              </a:rPr>
              <a:t>prodloužení doby implementace projektu</a:t>
            </a:r>
            <a:r>
              <a:rPr lang="cs-CZ" sz="2400" dirty="0" smtClean="0">
                <a:solidFill>
                  <a:srgbClr val="003A78"/>
                </a:solidFill>
              </a:rPr>
              <a:t> za stanovený termín naplnění účelu projektu (max. do 30. 4. 2016)</a:t>
            </a:r>
          </a:p>
          <a:p>
            <a:pPr lvl="1" algn="just"/>
            <a:endParaRPr lang="cs-CZ" sz="800" dirty="0" smtClean="0">
              <a:solidFill>
                <a:srgbClr val="003A78"/>
              </a:solidFill>
            </a:endParaRPr>
          </a:p>
          <a:p>
            <a:pPr lvl="1" algn="just"/>
            <a:r>
              <a:rPr lang="cs-CZ" sz="2400" b="1" dirty="0" smtClean="0">
                <a:solidFill>
                  <a:srgbClr val="003A78"/>
                </a:solidFill>
              </a:rPr>
              <a:t>změna partnera projektu či změna smlouvy o partnerství</a:t>
            </a:r>
            <a:r>
              <a:rPr lang="cs-CZ" sz="2400" dirty="0" smtClean="0">
                <a:solidFill>
                  <a:srgbClr val="003A78"/>
                </a:solidFill>
              </a:rPr>
              <a:t>, která ovlivňuje cíle či finanční rozsah partnerství</a:t>
            </a:r>
          </a:p>
          <a:p>
            <a:pPr marL="0" indent="0" algn="just">
              <a:buFont typeface="Arial" charset="0"/>
              <a:buNone/>
            </a:pPr>
            <a:endParaRPr lang="cs-CZ" sz="2400" dirty="0" smtClean="0">
              <a:solidFill>
                <a:srgbClr val="003A7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Podstatné změny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162976"/>
            <a:ext cx="8229600" cy="534435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lvl="1" algn="just"/>
            <a:r>
              <a:rPr lang="cs-CZ" dirty="0" smtClean="0">
                <a:solidFill>
                  <a:srgbClr val="003A78"/>
                </a:solidFill>
              </a:rPr>
              <a:t>přesun </a:t>
            </a:r>
            <a:r>
              <a:rPr lang="cs-CZ" u="sng" dirty="0" smtClean="0">
                <a:solidFill>
                  <a:srgbClr val="003A78"/>
                </a:solidFill>
              </a:rPr>
              <a:t>mezi kapitolami rozpočtu</a:t>
            </a:r>
            <a:r>
              <a:rPr lang="cs-CZ" dirty="0" smtClean="0">
                <a:solidFill>
                  <a:srgbClr val="003A78"/>
                </a:solidFill>
              </a:rPr>
              <a:t> v hodnotě </a:t>
            </a:r>
            <a:r>
              <a:rPr lang="cs-CZ" b="1" dirty="0" smtClean="0">
                <a:solidFill>
                  <a:srgbClr val="003A78"/>
                </a:solidFill>
              </a:rPr>
              <a:t>vyšší než 20% původní celkové alokace příslušné kapitoly kumulativně a/nebo v hodnotě vyšší než </a:t>
            </a:r>
            <a:r>
              <a:rPr lang="cs-CZ" b="1" dirty="0" err="1" smtClean="0">
                <a:solidFill>
                  <a:srgbClr val="003A78"/>
                </a:solidFill>
              </a:rPr>
              <a:t>než</a:t>
            </a:r>
            <a:r>
              <a:rPr lang="cs-CZ" b="1" dirty="0" smtClean="0">
                <a:solidFill>
                  <a:srgbClr val="003A78"/>
                </a:solidFill>
              </a:rPr>
              <a:t> </a:t>
            </a:r>
            <a:r>
              <a:rPr lang="cs-CZ" b="1" dirty="0" smtClean="0">
                <a:solidFill>
                  <a:srgbClr val="003A78"/>
                </a:solidFill>
              </a:rPr>
              <a:t>50 000 </a:t>
            </a:r>
            <a:r>
              <a:rPr lang="cs-CZ" b="1" dirty="0">
                <a:solidFill>
                  <a:srgbClr val="003A78"/>
                </a:solidFill>
              </a:rPr>
              <a:t>Kč </a:t>
            </a:r>
            <a:r>
              <a:rPr lang="cs-CZ" b="1" dirty="0" smtClean="0">
                <a:solidFill>
                  <a:srgbClr val="003A78"/>
                </a:solidFill>
              </a:rPr>
              <a:t>kumulativně pro </a:t>
            </a:r>
            <a:r>
              <a:rPr lang="cs-CZ" b="1" dirty="0">
                <a:solidFill>
                  <a:srgbClr val="003A78"/>
                </a:solidFill>
              </a:rPr>
              <a:t>PO </a:t>
            </a:r>
            <a:r>
              <a:rPr lang="cs-CZ" b="1" dirty="0" smtClean="0">
                <a:solidFill>
                  <a:srgbClr val="003A78"/>
                </a:solidFill>
              </a:rPr>
              <a:t>17;</a:t>
            </a:r>
          </a:p>
          <a:p>
            <a:pPr lvl="1" algn="just"/>
            <a:endParaRPr lang="cs-CZ" dirty="0" smtClean="0">
              <a:solidFill>
                <a:srgbClr val="003A78"/>
              </a:solidFill>
            </a:endParaRPr>
          </a:p>
          <a:p>
            <a:pPr lvl="1" algn="just"/>
            <a:r>
              <a:rPr lang="cs-CZ" dirty="0" smtClean="0">
                <a:solidFill>
                  <a:srgbClr val="003A78"/>
                </a:solidFill>
              </a:rPr>
              <a:t>přesun </a:t>
            </a:r>
            <a:r>
              <a:rPr lang="cs-CZ" u="sng" dirty="0" smtClean="0">
                <a:solidFill>
                  <a:srgbClr val="003A78"/>
                </a:solidFill>
              </a:rPr>
              <a:t>mezi podkapitolami rozpočtu</a:t>
            </a:r>
            <a:r>
              <a:rPr lang="cs-CZ" dirty="0" smtClean="0">
                <a:solidFill>
                  <a:srgbClr val="003A78"/>
                </a:solidFill>
              </a:rPr>
              <a:t> v rámci kapitoly v hodnotě </a:t>
            </a:r>
            <a:r>
              <a:rPr lang="cs-CZ" b="1" dirty="0" smtClean="0">
                <a:solidFill>
                  <a:srgbClr val="003A78"/>
                </a:solidFill>
              </a:rPr>
              <a:t>vyšší než 20% celkové alokace na kapitolu rozpočtu kumulativně a/nebo v hodnotě vyšší než </a:t>
            </a:r>
            <a:r>
              <a:rPr lang="cs-CZ" b="1" dirty="0" smtClean="0">
                <a:solidFill>
                  <a:srgbClr val="003A78"/>
                </a:solidFill>
              </a:rPr>
              <a:t>50 </a:t>
            </a:r>
            <a:r>
              <a:rPr lang="cs-CZ" b="1" dirty="0">
                <a:solidFill>
                  <a:srgbClr val="003A78"/>
                </a:solidFill>
              </a:rPr>
              <a:t>000 Kč kumulativně pro PO 17</a:t>
            </a:r>
            <a:r>
              <a:rPr lang="cs-CZ" b="1" dirty="0" smtClean="0">
                <a:solidFill>
                  <a:srgbClr val="003A78"/>
                </a:solidFill>
              </a:rPr>
              <a:t>;</a:t>
            </a:r>
          </a:p>
          <a:p>
            <a:pPr lvl="1" algn="just"/>
            <a:endParaRPr lang="cs-CZ" sz="800" dirty="0" smtClean="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</a:pPr>
            <a:endParaRPr lang="cs-CZ" sz="2400" dirty="0" smtClean="0">
              <a:solidFill>
                <a:srgbClr val="003A7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Podstatné změny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553592"/>
            <a:ext cx="8229600" cy="483833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lvl="1" algn="just"/>
            <a:r>
              <a:rPr lang="cs-CZ" sz="2400" b="1" dirty="0" smtClean="0">
                <a:solidFill>
                  <a:srgbClr val="003A78"/>
                </a:solidFill>
              </a:rPr>
              <a:t>změny ovlivňující výši grantu</a:t>
            </a:r>
            <a:r>
              <a:rPr lang="cs-CZ" sz="2400" dirty="0" smtClean="0">
                <a:solidFill>
                  <a:srgbClr val="003A78"/>
                </a:solidFill>
              </a:rPr>
              <a:t> jako např. změna právní formy KP, změna DPH či zdroje spolufinancování;</a:t>
            </a:r>
          </a:p>
          <a:p>
            <a:pPr lvl="1" algn="just"/>
            <a:r>
              <a:rPr lang="cs-CZ" sz="2400" b="1" dirty="0" smtClean="0">
                <a:solidFill>
                  <a:srgbClr val="003A78"/>
                </a:solidFill>
              </a:rPr>
              <a:t>navýšení grantu na projekt</a:t>
            </a:r>
            <a:r>
              <a:rPr lang="cs-CZ" sz="2400" dirty="0" smtClean="0">
                <a:solidFill>
                  <a:srgbClr val="003A78"/>
                </a:solidFill>
              </a:rPr>
              <a:t> v souladu s realokací finančních prostředků mezi projekty</a:t>
            </a:r>
          </a:p>
          <a:p>
            <a:pPr marL="0" indent="0">
              <a:buFont typeface="Arial" charset="0"/>
              <a:buNone/>
            </a:pPr>
            <a:endParaRPr lang="cs-CZ" sz="2400" dirty="0" smtClean="0">
              <a:solidFill>
                <a:srgbClr val="003A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9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831" y="1154097"/>
            <a:ext cx="4341851" cy="5684623"/>
          </a:xfr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cs-CZ" sz="3200" b="1" smtClean="0">
                <a:solidFill>
                  <a:srgbClr val="003A78"/>
                </a:solidFill>
              </a:rPr>
              <a:t>Podstatné změny</a:t>
            </a:r>
            <a:endParaRPr lang="cs-CZ" sz="3200" b="1" dirty="0" smtClean="0">
              <a:solidFill>
                <a:srgbClr val="003A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37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smtClean="0">
                <a:solidFill>
                  <a:srgbClr val="003A78"/>
                </a:solidFill>
              </a:rPr>
              <a:t>Nepodstatné změny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580224"/>
            <a:ext cx="8229600" cy="416493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cs-CZ" sz="2400" dirty="0">
                <a:solidFill>
                  <a:srgbClr val="003A78"/>
                </a:solidFill>
              </a:rPr>
              <a:t>Nevyžadují předchozí písemný souhlas ZP.</a:t>
            </a:r>
          </a:p>
          <a:p>
            <a:pPr algn="just"/>
            <a:r>
              <a:rPr lang="cs-CZ" sz="2400" dirty="0">
                <a:solidFill>
                  <a:srgbClr val="003A78"/>
                </a:solidFill>
              </a:rPr>
              <a:t>Mohou být realizovány před schválením, resp. ohlášením ZP.</a:t>
            </a:r>
          </a:p>
          <a:p>
            <a:pPr algn="just"/>
            <a:r>
              <a:rPr lang="cs-CZ" sz="2400" dirty="0">
                <a:solidFill>
                  <a:srgbClr val="003A78"/>
                </a:solidFill>
              </a:rPr>
              <a:t>Výdaje související s nepodstatnou změnou jsou způsobilé před schválením, resp. ohlášením ZP.</a:t>
            </a:r>
          </a:p>
          <a:p>
            <a:pPr algn="just"/>
            <a:endParaRPr lang="cs-CZ" sz="2400" dirty="0">
              <a:solidFill>
                <a:srgbClr val="003A78"/>
              </a:solidFill>
            </a:endParaRPr>
          </a:p>
          <a:p>
            <a:pPr algn="just"/>
            <a:r>
              <a:rPr lang="cs-CZ" sz="2400" dirty="0">
                <a:solidFill>
                  <a:srgbClr val="003A78"/>
                </a:solidFill>
              </a:rPr>
              <a:t>2 druhy nepodstatných změn:</a:t>
            </a:r>
          </a:p>
          <a:p>
            <a:pPr marL="914400" lvl="1" indent="-457200" algn="just">
              <a:buAutoNum type="alphaUcParenR"/>
            </a:pPr>
            <a:r>
              <a:rPr lang="cs-CZ" sz="2400" dirty="0">
                <a:solidFill>
                  <a:srgbClr val="003A78"/>
                </a:solidFill>
              </a:rPr>
              <a:t>Vyžadující podání el. žádosti prostřednictvím IS CEDR</a:t>
            </a:r>
          </a:p>
          <a:p>
            <a:pPr marL="914400" lvl="1" indent="-457200" algn="just">
              <a:buAutoNum type="alphaUcParenR"/>
            </a:pPr>
            <a:r>
              <a:rPr lang="cs-CZ" sz="2400" dirty="0">
                <a:solidFill>
                  <a:srgbClr val="003A78"/>
                </a:solidFill>
              </a:rPr>
              <a:t>Nevyžadující podání el. žádosti prostřednictvím IS CEDR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Nepodstatné změny – typ A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518082"/>
            <a:ext cx="8229600" cy="422708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Nepodstatné změny, o které je nutné žádat v rámci IS CEDR prostřednictvím změnového řízení: </a:t>
            </a:r>
          </a:p>
          <a:p>
            <a:pPr lvl="1" algn="just"/>
            <a:r>
              <a:rPr lang="cs-CZ" sz="2400" dirty="0" smtClean="0">
                <a:solidFill>
                  <a:srgbClr val="003A78"/>
                </a:solidFill>
              </a:rPr>
              <a:t>přesun mezi kapitolami rozpočtu pod stanovené procentní nebo absolutní limity kumulativně pro podstatnou změnu</a:t>
            </a:r>
            <a:r>
              <a:rPr lang="en-US" sz="2400" dirty="0" smtClean="0">
                <a:solidFill>
                  <a:srgbClr val="003A78"/>
                </a:solidFill>
              </a:rPr>
              <a:t>;</a:t>
            </a:r>
            <a:endParaRPr lang="cs-CZ" sz="2400" dirty="0" smtClean="0">
              <a:solidFill>
                <a:srgbClr val="003A78"/>
              </a:solidFill>
            </a:endParaRPr>
          </a:p>
          <a:p>
            <a:pPr lvl="1" algn="just"/>
            <a:r>
              <a:rPr lang="cs-CZ" sz="2400" dirty="0" smtClean="0">
                <a:solidFill>
                  <a:srgbClr val="003A78"/>
                </a:solidFill>
              </a:rPr>
              <a:t>přesun mezi podkapitolami rozpočtu pod stanovené limity kumulativně pro podstatnou změnu</a:t>
            </a:r>
            <a:r>
              <a:rPr lang="en-US" sz="2400" dirty="0" smtClean="0">
                <a:solidFill>
                  <a:srgbClr val="003A78"/>
                </a:solidFill>
              </a:rPr>
              <a:t>.</a:t>
            </a:r>
            <a:r>
              <a:rPr lang="cs-CZ" sz="2400" dirty="0" smtClean="0">
                <a:solidFill>
                  <a:srgbClr val="003A78"/>
                </a:solidFill>
              </a:rPr>
              <a:t> </a:t>
            </a:r>
          </a:p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Způsob ohlášení a schválení ZP probíhá elektronicky prostřednictvím IS CEDR.</a:t>
            </a:r>
          </a:p>
        </p:txBody>
      </p:sp>
    </p:spTree>
    <p:extLst>
      <p:ext uri="{BB962C8B-B14F-4D97-AF65-F5344CB8AC3E}">
        <p14:creationId xmlns:p14="http://schemas.microsoft.com/office/powerpoint/2010/main" val="137127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Nepodstatné změny – typ A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553592"/>
            <a:ext cx="8229600" cy="419157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El. žádost o nepodstatnou změnu typu A nejlépe podat </a:t>
            </a:r>
            <a:r>
              <a:rPr lang="cs-CZ" sz="2400" u="sng" dirty="0" smtClean="0">
                <a:solidFill>
                  <a:srgbClr val="003A78"/>
                </a:solidFill>
              </a:rPr>
              <a:t>před podáním nejbližší monitorovací zprávy</a:t>
            </a:r>
            <a:r>
              <a:rPr lang="cs-CZ" sz="2400" dirty="0" smtClean="0">
                <a:solidFill>
                  <a:srgbClr val="003A78"/>
                </a:solidFill>
              </a:rPr>
              <a:t>.</a:t>
            </a:r>
          </a:p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Je-li nepodstatná změna typu A oznámena až v monitorovací zprávě projektu, ZP v rámci kontroly vyzve KP ke zrušení monitorovací zprávy a předložení el. žádosti o nepodstatnou změnu typu A v IS CEDR.  Jakmile bude změna schválena a zapracována ZP v IS CEDR, bude KP vyzván k opětovné přípravě monitorovací zprávy.</a:t>
            </a:r>
          </a:p>
        </p:txBody>
      </p:sp>
    </p:spTree>
    <p:extLst>
      <p:ext uri="{BB962C8B-B14F-4D97-AF65-F5344CB8AC3E}">
        <p14:creationId xmlns:p14="http://schemas.microsoft.com/office/powerpoint/2010/main" val="110234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Nepodstatné změny – typ A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665288"/>
            <a:ext cx="8229600" cy="40798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indent="0">
              <a:buNone/>
            </a:pPr>
            <a:endParaRPr lang="cs-CZ" sz="2400" dirty="0" smtClean="0">
              <a:solidFill>
                <a:srgbClr val="003A78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8" y="2028825"/>
            <a:ext cx="6029325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367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Nepodstatné změny – typ B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571348"/>
            <a:ext cx="8229600" cy="417381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cs-CZ" sz="2400" dirty="0">
                <a:solidFill>
                  <a:srgbClr val="003A78"/>
                </a:solidFill>
              </a:rPr>
              <a:t>Nepodstatné změny, o které </a:t>
            </a:r>
            <a:r>
              <a:rPr lang="cs-CZ" sz="2400" u="sng" dirty="0" smtClean="0">
                <a:solidFill>
                  <a:srgbClr val="003A78"/>
                </a:solidFill>
              </a:rPr>
              <a:t>není</a:t>
            </a:r>
            <a:r>
              <a:rPr lang="cs-CZ" sz="2400" dirty="0" smtClean="0">
                <a:solidFill>
                  <a:srgbClr val="003A78"/>
                </a:solidFill>
              </a:rPr>
              <a:t> </a:t>
            </a:r>
            <a:r>
              <a:rPr lang="cs-CZ" sz="2400" dirty="0">
                <a:solidFill>
                  <a:srgbClr val="003A78"/>
                </a:solidFill>
              </a:rPr>
              <a:t>nutné žádat v rámci IS CEDR prostřednictvím změnového řízení: </a:t>
            </a:r>
          </a:p>
          <a:p>
            <a:pPr lvl="1" algn="just"/>
            <a:r>
              <a:rPr lang="cs-CZ" sz="2000" dirty="0" smtClean="0">
                <a:solidFill>
                  <a:srgbClr val="003A78"/>
                </a:solidFill>
              </a:rPr>
              <a:t>změny položek rozpočtu (např. změny jednotkových cen, změny počtu položek)</a:t>
            </a:r>
          </a:p>
          <a:p>
            <a:pPr lvl="1" algn="just"/>
            <a:r>
              <a:rPr lang="cs-CZ" sz="2000" dirty="0" smtClean="0">
                <a:solidFill>
                  <a:srgbClr val="003A78"/>
                </a:solidFill>
              </a:rPr>
              <a:t>změny doby implementace projektu, které neovlivňují konečný termín naplnění účelu projektu</a:t>
            </a:r>
          </a:p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Nepodstatné změny typu B budou hlášeny ex-post při nejbližší monitorovací zprávě a budou schváleny ZP při schválení dané monitorovací zprávy.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smtClean="0">
                <a:solidFill>
                  <a:srgbClr val="003A78"/>
                </a:solidFill>
              </a:rPr>
              <a:t>Administrativní změny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562470"/>
            <a:ext cx="8229600" cy="418269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cs-CZ" sz="2400" dirty="0" smtClean="0">
                <a:solidFill>
                  <a:srgbClr val="003A78"/>
                </a:solidFill>
              </a:rPr>
              <a:t>Změny údajů v projektu – např.:</a:t>
            </a:r>
          </a:p>
          <a:p>
            <a:pPr lvl="1"/>
            <a:r>
              <a:rPr lang="cs-CZ" sz="2000" dirty="0" smtClean="0">
                <a:solidFill>
                  <a:srgbClr val="003A78"/>
                </a:solidFill>
              </a:rPr>
              <a:t>změna </a:t>
            </a:r>
            <a:r>
              <a:rPr lang="cs-CZ" sz="2000" dirty="0">
                <a:solidFill>
                  <a:srgbClr val="003A78"/>
                </a:solidFill>
              </a:rPr>
              <a:t>bankovního účtu </a:t>
            </a:r>
            <a:r>
              <a:rPr lang="cs-CZ" sz="2000" dirty="0" smtClean="0">
                <a:solidFill>
                  <a:srgbClr val="003A78"/>
                </a:solidFill>
              </a:rPr>
              <a:t>(= změna s </a:t>
            </a:r>
            <a:r>
              <a:rPr lang="cs-CZ" sz="2000" dirty="0">
                <a:solidFill>
                  <a:srgbClr val="003A78"/>
                </a:solidFill>
              </a:rPr>
              <a:t>dopadem na právní </a:t>
            </a:r>
            <a:r>
              <a:rPr lang="cs-CZ" sz="2000" dirty="0" smtClean="0">
                <a:solidFill>
                  <a:srgbClr val="003A78"/>
                </a:solidFill>
              </a:rPr>
              <a:t>akt)</a:t>
            </a:r>
            <a:endParaRPr lang="cs-CZ" sz="2000" dirty="0">
              <a:solidFill>
                <a:srgbClr val="003A78"/>
              </a:solidFill>
            </a:endParaRPr>
          </a:p>
          <a:p>
            <a:pPr lvl="1"/>
            <a:r>
              <a:rPr lang="cs-CZ" sz="2000" dirty="0" smtClean="0">
                <a:solidFill>
                  <a:srgbClr val="003A78"/>
                </a:solidFill>
              </a:rPr>
              <a:t>změna kontaktní osoby (= </a:t>
            </a:r>
            <a:r>
              <a:rPr lang="cs-CZ" sz="2000" dirty="0">
                <a:solidFill>
                  <a:srgbClr val="003A78"/>
                </a:solidFill>
              </a:rPr>
              <a:t>změna </a:t>
            </a:r>
            <a:r>
              <a:rPr lang="cs-CZ" sz="2000" dirty="0" smtClean="0">
                <a:solidFill>
                  <a:srgbClr val="003A78"/>
                </a:solidFill>
              </a:rPr>
              <a:t>bez dopadu </a:t>
            </a:r>
            <a:r>
              <a:rPr lang="cs-CZ" sz="2000" dirty="0">
                <a:solidFill>
                  <a:srgbClr val="003A78"/>
                </a:solidFill>
              </a:rPr>
              <a:t>na právní akt)</a:t>
            </a:r>
          </a:p>
          <a:p>
            <a:pPr lvl="1"/>
            <a:endParaRPr lang="cs-CZ" sz="2000" dirty="0" smtClean="0">
              <a:solidFill>
                <a:srgbClr val="003A78"/>
              </a:solidFill>
            </a:endParaRPr>
          </a:p>
          <a:p>
            <a:pPr marL="457200" lvl="1" indent="0">
              <a:buNone/>
            </a:pPr>
            <a:r>
              <a:rPr lang="cs-CZ" sz="2000" dirty="0" smtClean="0">
                <a:solidFill>
                  <a:srgbClr val="003A78"/>
                </a:solidFill>
              </a:rPr>
              <a:t> </a:t>
            </a:r>
            <a:endParaRPr lang="cs-CZ" sz="2400" dirty="0">
              <a:solidFill>
                <a:srgbClr val="003A78"/>
              </a:solidFill>
            </a:endParaRPr>
          </a:p>
          <a:p>
            <a:endParaRPr lang="cs-CZ" sz="2400" dirty="0" smtClean="0">
              <a:solidFill>
                <a:srgbClr val="003A78"/>
              </a:solidFill>
            </a:endParaRPr>
          </a:p>
          <a:p>
            <a:endParaRPr lang="cs-CZ" sz="2400" dirty="0">
              <a:solidFill>
                <a:srgbClr val="003A78"/>
              </a:solidFill>
            </a:endParaRPr>
          </a:p>
          <a:p>
            <a:endParaRPr lang="cs-CZ" sz="2400" dirty="0" smtClean="0">
              <a:solidFill>
                <a:srgbClr val="003A78"/>
              </a:solidFill>
            </a:endParaRPr>
          </a:p>
          <a:p>
            <a:pPr marL="0" indent="0">
              <a:buNone/>
            </a:pPr>
            <a:endParaRPr lang="cs-CZ" sz="2400" dirty="0">
              <a:solidFill>
                <a:srgbClr val="003A78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444" y="2988632"/>
            <a:ext cx="599122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9459"/>
          </a:xfrm>
        </p:spPr>
        <p:txBody>
          <a:bodyPr/>
          <a:lstStyle/>
          <a:p>
            <a:pPr algn="l"/>
            <a:r>
              <a:rPr lang="cs-CZ" sz="3200" b="1" dirty="0">
                <a:solidFill>
                  <a:srgbClr val="003A78"/>
                </a:solidFill>
              </a:rPr>
              <a:t>Změnové řízení v IS CEDR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54098"/>
            <a:ext cx="8229600" cy="4972066"/>
          </a:xfrm>
        </p:spPr>
        <p:txBody>
          <a:bodyPr/>
          <a:lstStyle/>
          <a:p>
            <a:pPr lvl="0" algn="just"/>
            <a:r>
              <a:rPr lang="cs-CZ" sz="2400" dirty="0">
                <a:solidFill>
                  <a:srgbClr val="003A78"/>
                </a:solidFill>
              </a:rPr>
              <a:t>Založení nové žádosti o </a:t>
            </a:r>
            <a:r>
              <a:rPr lang="cs-CZ" sz="2400" dirty="0" smtClean="0">
                <a:solidFill>
                  <a:srgbClr val="003A78"/>
                </a:solidFill>
              </a:rPr>
              <a:t>změnu projektu: KP </a:t>
            </a:r>
            <a:r>
              <a:rPr lang="cs-CZ" sz="2400" dirty="0">
                <a:solidFill>
                  <a:srgbClr val="003A78"/>
                </a:solidFill>
              </a:rPr>
              <a:t>v </a:t>
            </a:r>
            <a:r>
              <a:rPr lang="cs-CZ" sz="2400" b="1" dirty="0">
                <a:solidFill>
                  <a:srgbClr val="003A78"/>
                </a:solidFill>
              </a:rPr>
              <a:t>Seznamu žádostí o změnu </a:t>
            </a:r>
            <a:r>
              <a:rPr lang="cs-CZ" sz="2400" dirty="0">
                <a:solidFill>
                  <a:srgbClr val="003A78"/>
                </a:solidFill>
              </a:rPr>
              <a:t>přidá novou žádost o změnu klepnutím na </a:t>
            </a:r>
            <a:r>
              <a:rPr lang="cs-CZ" sz="2400" b="1" i="1" dirty="0">
                <a:solidFill>
                  <a:srgbClr val="003A78"/>
                </a:solidFill>
              </a:rPr>
              <a:t>Nový</a:t>
            </a:r>
          </a:p>
          <a:p>
            <a:endParaRPr lang="cs-CZ" sz="2400" dirty="0">
              <a:solidFill>
                <a:srgbClr val="003A78"/>
              </a:solidFill>
            </a:endParaRPr>
          </a:p>
        </p:txBody>
      </p:sp>
      <p:pic>
        <p:nvPicPr>
          <p:cNvPr id="4" name="Obrázek 3"/>
          <p:cNvPicPr/>
          <p:nvPr/>
        </p:nvPicPr>
        <p:blipFill>
          <a:blip r:embed="rId2"/>
          <a:stretch>
            <a:fillRect/>
          </a:stretch>
        </p:blipFill>
        <p:spPr>
          <a:xfrm>
            <a:off x="310126" y="2435544"/>
            <a:ext cx="8168640" cy="369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6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sz="3200" b="1" dirty="0">
                <a:solidFill>
                  <a:srgbClr val="003A78"/>
                </a:solidFill>
              </a:rPr>
              <a:t>Změnové řízení v IS CEDR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54098"/>
            <a:ext cx="8229600" cy="4972066"/>
          </a:xfrm>
        </p:spPr>
        <p:txBody>
          <a:bodyPr/>
          <a:lstStyle/>
          <a:p>
            <a:r>
              <a:rPr lang="cs-CZ" sz="2400" dirty="0" smtClean="0">
                <a:solidFill>
                  <a:srgbClr val="003A78"/>
                </a:solidFill>
              </a:rPr>
              <a:t>Vyplnění detailu žádosti o změnu projektu</a:t>
            </a:r>
            <a:endParaRPr lang="cs-CZ" sz="2400" dirty="0">
              <a:solidFill>
                <a:srgbClr val="003A78"/>
              </a:solidFill>
            </a:endParaRPr>
          </a:p>
        </p:txBody>
      </p:sp>
      <p:pic>
        <p:nvPicPr>
          <p:cNvPr id="5" name="Obrázek 4"/>
          <p:cNvPicPr/>
          <p:nvPr/>
        </p:nvPicPr>
        <p:blipFill rotWithShape="1">
          <a:blip r:embed="rId2"/>
          <a:srcRect b="28631"/>
          <a:stretch/>
        </p:blipFill>
        <p:spPr bwMode="auto">
          <a:xfrm>
            <a:off x="280765" y="1633886"/>
            <a:ext cx="5827072" cy="44922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8227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sz="3200" b="1" dirty="0">
                <a:solidFill>
                  <a:srgbClr val="003A78"/>
                </a:solidFill>
              </a:rPr>
              <a:t>Změnové řízení v IS CEDR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54098"/>
            <a:ext cx="8229600" cy="4972066"/>
          </a:xfrm>
        </p:spPr>
        <p:txBody>
          <a:bodyPr/>
          <a:lstStyle/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Uložení, ověření správnosti vyplnění a </a:t>
            </a:r>
            <a:r>
              <a:rPr lang="cs-CZ" sz="2400" b="1" u="sng" dirty="0" smtClean="0">
                <a:solidFill>
                  <a:srgbClr val="003A78"/>
                </a:solidFill>
              </a:rPr>
              <a:t>předání žádosti o změnu projektu k posouzení</a:t>
            </a:r>
            <a:endParaRPr lang="cs-CZ" sz="2400" b="1" u="sng" dirty="0">
              <a:solidFill>
                <a:srgbClr val="003A78"/>
              </a:solidFill>
            </a:endParaRPr>
          </a:p>
        </p:txBody>
      </p:sp>
      <p:pic>
        <p:nvPicPr>
          <p:cNvPr id="6" name="Obrázek 5"/>
          <p:cNvPicPr/>
          <p:nvPr/>
        </p:nvPicPr>
        <p:blipFill>
          <a:blip r:embed="rId2"/>
          <a:stretch>
            <a:fillRect/>
          </a:stretch>
        </p:blipFill>
        <p:spPr>
          <a:xfrm>
            <a:off x="314129" y="1962752"/>
            <a:ext cx="650938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83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83874"/>
            <a:ext cx="8229600" cy="1143000"/>
          </a:xfrm>
        </p:spPr>
        <p:txBody>
          <a:bodyPr/>
          <a:lstStyle/>
          <a:p>
            <a:pPr algn="l"/>
            <a:r>
              <a:rPr lang="cs-CZ" sz="3200" b="1" dirty="0">
                <a:solidFill>
                  <a:srgbClr val="003A78"/>
                </a:solidFill>
              </a:rPr>
              <a:t>Změnové řízení v IS CEDR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54098"/>
            <a:ext cx="8229600" cy="4972066"/>
          </a:xfrm>
        </p:spPr>
        <p:txBody>
          <a:bodyPr/>
          <a:lstStyle/>
          <a:p>
            <a:r>
              <a:rPr lang="en-US" sz="2400" dirty="0" err="1" smtClean="0">
                <a:solidFill>
                  <a:srgbClr val="003A78"/>
                </a:solidFill>
              </a:rPr>
              <a:t>Vlo</a:t>
            </a:r>
            <a:r>
              <a:rPr lang="cs-CZ" sz="2400" dirty="0" smtClean="0">
                <a:solidFill>
                  <a:srgbClr val="003A78"/>
                </a:solidFill>
              </a:rPr>
              <a:t>ž</a:t>
            </a:r>
            <a:r>
              <a:rPr lang="en-US" sz="2400" dirty="0" smtClean="0">
                <a:solidFill>
                  <a:srgbClr val="003A78"/>
                </a:solidFill>
              </a:rPr>
              <a:t>e</a:t>
            </a:r>
            <a:r>
              <a:rPr lang="cs-CZ" sz="2400" dirty="0" smtClean="0">
                <a:solidFill>
                  <a:srgbClr val="003A78"/>
                </a:solidFill>
              </a:rPr>
              <a:t>ní příloh k žádosti o změnu projektu: vložit do </a:t>
            </a:r>
            <a:r>
              <a:rPr lang="cs-CZ" sz="2400" b="1" dirty="0" smtClean="0">
                <a:solidFill>
                  <a:srgbClr val="003A78"/>
                </a:solidFill>
              </a:rPr>
              <a:t>Příloh změnového řízení </a:t>
            </a:r>
            <a:r>
              <a:rPr lang="cs-CZ" sz="2400" dirty="0" smtClean="0">
                <a:solidFill>
                  <a:srgbClr val="003A78"/>
                </a:solidFill>
              </a:rPr>
              <a:t>před </a:t>
            </a:r>
            <a:r>
              <a:rPr lang="cs-CZ" sz="2400" b="1" u="sng" dirty="0" smtClean="0">
                <a:solidFill>
                  <a:srgbClr val="003A78"/>
                </a:solidFill>
              </a:rPr>
              <a:t>předáním </a:t>
            </a:r>
            <a:r>
              <a:rPr lang="cs-CZ" sz="2400" b="1" u="sng" dirty="0">
                <a:solidFill>
                  <a:srgbClr val="003A78"/>
                </a:solidFill>
              </a:rPr>
              <a:t>žádosti o změnu projektu k posouzení</a:t>
            </a:r>
          </a:p>
          <a:p>
            <a:endParaRPr lang="cs-CZ" sz="2400" dirty="0">
              <a:solidFill>
                <a:srgbClr val="003A78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17" y="2641601"/>
            <a:ext cx="8497297" cy="21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18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sz="3200" b="1" dirty="0">
                <a:solidFill>
                  <a:srgbClr val="003A78"/>
                </a:solidFill>
              </a:rPr>
              <a:t>Změnové řízení v IS CEDR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54098"/>
            <a:ext cx="8229600" cy="4972066"/>
          </a:xfrm>
        </p:spPr>
        <p:txBody>
          <a:bodyPr/>
          <a:lstStyle/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Po </a:t>
            </a:r>
            <a:r>
              <a:rPr lang="cs-CZ" sz="2400" dirty="0">
                <a:solidFill>
                  <a:srgbClr val="003A78"/>
                </a:solidFill>
              </a:rPr>
              <a:t>předání žádosti o změnu projektu k </a:t>
            </a:r>
            <a:r>
              <a:rPr lang="cs-CZ" sz="2400" dirty="0" smtClean="0">
                <a:solidFill>
                  <a:srgbClr val="003A78"/>
                </a:solidFill>
              </a:rPr>
              <a:t>posouzení: z</a:t>
            </a:r>
            <a:r>
              <a:rPr lang="cs-CZ" sz="2400" dirty="0" smtClean="0">
                <a:solidFill>
                  <a:srgbClr val="003A78"/>
                </a:solidFill>
              </a:rPr>
              <a:t>práva </a:t>
            </a:r>
            <a:r>
              <a:rPr lang="cs-CZ" sz="2400" dirty="0" smtClean="0">
                <a:solidFill>
                  <a:srgbClr val="003A78"/>
                </a:solidFill>
              </a:rPr>
              <a:t>na Nástěnce potvrzující předání žádosti o změnu projektu</a:t>
            </a:r>
            <a:endParaRPr lang="cs-CZ" sz="2400" dirty="0">
              <a:solidFill>
                <a:srgbClr val="003A78"/>
              </a:solidFill>
            </a:endParaRPr>
          </a:p>
        </p:txBody>
      </p:sp>
      <p:pic>
        <p:nvPicPr>
          <p:cNvPr id="5" name="Obrázek 4"/>
          <p:cNvPicPr/>
          <p:nvPr/>
        </p:nvPicPr>
        <p:blipFill rotWithShape="1">
          <a:blip r:embed="rId2"/>
          <a:srcRect t="-1" b="3361"/>
          <a:stretch/>
        </p:blipFill>
        <p:spPr>
          <a:xfrm>
            <a:off x="294165" y="2015447"/>
            <a:ext cx="8324850" cy="190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7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sz="3200" b="1" dirty="0">
                <a:solidFill>
                  <a:srgbClr val="003A78"/>
                </a:solidFill>
              </a:rPr>
              <a:t>Změnové řízení v IS CEDR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54098"/>
            <a:ext cx="8229600" cy="4972066"/>
          </a:xfrm>
        </p:spPr>
        <p:txBody>
          <a:bodyPr/>
          <a:lstStyle/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Dokument žádosti o změnu projektu (obsahuje údaje vyplněné v Detailu žádosti o změnu projektu) se automaticky vygeneruje do Příloh změnového řízení po předání žádosti o změnu projektu k posouzení </a:t>
            </a:r>
            <a:endParaRPr lang="cs-CZ" sz="2400" dirty="0">
              <a:solidFill>
                <a:srgbClr val="003A78"/>
              </a:solidFill>
            </a:endParaRPr>
          </a:p>
        </p:txBody>
      </p:sp>
      <p:pic>
        <p:nvPicPr>
          <p:cNvPr id="6" name="Obrázek 5"/>
          <p:cNvPicPr/>
          <p:nvPr/>
        </p:nvPicPr>
        <p:blipFill>
          <a:blip r:embed="rId2"/>
          <a:stretch>
            <a:fillRect/>
          </a:stretch>
        </p:blipFill>
        <p:spPr>
          <a:xfrm>
            <a:off x="266330" y="2663301"/>
            <a:ext cx="8558073" cy="323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32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sz="3200" b="1" dirty="0">
                <a:solidFill>
                  <a:srgbClr val="003A78"/>
                </a:solidFill>
              </a:rPr>
              <a:t>Změnové řízení v IS CEDR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54098"/>
            <a:ext cx="8229600" cy="4972066"/>
          </a:xfrm>
        </p:spPr>
        <p:txBody>
          <a:bodyPr/>
          <a:lstStyle/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ZP může zažádat KP o doplnění žádosti</a:t>
            </a:r>
          </a:p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KP je o požadavku na doplnění informován přes Nástěnku + obdrží notifikaci emailem</a:t>
            </a:r>
          </a:p>
          <a:p>
            <a:pPr algn="just"/>
            <a:endParaRPr lang="cs-CZ" sz="2400" dirty="0" smtClean="0">
              <a:solidFill>
                <a:srgbClr val="003A78"/>
              </a:solidFill>
            </a:endParaRPr>
          </a:p>
          <a:p>
            <a:pPr algn="just"/>
            <a:endParaRPr lang="cs-CZ" sz="2400" dirty="0">
              <a:solidFill>
                <a:srgbClr val="003A78"/>
              </a:solidFill>
            </a:endParaRPr>
          </a:p>
        </p:txBody>
      </p:sp>
      <p:pic>
        <p:nvPicPr>
          <p:cNvPr id="8" name="Obrázek 7"/>
          <p:cNvPicPr/>
          <p:nvPr/>
        </p:nvPicPr>
        <p:blipFill>
          <a:blip r:embed="rId2"/>
          <a:stretch>
            <a:fillRect/>
          </a:stretch>
        </p:blipFill>
        <p:spPr>
          <a:xfrm>
            <a:off x="316087" y="2445911"/>
            <a:ext cx="6537473" cy="231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6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sz="3200" b="1" dirty="0">
                <a:solidFill>
                  <a:srgbClr val="003A78"/>
                </a:solidFill>
              </a:rPr>
              <a:t>Změnové řízení v IS CEDR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54098"/>
            <a:ext cx="8229600" cy="4972066"/>
          </a:xfrm>
        </p:spPr>
        <p:txBody>
          <a:bodyPr/>
          <a:lstStyle/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KP edituje žádost dle pokynů KP – viz pole Zjištěné nedostatky</a:t>
            </a:r>
          </a:p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KP provede Předání žádosti o změnu projektu k posouzení </a:t>
            </a:r>
            <a:endParaRPr lang="cs-CZ" sz="2400" dirty="0">
              <a:solidFill>
                <a:srgbClr val="003A78"/>
              </a:solidFill>
            </a:endParaRPr>
          </a:p>
        </p:txBody>
      </p:sp>
      <p:pic>
        <p:nvPicPr>
          <p:cNvPr id="7" name="Obrázek 6"/>
          <p:cNvPicPr/>
          <p:nvPr/>
        </p:nvPicPr>
        <p:blipFill rotWithShape="1">
          <a:blip r:embed="rId2"/>
          <a:srcRect b="18698"/>
          <a:stretch/>
        </p:blipFill>
        <p:spPr>
          <a:xfrm>
            <a:off x="284085" y="2068496"/>
            <a:ext cx="5015884" cy="379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32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sz="3200" b="1" dirty="0">
                <a:solidFill>
                  <a:srgbClr val="003A78"/>
                </a:solidFill>
              </a:rPr>
              <a:t>Změnové řízení v IS CEDR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26958"/>
            <a:ext cx="8229600" cy="4599205"/>
          </a:xfrm>
        </p:spPr>
        <p:txBody>
          <a:bodyPr/>
          <a:lstStyle/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V případě </a:t>
            </a:r>
            <a:r>
              <a:rPr lang="cs-CZ" sz="2400" b="1" i="1" dirty="0" smtClean="0">
                <a:solidFill>
                  <a:srgbClr val="003A78"/>
                </a:solidFill>
              </a:rPr>
              <a:t>podstatné změny </a:t>
            </a:r>
            <a:r>
              <a:rPr lang="cs-CZ" sz="2400" dirty="0" smtClean="0">
                <a:solidFill>
                  <a:srgbClr val="003A78"/>
                </a:solidFill>
              </a:rPr>
              <a:t>je pod odsouhlasení pracovní verze žádosti o změnu projektu KP vyzván k </a:t>
            </a:r>
            <a:r>
              <a:rPr lang="cs-CZ" sz="2400" b="1" dirty="0" smtClean="0">
                <a:solidFill>
                  <a:srgbClr val="003A78"/>
                </a:solidFill>
              </a:rPr>
              <a:t>oficiálnímu předložení žádosti o změnu podepsané kvalifikovaným certifikátem statutárního zástupce.</a:t>
            </a:r>
          </a:p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V případě nepodstatné/administrativní změny je KP vyzván k podpisu dokumentu žádosti o změnu projektu bez oficiálního předložení. Podpis statutárního zástupce není vyžadován, podepsat může kontaktní osoba.</a:t>
            </a:r>
          </a:p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Změny projektu jsou do projektu vždy zapracovány ZP.</a:t>
            </a:r>
            <a:endParaRPr lang="cs-CZ" sz="2400" dirty="0">
              <a:solidFill>
                <a:srgbClr val="003A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83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Zástupný symbol pro obsah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cs-CZ" sz="2400" dirty="0" smtClean="0">
                <a:solidFill>
                  <a:srgbClr val="003A78"/>
                </a:solidFill>
              </a:rPr>
              <a:t>Návody </a:t>
            </a:r>
            <a:r>
              <a:rPr lang="cs-CZ" sz="2400" dirty="0">
                <a:solidFill>
                  <a:srgbClr val="003A78"/>
                </a:solidFill>
              </a:rPr>
              <a:t>pro změnové řízení v IS CEDR online: http://www.eeagrants.cz/cs/zakladni-informace/metodicke-dokumenty/pokyny</a:t>
            </a:r>
          </a:p>
          <a:p>
            <a:pPr marL="0" indent="0" algn="ctr" eaLnBrk="1" hangingPunct="1">
              <a:buFont typeface="Arial" charset="0"/>
              <a:buNone/>
            </a:pPr>
            <a:endParaRPr lang="cs-CZ" dirty="0" smtClean="0">
              <a:solidFill>
                <a:srgbClr val="003A78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cs-CZ" dirty="0" smtClean="0">
              <a:solidFill>
                <a:srgbClr val="003A78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cs-CZ" dirty="0">
              <a:solidFill>
                <a:srgbClr val="003A78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cs-CZ" dirty="0" smtClean="0">
                <a:solidFill>
                  <a:srgbClr val="003A78"/>
                </a:solidFill>
              </a:rPr>
              <a:t>Děkuji </a:t>
            </a:r>
            <a:r>
              <a:rPr lang="cs-CZ" dirty="0" smtClean="0">
                <a:solidFill>
                  <a:srgbClr val="003A78"/>
                </a:solidFill>
              </a:rPr>
              <a:t>za pozornost. </a:t>
            </a:r>
          </a:p>
          <a:p>
            <a:pPr marL="0" indent="0" algn="ctr" eaLnBrk="1" hangingPunct="1">
              <a:buFont typeface="Arial" charset="0"/>
              <a:buNone/>
            </a:pPr>
            <a:endParaRPr lang="cs-CZ" dirty="0" smtClean="0">
              <a:solidFill>
                <a:srgbClr val="6928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96033"/>
            <a:ext cx="67532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cs-CZ" sz="3200" b="1" dirty="0">
                <a:solidFill>
                  <a:srgbClr val="003A78"/>
                </a:solidFill>
              </a:rPr>
              <a:t>Změnové řízení v IS CEDR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2184</TotalTime>
  <Words>754</Words>
  <Application>Microsoft Office PowerPoint</Application>
  <PresentationFormat>Předvádění na obrazovce (4:3)</PresentationFormat>
  <Paragraphs>92</Paragraphs>
  <Slides>23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23</vt:i4>
      </vt:variant>
    </vt:vector>
  </HeadingPairs>
  <TitlesOfParts>
    <vt:vector size="25" baseType="lpstr">
      <vt:lpstr>Thème Office</vt:lpstr>
      <vt:lpstr>Conception personnalisée</vt:lpstr>
      <vt:lpstr>Prezentace aplikace PowerPoint</vt:lpstr>
      <vt:lpstr>Změny projektu</vt:lpstr>
      <vt:lpstr>Podstatné změny</vt:lpstr>
      <vt:lpstr>Podstatné změny</vt:lpstr>
      <vt:lpstr>Podstatné změny</vt:lpstr>
      <vt:lpstr>Podstatné změny</vt:lpstr>
      <vt:lpstr>Prezentace aplikace PowerPoint</vt:lpstr>
      <vt:lpstr>Nepodstatné změny</vt:lpstr>
      <vt:lpstr>Nepodstatné změny – typ A</vt:lpstr>
      <vt:lpstr>Nepodstatné změny – typ A</vt:lpstr>
      <vt:lpstr>Nepodstatné změny – typ A</vt:lpstr>
      <vt:lpstr>Nepodstatné změny – typ B</vt:lpstr>
      <vt:lpstr>Administrativní změny</vt:lpstr>
      <vt:lpstr>Změnové řízení v IS CEDR</vt:lpstr>
      <vt:lpstr>Změnové řízení v IS CEDR</vt:lpstr>
      <vt:lpstr>Změnové řízení v IS CEDR</vt:lpstr>
      <vt:lpstr>Změnové řízení v IS CEDR</vt:lpstr>
      <vt:lpstr>Změnové řízení v IS CEDR</vt:lpstr>
      <vt:lpstr>Změnové řízení v IS CEDR</vt:lpstr>
      <vt:lpstr>Změnové řízení v IS CEDR</vt:lpstr>
      <vt:lpstr>Změnové řízení v IS CEDR</vt:lpstr>
      <vt:lpstr>Změnové řízení v IS CEDR</vt:lpstr>
      <vt:lpstr>Změnové řízení v IS CEDR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Reducing disparities _x0003_Strengthening relations</dc:title>
  <dc:creator>Utilisateur de Microsoft Office</dc:creator>
  <cp:lastModifiedBy>Ślitrová Lenka Ing.</cp:lastModifiedBy>
  <cp:revision>240</cp:revision>
  <cp:lastPrinted>2015-02-03T09:44:56Z</cp:lastPrinted>
  <dcterms:created xsi:type="dcterms:W3CDTF">2011-11-09T09:46:35Z</dcterms:created>
  <dcterms:modified xsi:type="dcterms:W3CDTF">2015-05-18T08:18:44Z</dcterms:modified>
</cp:coreProperties>
</file>