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  <p:sldMasterId id="2147483660" r:id="rId2"/>
  </p:sldMasterIdLst>
  <p:notesMasterIdLst>
    <p:notesMasterId r:id="rId31"/>
  </p:notesMasterIdLst>
  <p:handoutMasterIdLst>
    <p:handoutMasterId r:id="rId32"/>
  </p:handoutMasterIdLst>
  <p:sldIdLst>
    <p:sldId id="258" r:id="rId3"/>
    <p:sldId id="269" r:id="rId4"/>
    <p:sldId id="274" r:id="rId5"/>
    <p:sldId id="282" r:id="rId6"/>
    <p:sldId id="283" r:id="rId7"/>
    <p:sldId id="284" r:id="rId8"/>
    <p:sldId id="285" r:id="rId9"/>
    <p:sldId id="272" r:id="rId10"/>
    <p:sldId id="273" r:id="rId11"/>
    <p:sldId id="271" r:id="rId12"/>
    <p:sldId id="286" r:id="rId13"/>
    <p:sldId id="279" r:id="rId14"/>
    <p:sldId id="287" r:id="rId15"/>
    <p:sldId id="280" r:id="rId16"/>
    <p:sldId id="288" r:id="rId17"/>
    <p:sldId id="281" r:id="rId18"/>
    <p:sldId id="289" r:id="rId19"/>
    <p:sldId id="291" r:id="rId20"/>
    <p:sldId id="275" r:id="rId21"/>
    <p:sldId id="290" r:id="rId22"/>
    <p:sldId id="276" r:id="rId23"/>
    <p:sldId id="277" r:id="rId24"/>
    <p:sldId id="278" r:id="rId25"/>
    <p:sldId id="259" r:id="rId26"/>
    <p:sldId id="292" r:id="rId27"/>
    <p:sldId id="260" r:id="rId28"/>
    <p:sldId id="268" r:id="rId29"/>
    <p:sldId id="262" r:id="rId30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6" autoAdjust="0"/>
    <p:restoredTop sz="94629" autoAdjust="0"/>
  </p:normalViewPr>
  <p:slideViewPr>
    <p:cSldViewPr snapToGrid="0" snapToObjects="1">
      <p:cViewPr>
        <p:scale>
          <a:sx n="100" d="100"/>
          <a:sy n="100" d="100"/>
        </p:scale>
        <p:origin x="-209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8A15-7D7F-465F-B553-602C648860B5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660DF-35E6-4ED7-9BF3-3716B686735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F2733-6639-4BA3-BBB0-2507898E9CB3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DEBE8-4FF5-4E4D-BA6C-EB84B1D13E1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3C842-1407-4DED-808F-97C0810DD7FF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14EAC-DCC8-484F-9416-4FED94BC74A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23B2E-6C81-4783-BF0B-84C36A624DDC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9BC6E-46C4-46DF-8DA0-681C2894E9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AB3B8-DB1D-437B-A210-53DF52522E7E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EDA7E-FCF9-4860-9AB1-11444C9AFB8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AC043-99BE-4CF8-A454-7ACC29ED639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18740-7C55-4C74-8D56-842AA79300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92100" y="139700"/>
            <a:ext cx="8547100" cy="6578600"/>
          </a:xfrm>
          <a:prstGeom prst="rect">
            <a:avLst/>
          </a:prstGeom>
        </p:spPr>
      </p:pic>
      <p:pic>
        <p:nvPicPr>
          <p:cNvPr id="1032" name="Image 1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1000125"/>
            <a:ext cx="9956801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 1" descr="LogosEEAgrantsNORWAYgrants_CMJN.em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8640"/>
            <a:ext cx="1690603" cy="487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79400" y="0"/>
            <a:ext cx="8572500" cy="6845300"/>
          </a:xfrm>
          <a:prstGeom prst="rect">
            <a:avLst/>
          </a:prstGeom>
        </p:spPr>
      </p:pic>
      <p:pic>
        <p:nvPicPr>
          <p:cNvPr id="13315" name="Image 10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LogosEEAgrantsNORWAYgrants_CMJN.em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3" y="448081"/>
            <a:ext cx="2497199" cy="720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waygrants.com/" TargetMode="External"/><Relationship Id="rId2" Type="http://schemas.openxmlformats.org/officeDocument/2006/relationships/hyperlink" Target="http://www.eeagrant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waygrants.cz/" TargetMode="External"/><Relationship Id="rId2" Type="http://schemas.openxmlformats.org/officeDocument/2006/relationships/hyperlink" Target="http://www.eeagrants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457199" y="2492135"/>
            <a:ext cx="8367623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  <a:endParaRPr lang="fr-FR" sz="4000" b="1" dirty="0">
              <a:latin typeface="+mn-lt"/>
            </a:endParaRPr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736600" y="4622800"/>
            <a:ext cx="4740275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fr-FR" dirty="0">
              <a:latin typeface="+mn-lt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Publicita, příjmy v projektu a </a:t>
            </a:r>
            <a:br>
              <a:rPr lang="cs-CZ" b="1" dirty="0" smtClean="0"/>
            </a:br>
            <a:r>
              <a:rPr lang="cs-CZ" b="1" dirty="0" smtClean="0"/>
              <a:t>udržitelnost projektu</a:t>
            </a:r>
            <a:endParaRPr lang="cs-CZ" dirty="0"/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Martina Bečvářová</a:t>
            </a:r>
          </a:p>
          <a:p>
            <a:r>
              <a:rPr lang="cs-CZ" dirty="0" smtClean="0"/>
              <a:t>Praha </a:t>
            </a:r>
            <a:r>
              <a:rPr lang="cs-CZ" smtClean="0"/>
              <a:t>(květen </a:t>
            </a:r>
            <a:r>
              <a:rPr lang="cs-CZ" dirty="0" smtClean="0"/>
              <a:t>2015)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77638" y="116816"/>
            <a:ext cx="48061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4400" b="1" dirty="0" smtClean="0">
                <a:latin typeface="+mn-lt"/>
              </a:rPr>
              <a:t>Publicita v projektu</a:t>
            </a:r>
            <a:endParaRPr lang="fr-FR" sz="4400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209675"/>
            <a:ext cx="8229600" cy="4525963"/>
          </a:xfrm>
        </p:spPr>
        <p:txBody>
          <a:bodyPr/>
          <a:lstStyle/>
          <a:p>
            <a:r>
              <a:rPr lang="cs-CZ" sz="2800" b="1" dirty="0" smtClean="0"/>
              <a:t>Publicita na úrovni projektů </a:t>
            </a:r>
            <a:r>
              <a:rPr lang="cs-CZ" sz="2800" dirty="0" smtClean="0"/>
              <a:t>– zajišťují koneční příjemci projektů (příp. partneři projektů), kontroluje Zprostředkovatel programu  </a:t>
            </a:r>
          </a:p>
          <a:p>
            <a:r>
              <a:rPr lang="cs-CZ" sz="2800" b="1" dirty="0" smtClean="0"/>
              <a:t>Plán publicity – </a:t>
            </a:r>
            <a:r>
              <a:rPr lang="cs-CZ" sz="2800" dirty="0" smtClean="0"/>
              <a:t>uveden ve schválené žádosti o grant</a:t>
            </a:r>
          </a:p>
          <a:p>
            <a:r>
              <a:rPr lang="cs-CZ" sz="2800" b="1" dirty="0" smtClean="0"/>
              <a:t>Reportování</a:t>
            </a:r>
            <a:r>
              <a:rPr lang="cs-CZ" sz="2800" dirty="0" smtClean="0"/>
              <a:t> – průběžné zprávy, závěrečná zpráva</a:t>
            </a:r>
          </a:p>
          <a:p>
            <a:r>
              <a:rPr lang="cs-CZ" sz="2800" b="1" dirty="0" smtClean="0"/>
              <a:t>Pokyny k publicitě uvedeny</a:t>
            </a:r>
            <a:r>
              <a:rPr lang="cs-CZ" sz="2800" dirty="0" smtClean="0"/>
              <a:t>:</a:t>
            </a:r>
          </a:p>
          <a:p>
            <a:pPr lvl="1"/>
            <a:r>
              <a:rPr lang="cs-CZ" sz="2400" b="1" dirty="0" smtClean="0"/>
              <a:t>Příručka pro příjemce grantu </a:t>
            </a:r>
            <a:r>
              <a:rPr lang="cs-CZ" sz="2400" dirty="0" smtClean="0"/>
              <a:t>(Kapitola 4.1)</a:t>
            </a:r>
          </a:p>
          <a:p>
            <a:pPr lvl="1"/>
            <a:r>
              <a:rPr lang="cs-CZ" sz="2400" b="1" dirty="0" smtClean="0"/>
              <a:t>Příloha č. 1 Příručky pro příjemce – Pokyny pro publicitu</a:t>
            </a:r>
            <a:r>
              <a:rPr lang="cs-CZ" sz="2400" dirty="0" smtClean="0"/>
              <a:t> – podrobné informace k publicitě projektu</a:t>
            </a:r>
          </a:p>
          <a:p>
            <a:pPr lvl="1"/>
            <a:r>
              <a:rPr lang="cs-CZ" sz="2400" b="1" dirty="0" smtClean="0"/>
              <a:t>Manuál pro komunikaci a design</a:t>
            </a:r>
            <a:r>
              <a:rPr lang="cs-CZ" sz="2400" dirty="0" smtClean="0"/>
              <a:t> vydaný KFM - technické požadavky na různé prvky publicity (dostupné na </a:t>
            </a:r>
            <a:r>
              <a:rPr lang="cs-CZ" sz="2400" dirty="0" smtClean="0">
                <a:hlinkClick r:id="rId2"/>
              </a:rPr>
              <a:t>www.eeagrants.com</a:t>
            </a:r>
            <a:r>
              <a:rPr lang="cs-CZ" sz="2400" dirty="0" smtClean="0"/>
              <a:t>, </a:t>
            </a:r>
            <a:r>
              <a:rPr lang="cs-CZ" sz="2400" dirty="0" smtClean="0">
                <a:hlinkClick r:id="rId3"/>
              </a:rPr>
              <a:t>www.norwaygrants.com</a:t>
            </a:r>
            <a:r>
              <a:rPr lang="cs-CZ" sz="2400" dirty="0" smtClean="0"/>
              <a:t> ) </a:t>
            </a:r>
          </a:p>
          <a:p>
            <a:endParaRPr lang="cs-CZ" sz="2400" dirty="0" smtClean="0"/>
          </a:p>
          <a:p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113878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/>
              <a:t>Publicita v projektu</a:t>
            </a:r>
            <a:r>
              <a:rPr lang="fr-FR" b="1" dirty="0"/>
              <a:t/>
            </a:r>
            <a:br>
              <a:rPr lang="fr-FR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lang="cs-CZ" b="1" dirty="0"/>
              <a:t>Povinnost informačních akcí v </a:t>
            </a:r>
            <a:r>
              <a:rPr lang="cs-CZ" b="1" dirty="0" smtClean="0"/>
              <a:t>projektu </a:t>
            </a:r>
            <a:r>
              <a:rPr lang="cs-CZ" sz="2400" dirty="0" smtClean="0"/>
              <a:t>(slavnostní zahájení a/nebo ukončení projektu, tiskové konference, informační akce)</a:t>
            </a:r>
            <a:endParaRPr lang="cs-CZ" dirty="0"/>
          </a:p>
          <a:p>
            <a:pPr lvl="1"/>
            <a:r>
              <a:rPr lang="cs-CZ" sz="2400" b="1" dirty="0"/>
              <a:t>3 akce </a:t>
            </a:r>
            <a:r>
              <a:rPr lang="cs-CZ" sz="2400" dirty="0"/>
              <a:t>pro projekty  s výší grantu nad 13,250 mil. Kč</a:t>
            </a:r>
          </a:p>
          <a:p>
            <a:pPr lvl="1"/>
            <a:r>
              <a:rPr lang="cs-CZ" sz="2400" b="1" dirty="0"/>
              <a:t>2 akce </a:t>
            </a:r>
            <a:r>
              <a:rPr lang="cs-CZ" sz="2400" dirty="0"/>
              <a:t>pro ostatní </a:t>
            </a:r>
            <a:r>
              <a:rPr lang="cs-CZ" sz="2400" dirty="0" smtClean="0"/>
              <a:t>projekty</a:t>
            </a:r>
          </a:p>
          <a:p>
            <a:pPr marL="457200" lvl="1" indent="0">
              <a:buNone/>
            </a:pPr>
            <a:r>
              <a:rPr lang="cs-CZ" sz="2400" i="1" dirty="0"/>
              <a:t>j</a:t>
            </a:r>
            <a:r>
              <a:rPr lang="cs-CZ" sz="2400" i="1" dirty="0" smtClean="0"/>
              <a:t>e možné jednu akci nahradit tiskovou zprávou</a:t>
            </a:r>
            <a:endParaRPr lang="cs-CZ" sz="2800" i="1" dirty="0" smtClean="0"/>
          </a:p>
          <a:p>
            <a:r>
              <a:rPr lang="cs-CZ" sz="2800" b="1" dirty="0" smtClean="0"/>
              <a:t>informace plánovaných akcích </a:t>
            </a:r>
            <a:r>
              <a:rPr lang="cs-CZ" sz="2800" dirty="0"/>
              <a:t>týkající se publicity + </a:t>
            </a:r>
            <a:r>
              <a:rPr lang="cs-CZ" sz="2800" b="1" dirty="0"/>
              <a:t>pozvánky na akce </a:t>
            </a:r>
            <a:r>
              <a:rPr lang="cs-CZ" sz="2800" dirty="0"/>
              <a:t>týkající se publicity přes „nástěnku“ </a:t>
            </a:r>
            <a:r>
              <a:rPr lang="cs-CZ" sz="2800" dirty="0" smtClean="0"/>
              <a:t>projektu </a:t>
            </a:r>
            <a:r>
              <a:rPr lang="cs-CZ" sz="2400" b="1" i="1" dirty="0" smtClean="0"/>
              <a:t>- pozvánky na informační akce zaslat vždy dostatečně dopředu ZP (cca měsíc před akcí) a dále zkonzultovat s PM CZP2 i pozvání norské ambasády nebo zástupců KFM v Bruselu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5201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-68262"/>
            <a:ext cx="8229600" cy="1143000"/>
          </a:xfrm>
        </p:spPr>
        <p:txBody>
          <a:bodyPr/>
          <a:lstStyle/>
          <a:p>
            <a:pPr algn="l"/>
            <a:r>
              <a:rPr lang="cs-CZ" sz="4000" dirty="0" smtClean="0"/>
              <a:t>Ukázka publicity </a:t>
            </a:r>
            <a:r>
              <a:rPr lang="cs-CZ" sz="3200" dirty="0" smtClean="0"/>
              <a:t>– slavnostní </a:t>
            </a:r>
            <a:br>
              <a:rPr lang="cs-CZ" sz="3200" dirty="0" smtClean="0"/>
            </a:br>
            <a:r>
              <a:rPr lang="cs-CZ" sz="3200" dirty="0" smtClean="0"/>
              <a:t>ukončení projektu za přítomnosti norského velvyslance</a:t>
            </a:r>
            <a:endParaRPr lang="cs-CZ" sz="3200" dirty="0"/>
          </a:p>
        </p:txBody>
      </p:sp>
      <p:pic>
        <p:nvPicPr>
          <p:cNvPr id="4" name="Zástupný symbol pro obsah 3" descr="http://www.domovsvatehojosefa.cz/res/data/006/000929_05_004654.jpg?seek=1304052162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020" y="1876425"/>
            <a:ext cx="6805959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6889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/>
              <a:t>Publicita v projektu</a:t>
            </a:r>
            <a:r>
              <a:rPr lang="fr-FR" b="1" dirty="0"/>
              <a:t/>
            </a:r>
            <a:br>
              <a:rPr lang="fr-FR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27138"/>
            <a:ext cx="8229600" cy="4708525"/>
          </a:xfrm>
        </p:spPr>
        <p:txBody>
          <a:bodyPr/>
          <a:lstStyle/>
          <a:p>
            <a:r>
              <a:rPr lang="cs-CZ" sz="2800" b="1" dirty="0"/>
              <a:t>Průběžné informace o publicitě </a:t>
            </a:r>
            <a:r>
              <a:rPr lang="cs-CZ" sz="2800" dirty="0"/>
              <a:t>– „</a:t>
            </a:r>
            <a:r>
              <a:rPr lang="cs-CZ" sz="2800" b="1" i="1" dirty="0"/>
              <a:t>nástěnka</a:t>
            </a:r>
            <a:r>
              <a:rPr lang="cs-CZ" sz="2800" dirty="0"/>
              <a:t>“ projektu</a:t>
            </a:r>
          </a:p>
          <a:p>
            <a:pPr lvl="1"/>
            <a:r>
              <a:rPr lang="cs-CZ" dirty="0"/>
              <a:t>odkazy na články o projektu v </a:t>
            </a:r>
            <a:r>
              <a:rPr lang="cs-CZ" dirty="0" smtClean="0"/>
              <a:t>novinách/TV </a:t>
            </a:r>
            <a:r>
              <a:rPr lang="cs-CZ" dirty="0"/>
              <a:t>– ke zveřejnění na </a:t>
            </a:r>
            <a:r>
              <a:rPr lang="cs-CZ" dirty="0">
                <a:hlinkClick r:id="rId2"/>
              </a:rPr>
              <a:t>www.eeagrants.cz</a:t>
            </a:r>
            <a:r>
              <a:rPr lang="cs-CZ" dirty="0"/>
              <a:t>, </a:t>
            </a:r>
            <a:r>
              <a:rPr lang="cs-CZ" dirty="0">
                <a:hlinkClick r:id="rId3"/>
              </a:rPr>
              <a:t>www.norwaygrants.cz</a:t>
            </a:r>
            <a:r>
              <a:rPr lang="cs-CZ" dirty="0"/>
              <a:t> </a:t>
            </a:r>
            <a:endParaRPr lang="cs-CZ" dirty="0" smtClean="0"/>
          </a:p>
          <a:p>
            <a:pPr lvl="1"/>
            <a:r>
              <a:rPr lang="cs-CZ" dirty="0" smtClean="0"/>
              <a:t>Jsou to důležité informace rovněž pro </a:t>
            </a:r>
            <a:r>
              <a:rPr lang="cs-CZ" dirty="0" err="1" smtClean="0"/>
              <a:t>donorské</a:t>
            </a:r>
            <a:r>
              <a:rPr lang="cs-CZ" dirty="0" smtClean="0"/>
              <a:t> státy.</a:t>
            </a:r>
          </a:p>
          <a:p>
            <a:pPr lvl="1"/>
            <a:r>
              <a:rPr lang="cs-CZ" b="1" i="1" dirty="0" smtClean="0"/>
              <a:t>V jakýchkoli rozhovorech pro média (noviny, TV) vždy zdůraznit, že </a:t>
            </a:r>
            <a:r>
              <a:rPr lang="cs-CZ" b="1" i="1" u="sng" dirty="0" smtClean="0"/>
              <a:t>projekt je podpořen grantem </a:t>
            </a:r>
            <a:r>
              <a:rPr lang="cs-CZ" b="1" i="1" u="sng" dirty="0"/>
              <a:t>z Islandu, Lichtenštejnska a </a:t>
            </a:r>
            <a:r>
              <a:rPr lang="cs-CZ" b="1" i="1" u="sng" dirty="0" smtClean="0"/>
              <a:t>Norska / z Norska </a:t>
            </a:r>
            <a:r>
              <a:rPr lang="cs-CZ" b="1" i="1" dirty="0" smtClean="0"/>
              <a:t>(nebo zkráceně EHP a Norských fondů 2009-14).</a:t>
            </a:r>
            <a:endParaRPr lang="cs-CZ" b="1" i="1" dirty="0"/>
          </a:p>
        </p:txBody>
      </p:sp>
    </p:spTree>
    <p:extLst>
      <p:ext uri="{BB962C8B-B14F-4D97-AF65-F5344CB8AC3E}">
        <p14:creationId xmlns:p14="http://schemas.microsoft.com/office/powerpoint/2010/main" val="148256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/>
              <a:t>Publicita v projektu</a:t>
            </a:r>
            <a:r>
              <a:rPr lang="fr-FR" b="1" dirty="0"/>
              <a:t/>
            </a:r>
            <a:br>
              <a:rPr lang="fr-FR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lang="cs-CZ" sz="3200" b="1" u="sng" dirty="0"/>
              <a:t>Webové stránky projektu v ČJ </a:t>
            </a:r>
            <a:endParaRPr lang="cs-CZ" sz="3200" b="1" u="sng" dirty="0" smtClean="0"/>
          </a:p>
          <a:p>
            <a:pPr marL="742950" lvl="2" indent="-342900"/>
            <a:r>
              <a:rPr lang="cs-CZ" sz="2800" b="1" dirty="0" smtClean="0"/>
              <a:t>v případě projektů s grantem nad 1,325 mil. Kč</a:t>
            </a:r>
          </a:p>
          <a:p>
            <a:pPr marL="742950" lvl="2" indent="-342900"/>
            <a:r>
              <a:rPr lang="cs-CZ" sz="2800" b="1" dirty="0"/>
              <a:t>založit ihned po schválení projektu</a:t>
            </a:r>
            <a:endParaRPr lang="cs-CZ" sz="2800" b="1" dirty="0" smtClean="0"/>
          </a:p>
          <a:p>
            <a:pPr marL="742950" lvl="2" indent="-342900"/>
            <a:r>
              <a:rPr lang="cs-CZ" sz="2800" i="1" dirty="0" smtClean="0"/>
              <a:t>Web projektu může </a:t>
            </a:r>
            <a:r>
              <a:rPr lang="cs-CZ" sz="2800" i="1" dirty="0"/>
              <a:t>být pod webovými stránkami organizace konečného </a:t>
            </a:r>
            <a:r>
              <a:rPr lang="cs-CZ" sz="2800" i="1" dirty="0" smtClean="0"/>
              <a:t>příjemce</a:t>
            </a:r>
          </a:p>
          <a:p>
            <a:pPr marL="400050" lvl="2" indent="0">
              <a:buNone/>
            </a:pPr>
            <a:endParaRPr lang="cs-CZ" sz="1800" dirty="0"/>
          </a:p>
          <a:p>
            <a:pPr marL="342900" lvl="2" indent="-342900"/>
            <a:r>
              <a:rPr lang="cs-CZ" sz="3200" b="1" u="sng" dirty="0"/>
              <a:t>Webové stránky </a:t>
            </a:r>
            <a:r>
              <a:rPr lang="cs-CZ" sz="3200" b="1" u="sng" dirty="0" smtClean="0"/>
              <a:t>projektu v ČJ i AJ </a:t>
            </a:r>
          </a:p>
          <a:p>
            <a:pPr marL="800100" lvl="3" indent="-342900"/>
            <a:r>
              <a:rPr lang="cs-CZ" sz="2800" b="1" dirty="0" smtClean="0"/>
              <a:t>v </a:t>
            </a:r>
            <a:r>
              <a:rPr lang="cs-CZ" sz="2800" b="1" dirty="0"/>
              <a:t>případě projektů s grantem nad 3,975 mil. </a:t>
            </a:r>
            <a:r>
              <a:rPr lang="cs-CZ" sz="2800" b="1" dirty="0" smtClean="0"/>
              <a:t>Kč nebo projektů v partnerství s partnerem z </a:t>
            </a:r>
            <a:r>
              <a:rPr lang="cs-CZ" sz="2800" b="1" dirty="0" err="1" smtClean="0"/>
              <a:t>donorských</a:t>
            </a:r>
            <a:r>
              <a:rPr lang="cs-CZ" sz="2800" b="1" dirty="0" smtClean="0"/>
              <a:t> zemí</a:t>
            </a:r>
          </a:p>
          <a:p>
            <a:pPr marL="0" lvl="2" indent="0">
              <a:buNone/>
            </a:pP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05968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1950" y="-163512"/>
            <a:ext cx="8229600" cy="1143000"/>
          </a:xfrm>
        </p:spPr>
        <p:txBody>
          <a:bodyPr/>
          <a:lstStyle/>
          <a:p>
            <a:pPr algn="l"/>
            <a:r>
              <a:rPr lang="cs-CZ" b="1" dirty="0"/>
              <a:t>Publicita v </a:t>
            </a:r>
            <a:r>
              <a:rPr lang="cs-CZ" b="1" dirty="0" smtClean="0"/>
              <a:t>projektu</a:t>
            </a:r>
            <a:br>
              <a:rPr lang="cs-CZ" b="1" dirty="0" smtClean="0"/>
            </a:br>
            <a:r>
              <a:rPr lang="cs-CZ" sz="3600" b="1" dirty="0" smtClean="0"/>
              <a:t>Obsah webových stránek</a:t>
            </a:r>
            <a:r>
              <a:rPr lang="fr-FR" b="1" dirty="0"/>
              <a:t/>
            </a:r>
            <a:br>
              <a:rPr lang="fr-FR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17613"/>
            <a:ext cx="8229600" cy="4708525"/>
          </a:xfrm>
        </p:spPr>
        <p:txBody>
          <a:bodyPr/>
          <a:lstStyle/>
          <a:p>
            <a:pPr marL="342900" lvl="2" indent="-342900"/>
            <a:r>
              <a:rPr lang="cs-CZ" sz="2800" b="1" dirty="0"/>
              <a:t>Zveřejnění informací o projektu </a:t>
            </a:r>
            <a:r>
              <a:rPr lang="cs-CZ" sz="2800" dirty="0"/>
              <a:t>– popis projektu a jeho přínos, stručný popis konečného příjemce</a:t>
            </a:r>
          </a:p>
          <a:p>
            <a:pPr marL="342900" lvl="2" indent="-342900"/>
            <a:r>
              <a:rPr lang="cs-CZ" sz="2800" b="1" dirty="0"/>
              <a:t>Informace o postupu projektu </a:t>
            </a:r>
            <a:r>
              <a:rPr lang="cs-CZ" sz="2800" dirty="0"/>
              <a:t>včetně fotodokumentace stavu projektu </a:t>
            </a:r>
            <a:r>
              <a:rPr lang="cs-CZ" dirty="0"/>
              <a:t>(např. fotografie nebo videa průběhu stavebních prací, fotografie nebo videa proběhlých seminářů)</a:t>
            </a:r>
          </a:p>
          <a:p>
            <a:pPr marL="342900" lvl="2" indent="-342900"/>
            <a:r>
              <a:rPr lang="cs-CZ" sz="2800" b="1" dirty="0"/>
              <a:t>Informace o spolupráci se zahraničním partnerem</a:t>
            </a:r>
          </a:p>
          <a:p>
            <a:pPr marL="342900" lvl="2" indent="-342900"/>
            <a:r>
              <a:rPr lang="cs-CZ" sz="2800" b="1" dirty="0"/>
              <a:t>Odkazy na články o </a:t>
            </a:r>
            <a:r>
              <a:rPr lang="cs-CZ" sz="2800" b="1" dirty="0" smtClean="0"/>
              <a:t>projektu</a:t>
            </a:r>
          </a:p>
          <a:p>
            <a:pPr marL="342900" lvl="2" indent="-342900"/>
            <a:r>
              <a:rPr lang="cs-CZ" sz="2800" b="1" dirty="0" smtClean="0"/>
              <a:t>Kontaktní údaje konečného příjemce</a:t>
            </a:r>
            <a:endParaRPr lang="cs-CZ" sz="2800" b="1" dirty="0"/>
          </a:p>
          <a:p>
            <a:pPr marL="342900" lvl="2" indent="-342900"/>
            <a:r>
              <a:rPr lang="cs-CZ" sz="2800" b="1" dirty="0"/>
              <a:t>Umístění loga programu </a:t>
            </a:r>
            <a:r>
              <a:rPr lang="cs-CZ" sz="2800" b="1" dirty="0" smtClean="0">
                <a:solidFill>
                  <a:srgbClr val="FF0000"/>
                </a:solidFill>
              </a:rPr>
              <a:t>(EHP/Norsko) </a:t>
            </a:r>
            <a:r>
              <a:rPr lang="cs-CZ" sz="2800" b="1" dirty="0" smtClean="0"/>
              <a:t>a informace, že tento projekt je financován z EHP a Norských fondů</a:t>
            </a:r>
            <a:endParaRPr lang="cs-CZ" sz="2800" b="1" dirty="0"/>
          </a:p>
          <a:p>
            <a:pPr marL="0" lvl="2" indent="0">
              <a:buNone/>
            </a:pP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7794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Ukázka publicity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pic>
        <p:nvPicPr>
          <p:cNvPr id="8" name="Obrázek 7"/>
          <p:cNvPicPr/>
          <p:nvPr/>
        </p:nvPicPr>
        <p:blipFill rotWithShape="1">
          <a:blip r:embed="rId2"/>
          <a:srcRect l="8897" t="12492" r="8063" b="3678"/>
          <a:stretch/>
        </p:blipFill>
        <p:spPr bwMode="auto">
          <a:xfrm>
            <a:off x="645159" y="1358901"/>
            <a:ext cx="7593965" cy="47672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848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Ukázka publicity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/>
          </p:cNvPicPr>
          <p:nvPr>
            <p:ph idx="1"/>
          </p:nvPr>
        </p:nvPicPr>
        <p:blipFill rotWithShape="1">
          <a:blip r:embed="rId2"/>
          <a:srcRect l="3655" t="13990" r="5242" b="3339"/>
          <a:stretch/>
        </p:blipFill>
        <p:spPr bwMode="auto">
          <a:xfrm>
            <a:off x="457200" y="1762831"/>
            <a:ext cx="8229600" cy="4200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0845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4325" y="-134937"/>
            <a:ext cx="8229600" cy="1143000"/>
          </a:xfrm>
        </p:spPr>
        <p:txBody>
          <a:bodyPr/>
          <a:lstStyle/>
          <a:p>
            <a:pPr lvl="1" algn="l"/>
            <a:r>
              <a:rPr lang="cs-CZ" dirty="0" smtClean="0"/>
              <a:t>Publicita projektu</a:t>
            </a:r>
            <a:br>
              <a:rPr lang="cs-CZ" dirty="0" smtClean="0"/>
            </a:br>
            <a:r>
              <a:rPr lang="cs-CZ" sz="3600" b="1" dirty="0"/>
              <a:t>Billboard</a:t>
            </a:r>
            <a:r>
              <a:rPr lang="cs-CZ" sz="3200" b="1" dirty="0"/>
              <a:t/>
            </a:r>
            <a:br>
              <a:rPr lang="cs-CZ" sz="3200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525963"/>
          </a:xfrm>
        </p:spPr>
        <p:txBody>
          <a:bodyPr/>
          <a:lstStyle/>
          <a:p>
            <a:r>
              <a:rPr lang="cs-CZ" dirty="0" smtClean="0"/>
              <a:t>Umístit v</a:t>
            </a:r>
            <a:r>
              <a:rPr lang="cs-CZ" dirty="0"/>
              <a:t> průběhu </a:t>
            </a:r>
            <a:r>
              <a:rPr lang="cs-CZ" dirty="0" smtClean="0"/>
              <a:t>projektu </a:t>
            </a:r>
            <a:r>
              <a:rPr lang="cs-CZ" u="sng" dirty="0" smtClean="0"/>
              <a:t>na </a:t>
            </a:r>
            <a:r>
              <a:rPr lang="cs-CZ" u="sng" dirty="0"/>
              <a:t>viditelné místo objektu </a:t>
            </a:r>
            <a:r>
              <a:rPr lang="cs-CZ" dirty="0" smtClean="0"/>
              <a:t>(</a:t>
            </a:r>
            <a:r>
              <a:rPr lang="cs-CZ" i="1" dirty="0" smtClean="0"/>
              <a:t>zvenku před objekt, na oplocení objektu</a:t>
            </a:r>
            <a:r>
              <a:rPr lang="cs-CZ" dirty="0" smtClean="0"/>
              <a:t>) přímo </a:t>
            </a:r>
            <a:r>
              <a:rPr lang="cs-CZ" dirty="0"/>
              <a:t>spojeného s implementací </a:t>
            </a:r>
            <a:r>
              <a:rPr lang="cs-CZ" dirty="0" smtClean="0"/>
              <a:t>projektu </a:t>
            </a:r>
            <a:r>
              <a:rPr lang="cs-CZ" dirty="0"/>
              <a:t>v případech, kdy splňuje následující předpoklady:</a:t>
            </a:r>
            <a:endParaRPr lang="cs-CZ" sz="2800" dirty="0"/>
          </a:p>
          <a:p>
            <a:pPr lvl="1"/>
            <a:r>
              <a:rPr lang="cs-CZ" dirty="0" smtClean="0"/>
              <a:t>v případě projektů s grantem větším </a:t>
            </a:r>
            <a:r>
              <a:rPr lang="cs-CZ" dirty="0"/>
              <a:t>jak 50 000 EUR (tj. 1 </a:t>
            </a:r>
            <a:r>
              <a:rPr lang="cs-CZ" dirty="0" smtClean="0"/>
              <a:t>325</a:t>
            </a:r>
            <a:r>
              <a:rPr lang="cs-CZ" dirty="0"/>
              <a:t> 000 Kč);</a:t>
            </a:r>
            <a:endParaRPr lang="cs-CZ" sz="2400" dirty="0"/>
          </a:p>
          <a:p>
            <a:pPr lvl="1"/>
            <a:r>
              <a:rPr lang="cs-CZ" dirty="0"/>
              <a:t>jedná se o financování aktivity spojené s objektem, infrastrukturou nebo stavebními pracemi</a:t>
            </a:r>
            <a:r>
              <a:rPr lang="cs-CZ" dirty="0" smtClean="0"/>
              <a:t>.</a:t>
            </a:r>
          </a:p>
          <a:p>
            <a:pPr lvl="1"/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18674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4325" y="-134937"/>
            <a:ext cx="8229600" cy="1143000"/>
          </a:xfrm>
        </p:spPr>
        <p:txBody>
          <a:bodyPr/>
          <a:lstStyle/>
          <a:p>
            <a:pPr lvl="1" algn="l"/>
            <a:r>
              <a:rPr lang="cs-CZ" dirty="0" smtClean="0"/>
              <a:t>Publicita projektu</a:t>
            </a:r>
            <a:br>
              <a:rPr lang="cs-CZ" dirty="0" smtClean="0"/>
            </a:br>
            <a:r>
              <a:rPr lang="cs-CZ" sz="3200" b="1" dirty="0"/>
              <a:t>Billboard</a:t>
            </a:r>
            <a:br>
              <a:rPr lang="cs-CZ" sz="3200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525963"/>
          </a:xfrm>
        </p:spPr>
        <p:txBody>
          <a:bodyPr/>
          <a:lstStyle/>
          <a:p>
            <a:pPr lvl="0"/>
            <a:r>
              <a:rPr lang="cs-CZ" sz="2800" i="1" dirty="0"/>
              <a:t>Minimální rozměry pro billboard jsou 2 m na šířku a </a:t>
            </a:r>
            <a:r>
              <a:rPr lang="cs-CZ" sz="2800" i="1" dirty="0" smtClean="0"/>
              <a:t> 1 </a:t>
            </a:r>
            <a:r>
              <a:rPr lang="cs-CZ" sz="2800" i="1" dirty="0"/>
              <a:t>m na výšku.</a:t>
            </a:r>
            <a:endParaRPr lang="cs-CZ" sz="2400" i="1" dirty="0"/>
          </a:p>
          <a:p>
            <a:pPr lvl="0"/>
            <a:r>
              <a:rPr lang="cs-CZ" sz="2800" i="1" dirty="0"/>
              <a:t>Billboard musí být vytvořen z odolného materiálu, který je standardně využíván pro velkoplošné billboardy s potiskem.</a:t>
            </a:r>
          </a:p>
          <a:p>
            <a:r>
              <a:rPr lang="cs-CZ" sz="2800" dirty="0"/>
              <a:t>Bude opatřen logem </a:t>
            </a:r>
            <a:r>
              <a:rPr lang="cs-CZ" sz="2800" dirty="0">
                <a:solidFill>
                  <a:srgbClr val="FF0000"/>
                </a:solidFill>
              </a:rPr>
              <a:t>EHP/Norska </a:t>
            </a:r>
            <a:r>
              <a:rPr lang="cs-CZ" sz="2800" dirty="0"/>
              <a:t>a textem:</a:t>
            </a:r>
          </a:p>
          <a:p>
            <a:pPr lvl="1"/>
            <a:r>
              <a:rPr lang="cs-CZ" sz="2000" b="1" i="1" dirty="0"/>
              <a:t>Podpořeno grantem z Islandu, Lichtenštejnska a Norska. </a:t>
            </a:r>
            <a:r>
              <a:rPr lang="cs-CZ" sz="2000" b="1" i="1" dirty="0" err="1"/>
              <a:t>Supported</a:t>
            </a:r>
            <a:r>
              <a:rPr lang="cs-CZ" sz="2000" b="1" i="1" dirty="0"/>
              <a:t> by grant </a:t>
            </a:r>
            <a:r>
              <a:rPr lang="cs-CZ" sz="2000" b="1" i="1" dirty="0" err="1"/>
              <a:t>from</a:t>
            </a:r>
            <a:r>
              <a:rPr lang="cs-CZ" sz="2000" b="1" i="1" dirty="0"/>
              <a:t> </a:t>
            </a:r>
            <a:r>
              <a:rPr lang="cs-CZ" sz="2000" b="1" i="1" dirty="0" err="1"/>
              <a:t>Iceland</a:t>
            </a:r>
            <a:r>
              <a:rPr lang="cs-CZ" sz="2000" b="1" i="1" dirty="0"/>
              <a:t>, Liechtenstein and </a:t>
            </a:r>
            <a:r>
              <a:rPr lang="cs-CZ" sz="2000" b="1" i="1" dirty="0" err="1"/>
              <a:t>Norway</a:t>
            </a:r>
            <a:r>
              <a:rPr lang="cs-CZ" sz="2000" b="1" i="1" dirty="0"/>
              <a:t>.</a:t>
            </a:r>
          </a:p>
          <a:p>
            <a:pPr lvl="1"/>
            <a:r>
              <a:rPr lang="cs-CZ" sz="2000" b="1" i="1" dirty="0"/>
              <a:t>Podpořeno grantem z Norska. </a:t>
            </a:r>
            <a:r>
              <a:rPr lang="cs-CZ" sz="2000" b="1" i="1" dirty="0" err="1"/>
              <a:t>Supported</a:t>
            </a:r>
            <a:r>
              <a:rPr lang="cs-CZ" sz="2000" b="1" i="1" dirty="0"/>
              <a:t> by grant </a:t>
            </a:r>
            <a:r>
              <a:rPr lang="cs-CZ" sz="2000" b="1" i="1" dirty="0" err="1"/>
              <a:t>from</a:t>
            </a:r>
            <a:r>
              <a:rPr lang="cs-CZ" sz="2000" b="1" i="1" dirty="0"/>
              <a:t> </a:t>
            </a:r>
            <a:r>
              <a:rPr lang="cs-CZ" sz="2000" b="1" i="1" dirty="0" err="1"/>
              <a:t>Norway</a:t>
            </a:r>
            <a:r>
              <a:rPr lang="cs-CZ" sz="2000" b="1" i="1" dirty="0"/>
              <a:t>.</a:t>
            </a:r>
          </a:p>
          <a:p>
            <a:pPr lvl="0"/>
            <a:r>
              <a:rPr lang="cs-CZ" sz="2800" dirty="0"/>
              <a:t>Konzultace nad návrhem billboardu i jeho umístěním s PM CZP2 přes nástěnku projektu</a:t>
            </a:r>
          </a:p>
          <a:p>
            <a:pPr lvl="1"/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3757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50" y="-87312"/>
            <a:ext cx="8229600" cy="1143000"/>
          </a:xfrm>
        </p:spPr>
        <p:txBody>
          <a:bodyPr/>
          <a:lstStyle/>
          <a:p>
            <a:pPr lvl="1" algn="l"/>
            <a:r>
              <a:rPr lang="cs-CZ" dirty="0" smtClean="0"/>
              <a:t>Publicita projektu</a:t>
            </a:r>
            <a:br>
              <a:rPr lang="cs-CZ" dirty="0" smtClean="0"/>
            </a:br>
            <a:r>
              <a:rPr lang="cs-CZ" sz="3200" b="1" dirty="0"/>
              <a:t>Pamětní deska</a:t>
            </a:r>
            <a:r>
              <a:rPr lang="cs-CZ" b="1" dirty="0"/>
              <a:t/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23975"/>
            <a:ext cx="8229600" cy="4525963"/>
          </a:xfrm>
        </p:spPr>
        <p:txBody>
          <a:bodyPr/>
          <a:lstStyle/>
          <a:p>
            <a:pPr lvl="0"/>
            <a:r>
              <a:rPr lang="cs-CZ" sz="2800" b="1" dirty="0" smtClean="0"/>
              <a:t>Po </a:t>
            </a:r>
            <a:r>
              <a:rPr lang="cs-CZ" sz="2800" b="1" dirty="0"/>
              <a:t>ukončení realizace dané aktivity projektu musí být </a:t>
            </a:r>
            <a:r>
              <a:rPr lang="cs-CZ" sz="2800" b="1" dirty="0" smtClean="0"/>
              <a:t>billboard </a:t>
            </a:r>
            <a:r>
              <a:rPr lang="cs-CZ" sz="2800" b="1" dirty="0"/>
              <a:t>nahrazen stálou pamětní deskou s předepsanými </a:t>
            </a:r>
            <a:r>
              <a:rPr lang="cs-CZ" sz="2800" b="1" dirty="0" smtClean="0"/>
              <a:t>rozměry</a:t>
            </a:r>
          </a:p>
          <a:p>
            <a:pPr lvl="0"/>
            <a:r>
              <a:rPr lang="cs-CZ" sz="2800" dirty="0" smtClean="0"/>
              <a:t>Nutno nechat zhotovit, instalovat a proplatit </a:t>
            </a:r>
            <a:r>
              <a:rPr lang="cs-CZ" sz="2800" u="sng" dirty="0"/>
              <a:t>ještě před ukončením </a:t>
            </a:r>
            <a:r>
              <a:rPr lang="cs-CZ" sz="2800" u="sng" dirty="0" smtClean="0"/>
              <a:t>projektu. </a:t>
            </a:r>
          </a:p>
          <a:p>
            <a:pPr lvl="0"/>
            <a:r>
              <a:rPr lang="cs-CZ" sz="2800" dirty="0" smtClean="0"/>
              <a:t>Instalace pamětní desky opět nutno </a:t>
            </a:r>
            <a:r>
              <a:rPr lang="cs-CZ" sz="2800" u="sng" dirty="0" smtClean="0"/>
              <a:t>na viditelném místě</a:t>
            </a:r>
            <a:r>
              <a:rPr lang="cs-CZ" sz="2800" dirty="0" smtClean="0"/>
              <a:t> – vstup do objektu, fasáda objektu, oplocení objektu, vstupní hala apod.</a:t>
            </a:r>
          </a:p>
          <a:p>
            <a:pPr lvl="0"/>
            <a:r>
              <a:rPr lang="cs-CZ" sz="2800" dirty="0" smtClean="0"/>
              <a:t>Minimální </a:t>
            </a:r>
            <a:r>
              <a:rPr lang="cs-CZ" sz="2800" dirty="0"/>
              <a:t>rozměry pro pamětní desky jsou </a:t>
            </a:r>
            <a:r>
              <a:rPr lang="cs-CZ" sz="2800" b="1" dirty="0" smtClean="0"/>
              <a:t>20 cm </a:t>
            </a:r>
            <a:r>
              <a:rPr lang="cs-CZ" sz="2800" b="1" dirty="0"/>
              <a:t>na výšku </a:t>
            </a:r>
            <a:r>
              <a:rPr lang="cs-CZ" sz="2800" dirty="0"/>
              <a:t>a</a:t>
            </a:r>
            <a:r>
              <a:rPr lang="cs-CZ" sz="2800" b="1" dirty="0"/>
              <a:t> </a:t>
            </a:r>
            <a:r>
              <a:rPr lang="cs-CZ" sz="2800" b="1" dirty="0" smtClean="0"/>
              <a:t>30 cm </a:t>
            </a:r>
            <a:r>
              <a:rPr lang="cs-CZ" sz="2800" b="1" dirty="0"/>
              <a:t>na šířku</a:t>
            </a:r>
            <a:r>
              <a:rPr lang="cs-CZ" sz="2800" dirty="0" smtClean="0"/>
              <a:t>.</a:t>
            </a:r>
          </a:p>
          <a:p>
            <a:pPr lvl="0"/>
            <a:endParaRPr lang="cs-CZ" sz="2400" dirty="0"/>
          </a:p>
          <a:p>
            <a:pPr lvl="0"/>
            <a:endParaRPr lang="cs-CZ" sz="2000" dirty="0"/>
          </a:p>
          <a:p>
            <a:pPr marL="457200" lvl="1" indent="0"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5388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50" y="-87312"/>
            <a:ext cx="8229600" cy="1143000"/>
          </a:xfrm>
        </p:spPr>
        <p:txBody>
          <a:bodyPr/>
          <a:lstStyle/>
          <a:p>
            <a:pPr lvl="1" algn="l"/>
            <a:r>
              <a:rPr lang="cs-CZ" dirty="0" smtClean="0"/>
              <a:t>Publicita projektu</a:t>
            </a:r>
            <a:br>
              <a:rPr lang="cs-CZ" dirty="0" smtClean="0"/>
            </a:br>
            <a:r>
              <a:rPr lang="cs-CZ" sz="3200" b="1" dirty="0"/>
              <a:t>Pamětní deska</a:t>
            </a:r>
            <a:r>
              <a:rPr lang="cs-CZ" b="1" dirty="0"/>
              <a:t/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23975"/>
            <a:ext cx="8229600" cy="4525963"/>
          </a:xfrm>
        </p:spPr>
        <p:txBody>
          <a:bodyPr/>
          <a:lstStyle/>
          <a:p>
            <a:pPr lvl="0"/>
            <a:r>
              <a:rPr lang="cs-CZ" dirty="0"/>
              <a:t>Materiál na výrobu pamětní desky musí být trvalého charakteru např. eloxovaný hliník, mosaz, plast apod. a jeho tloušťka min. </a:t>
            </a:r>
            <a:r>
              <a:rPr lang="cs-CZ" b="1" dirty="0"/>
              <a:t>2 mm</a:t>
            </a:r>
            <a:r>
              <a:rPr lang="cs-CZ" dirty="0"/>
              <a:t>.</a:t>
            </a:r>
          </a:p>
          <a:p>
            <a:r>
              <a:rPr lang="cs-CZ" sz="2800" dirty="0"/>
              <a:t>Bude opatřena logem </a:t>
            </a:r>
            <a:r>
              <a:rPr lang="cs-CZ" sz="2800" dirty="0">
                <a:solidFill>
                  <a:srgbClr val="FF0000"/>
                </a:solidFill>
              </a:rPr>
              <a:t>EHP/Norska </a:t>
            </a:r>
            <a:r>
              <a:rPr lang="cs-CZ" sz="2800" dirty="0"/>
              <a:t>a textem:</a:t>
            </a:r>
          </a:p>
          <a:p>
            <a:pPr lvl="1"/>
            <a:r>
              <a:rPr lang="cs-CZ" sz="2000" b="1" i="1" dirty="0"/>
              <a:t>Podpořeno grantem z Islandu, Lichtenštejnska a Norska. </a:t>
            </a:r>
            <a:r>
              <a:rPr lang="cs-CZ" sz="2000" b="1" i="1" dirty="0" err="1"/>
              <a:t>Supported</a:t>
            </a:r>
            <a:r>
              <a:rPr lang="cs-CZ" sz="2000" b="1" i="1" dirty="0"/>
              <a:t> by grant </a:t>
            </a:r>
            <a:r>
              <a:rPr lang="cs-CZ" sz="2000" b="1" i="1" dirty="0" err="1"/>
              <a:t>from</a:t>
            </a:r>
            <a:r>
              <a:rPr lang="cs-CZ" sz="2000" b="1" i="1" dirty="0"/>
              <a:t> </a:t>
            </a:r>
            <a:r>
              <a:rPr lang="cs-CZ" sz="2000" b="1" i="1" dirty="0" err="1"/>
              <a:t>Iceland</a:t>
            </a:r>
            <a:r>
              <a:rPr lang="cs-CZ" sz="2000" b="1" i="1" dirty="0"/>
              <a:t>, Liechtenstein and </a:t>
            </a:r>
            <a:r>
              <a:rPr lang="cs-CZ" sz="2000" b="1" i="1" dirty="0" err="1"/>
              <a:t>Norway</a:t>
            </a:r>
            <a:r>
              <a:rPr lang="cs-CZ" sz="2000" b="1" i="1" dirty="0"/>
              <a:t>.</a:t>
            </a:r>
          </a:p>
          <a:p>
            <a:pPr lvl="1"/>
            <a:r>
              <a:rPr lang="cs-CZ" sz="2000" b="1" i="1" dirty="0"/>
              <a:t>Podpořeno grantem z Norska. </a:t>
            </a:r>
            <a:r>
              <a:rPr lang="cs-CZ" sz="2000" b="1" i="1" dirty="0" err="1"/>
              <a:t>Supported</a:t>
            </a:r>
            <a:r>
              <a:rPr lang="cs-CZ" sz="2000" b="1" i="1" dirty="0"/>
              <a:t> by grant </a:t>
            </a:r>
            <a:r>
              <a:rPr lang="cs-CZ" sz="2000" b="1" i="1" dirty="0" err="1"/>
              <a:t>from</a:t>
            </a:r>
            <a:r>
              <a:rPr lang="cs-CZ" sz="2000" b="1" i="1" dirty="0"/>
              <a:t> </a:t>
            </a:r>
            <a:r>
              <a:rPr lang="cs-CZ" sz="2000" b="1" i="1" dirty="0" err="1"/>
              <a:t>Norway</a:t>
            </a:r>
            <a:r>
              <a:rPr lang="cs-CZ" sz="2000" b="1" i="1" dirty="0"/>
              <a:t>.</a:t>
            </a:r>
          </a:p>
          <a:p>
            <a:r>
              <a:rPr lang="cs-CZ" sz="2800" dirty="0"/>
              <a:t>Konzultace nad návrhem pamětní desky, jejím technickým provedením i umístěním s PM CZP2 přes nástěnku projektu</a:t>
            </a:r>
          </a:p>
          <a:p>
            <a:pPr lvl="0"/>
            <a:endParaRPr lang="cs-CZ" sz="2800" dirty="0"/>
          </a:p>
          <a:p>
            <a:pPr marL="457200" lvl="1" indent="0"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76757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4325" y="-182562"/>
            <a:ext cx="8229600" cy="1143000"/>
          </a:xfrm>
        </p:spPr>
        <p:txBody>
          <a:bodyPr/>
          <a:lstStyle/>
          <a:p>
            <a:pPr lvl="1" algn="l"/>
            <a:r>
              <a:rPr lang="cs-CZ" dirty="0" smtClean="0"/>
              <a:t>Publicita projektu </a:t>
            </a:r>
            <a:br>
              <a:rPr lang="cs-CZ" dirty="0" smtClean="0"/>
            </a:br>
            <a:r>
              <a:rPr lang="cs-CZ" sz="3200" b="1" dirty="0" smtClean="0"/>
              <a:t>Samolepky</a:t>
            </a:r>
            <a:r>
              <a:rPr lang="cs-CZ" sz="3200" b="1" dirty="0"/>
              <a:t/>
            </a:r>
            <a:br>
              <a:rPr lang="cs-CZ" sz="3200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4288"/>
            <a:ext cx="8229600" cy="4525963"/>
          </a:xfrm>
        </p:spPr>
        <p:txBody>
          <a:bodyPr/>
          <a:lstStyle/>
          <a:p>
            <a:r>
              <a:rPr lang="cs-CZ" sz="3600" b="1" dirty="0" smtClean="0"/>
              <a:t>použití samolepek v projektu</a:t>
            </a:r>
            <a:r>
              <a:rPr lang="cs-CZ" sz="3600" dirty="0" smtClean="0"/>
              <a:t>:</a:t>
            </a:r>
          </a:p>
          <a:p>
            <a:pPr lvl="1"/>
            <a:r>
              <a:rPr lang="cs-CZ" sz="3200" dirty="0" smtClean="0"/>
              <a:t>v</a:t>
            </a:r>
            <a:r>
              <a:rPr lang="cs-CZ" sz="3200" dirty="0"/>
              <a:t> případě nákupů vybavení, jehož pořízení je financováno z </a:t>
            </a:r>
            <a:r>
              <a:rPr lang="cs-CZ" sz="3200" dirty="0" smtClean="0"/>
              <a:t>projektu</a:t>
            </a:r>
          </a:p>
          <a:p>
            <a:pPr lvl="1"/>
            <a:r>
              <a:rPr lang="cs-CZ" sz="3200" dirty="0" smtClean="0"/>
              <a:t>nutno označit </a:t>
            </a:r>
            <a:r>
              <a:rPr lang="cs-CZ" sz="3200" dirty="0"/>
              <a:t>každý exemplář tohoto vybavení příslušnou </a:t>
            </a:r>
            <a:r>
              <a:rPr lang="cs-CZ" sz="3200" dirty="0" smtClean="0"/>
              <a:t>samolepkou</a:t>
            </a:r>
          </a:p>
          <a:p>
            <a:pPr lvl="1"/>
            <a:r>
              <a:rPr lang="cs-CZ" sz="3200" dirty="0" smtClean="0"/>
              <a:t>Umístění na viditelném místě vybavení</a:t>
            </a:r>
          </a:p>
          <a:p>
            <a:pPr lvl="1"/>
            <a:r>
              <a:rPr lang="cs-CZ" sz="3200" b="1" i="1" dirty="0"/>
              <a:t>není nutné použít na drobné předměty</a:t>
            </a:r>
          </a:p>
          <a:p>
            <a:pPr marL="457200" lvl="1" indent="0">
              <a:buNone/>
            </a:pPr>
            <a:endParaRPr lang="cs-CZ" b="1" dirty="0" smtClean="0"/>
          </a:p>
          <a:p>
            <a:pPr marL="0" indent="0">
              <a:buNone/>
            </a:pPr>
            <a:endParaRPr lang="cs-CZ" sz="2800" dirty="0"/>
          </a:p>
          <a:p>
            <a:pPr marL="457200" lvl="1" indent="0">
              <a:buNone/>
            </a:pPr>
            <a:r>
              <a:rPr lang="cs-CZ" sz="2000" dirty="0" smtClean="0"/>
              <a:t> 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36755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4325" y="-182562"/>
            <a:ext cx="8229600" cy="1143000"/>
          </a:xfrm>
        </p:spPr>
        <p:txBody>
          <a:bodyPr/>
          <a:lstStyle/>
          <a:p>
            <a:pPr lvl="1" algn="l"/>
            <a:r>
              <a:rPr lang="cs-CZ" dirty="0" smtClean="0"/>
              <a:t>Publicita projektu </a:t>
            </a:r>
            <a:br>
              <a:rPr lang="cs-CZ" dirty="0" smtClean="0"/>
            </a:br>
            <a:r>
              <a:rPr lang="cs-CZ" sz="3200" b="1" dirty="0" smtClean="0"/>
              <a:t>Samolepky</a:t>
            </a:r>
            <a:r>
              <a:rPr lang="cs-CZ" sz="3200" b="1" dirty="0"/>
              <a:t/>
            </a:r>
            <a:br>
              <a:rPr lang="cs-CZ" sz="3200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4288"/>
            <a:ext cx="8229600" cy="4525963"/>
          </a:xfrm>
        </p:spPr>
        <p:txBody>
          <a:bodyPr/>
          <a:lstStyle/>
          <a:p>
            <a:r>
              <a:rPr lang="cs-CZ" sz="2800" dirty="0"/>
              <a:t>technické parametry samolepek: Minimální rozměr samolepky je 10 cm na šířku a 5,5 cm na výšku.  </a:t>
            </a:r>
          </a:p>
          <a:p>
            <a:pPr marL="457200" lvl="1" indent="0">
              <a:buNone/>
            </a:pPr>
            <a:r>
              <a:rPr lang="cs-CZ" i="1" dirty="0"/>
              <a:t>Musí být označeny logem programu </a:t>
            </a:r>
            <a:r>
              <a:rPr lang="cs-CZ" b="1" i="1" dirty="0">
                <a:solidFill>
                  <a:srgbClr val="FF0000"/>
                </a:solidFill>
              </a:rPr>
              <a:t>EHP/Norsko.</a:t>
            </a:r>
          </a:p>
          <a:p>
            <a:pPr marL="457200" lvl="1" indent="0">
              <a:buNone/>
            </a:pPr>
            <a:r>
              <a:rPr lang="cs-CZ" sz="2400" i="1" dirty="0"/>
              <a:t>Budou doplněny textem:</a:t>
            </a:r>
          </a:p>
          <a:p>
            <a:pPr lvl="1"/>
            <a:r>
              <a:rPr lang="cs-CZ" sz="2400" b="1" i="1" dirty="0"/>
              <a:t>Podpořeno grantem z Islandu, Lichtenštejnska a Norska. </a:t>
            </a:r>
            <a:r>
              <a:rPr lang="cs-CZ" sz="2400" b="1" i="1" dirty="0" err="1"/>
              <a:t>Supported</a:t>
            </a:r>
            <a:r>
              <a:rPr lang="cs-CZ" sz="2400" b="1" i="1" dirty="0"/>
              <a:t> by grant </a:t>
            </a:r>
            <a:r>
              <a:rPr lang="cs-CZ" sz="2400" b="1" i="1" dirty="0" err="1"/>
              <a:t>from</a:t>
            </a:r>
            <a:r>
              <a:rPr lang="cs-CZ" sz="2400" b="1" i="1" dirty="0"/>
              <a:t> </a:t>
            </a:r>
            <a:r>
              <a:rPr lang="cs-CZ" sz="2400" b="1" i="1" dirty="0" err="1"/>
              <a:t>Iceland</a:t>
            </a:r>
            <a:r>
              <a:rPr lang="cs-CZ" sz="2400" b="1" i="1" dirty="0"/>
              <a:t>, Liechtenstein and </a:t>
            </a:r>
            <a:r>
              <a:rPr lang="cs-CZ" sz="2400" b="1" i="1" dirty="0" err="1"/>
              <a:t>Norway</a:t>
            </a:r>
            <a:r>
              <a:rPr lang="cs-CZ" sz="2400" b="1" i="1" dirty="0"/>
              <a:t>.</a:t>
            </a:r>
          </a:p>
          <a:p>
            <a:pPr lvl="1"/>
            <a:r>
              <a:rPr lang="cs-CZ" sz="2400" b="1" i="1" dirty="0"/>
              <a:t>Podpořeno grantem z Norska. </a:t>
            </a:r>
            <a:r>
              <a:rPr lang="cs-CZ" sz="2400" b="1" i="1" dirty="0" err="1"/>
              <a:t>Supported</a:t>
            </a:r>
            <a:r>
              <a:rPr lang="cs-CZ" sz="2400" b="1" i="1" dirty="0"/>
              <a:t> by grant </a:t>
            </a:r>
            <a:r>
              <a:rPr lang="cs-CZ" sz="2400" b="1" i="1" dirty="0" err="1"/>
              <a:t>from</a:t>
            </a:r>
            <a:r>
              <a:rPr lang="cs-CZ" sz="2400" b="1" i="1" dirty="0"/>
              <a:t> </a:t>
            </a:r>
            <a:r>
              <a:rPr lang="cs-CZ" sz="2400" b="1" i="1" dirty="0" err="1"/>
              <a:t>Norway</a:t>
            </a:r>
            <a:r>
              <a:rPr lang="cs-CZ" sz="2400" b="1" i="1" dirty="0"/>
              <a:t>.</a:t>
            </a:r>
          </a:p>
          <a:p>
            <a:pPr marL="0" indent="0">
              <a:buNone/>
            </a:pPr>
            <a:r>
              <a:rPr lang="cs-CZ" sz="2800" dirty="0"/>
              <a:t>Vhodnost a způsob použití samolepek konzultujte se PM CZP2 přes „nástěnku“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457200" lvl="1" indent="0">
              <a:buNone/>
            </a:pPr>
            <a:r>
              <a:rPr lang="cs-CZ" sz="1800" dirty="0" smtClean="0"/>
              <a:t> </a:t>
            </a:r>
            <a:endParaRPr lang="cs-CZ" sz="1800" i="1" dirty="0"/>
          </a:p>
        </p:txBody>
      </p:sp>
    </p:spTree>
    <p:extLst>
      <p:ext uri="{BB962C8B-B14F-4D97-AF65-F5344CB8AC3E}">
        <p14:creationId xmlns:p14="http://schemas.microsoft.com/office/powerpoint/2010/main" val="41862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-182562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Publicita projektu</a:t>
            </a:r>
            <a:br>
              <a:rPr lang="cs-CZ" dirty="0" smtClean="0"/>
            </a:br>
            <a:r>
              <a:rPr lang="cs-CZ" sz="3600" b="1" dirty="0" smtClean="0"/>
              <a:t>použití loga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0625"/>
            <a:ext cx="82296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cs-CZ" u="sng" dirty="0" smtClean="0"/>
              <a:t>Dokumenty a materiály v projektu</a:t>
            </a:r>
            <a:r>
              <a:rPr lang="cs-CZ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b="1" dirty="0" smtClean="0"/>
              <a:t>Dokumenty k propagaci </a:t>
            </a:r>
            <a:r>
              <a:rPr lang="cs-CZ" dirty="0" smtClean="0"/>
              <a:t>- letáky, plakáty, propagační předměty, brožury, publikace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b="1" dirty="0" smtClean="0"/>
              <a:t>Materiály k pořádaným akcím </a:t>
            </a:r>
            <a:r>
              <a:rPr lang="cs-CZ" dirty="0" smtClean="0"/>
              <a:t>– pozvánky na akci, prezenční listiny, program semináře/konference, jednotlivé prezentace na semináři/konferenci</a:t>
            </a:r>
          </a:p>
          <a:p>
            <a:pPr marL="457200" lvl="1" indent="0">
              <a:buNone/>
            </a:pPr>
            <a:r>
              <a:rPr lang="cs-CZ" i="1" dirty="0" smtClean="0"/>
              <a:t>Musí být označeny logem programu </a:t>
            </a:r>
            <a:r>
              <a:rPr lang="cs-CZ" b="1" i="1" dirty="0" smtClean="0">
                <a:solidFill>
                  <a:srgbClr val="FF0000"/>
                </a:solidFill>
              </a:rPr>
              <a:t>EHP/Norsko.</a:t>
            </a:r>
          </a:p>
          <a:p>
            <a:pPr marL="457200" lvl="1" indent="0">
              <a:buNone/>
            </a:pPr>
            <a:r>
              <a:rPr lang="cs-CZ" sz="2400" i="1" dirty="0" smtClean="0"/>
              <a:t>Mohou být doplněny textem:</a:t>
            </a:r>
          </a:p>
          <a:p>
            <a:pPr lvl="1"/>
            <a:r>
              <a:rPr lang="cs-CZ" sz="2000" b="1" i="1" dirty="0"/>
              <a:t>Podpořeno grantem z Islandu, Lichtenštejnska a Norska. </a:t>
            </a:r>
            <a:r>
              <a:rPr lang="cs-CZ" sz="2000" b="1" i="1" dirty="0" err="1"/>
              <a:t>Supported</a:t>
            </a:r>
            <a:r>
              <a:rPr lang="cs-CZ" sz="2000" b="1" i="1" dirty="0"/>
              <a:t> by grant </a:t>
            </a:r>
            <a:r>
              <a:rPr lang="cs-CZ" sz="2000" b="1" i="1" dirty="0" err="1"/>
              <a:t>from</a:t>
            </a:r>
            <a:r>
              <a:rPr lang="cs-CZ" sz="2000" b="1" i="1" dirty="0"/>
              <a:t> </a:t>
            </a:r>
            <a:r>
              <a:rPr lang="cs-CZ" sz="2000" b="1" i="1" dirty="0" err="1"/>
              <a:t>Iceland</a:t>
            </a:r>
            <a:r>
              <a:rPr lang="cs-CZ" sz="2000" b="1" i="1" dirty="0"/>
              <a:t>, Liechtenstein and </a:t>
            </a:r>
            <a:r>
              <a:rPr lang="cs-CZ" sz="2000" b="1" i="1" dirty="0" err="1"/>
              <a:t>Norway</a:t>
            </a:r>
            <a:r>
              <a:rPr lang="cs-CZ" sz="2000" b="1" i="1" dirty="0"/>
              <a:t>.</a:t>
            </a:r>
          </a:p>
          <a:p>
            <a:pPr lvl="1"/>
            <a:r>
              <a:rPr lang="cs-CZ" sz="2000" b="1" i="1" dirty="0"/>
              <a:t>Podpořeno grantem z Norska. </a:t>
            </a:r>
            <a:r>
              <a:rPr lang="cs-CZ" sz="2000" b="1" i="1" dirty="0" err="1"/>
              <a:t>Supported</a:t>
            </a:r>
            <a:r>
              <a:rPr lang="cs-CZ" sz="2000" b="1" i="1" dirty="0"/>
              <a:t> by grant </a:t>
            </a:r>
            <a:r>
              <a:rPr lang="cs-CZ" sz="2000" b="1" i="1" dirty="0" err="1"/>
              <a:t>from</a:t>
            </a:r>
            <a:r>
              <a:rPr lang="cs-CZ" sz="2000" b="1" i="1" dirty="0"/>
              <a:t> </a:t>
            </a:r>
            <a:r>
              <a:rPr lang="cs-CZ" sz="2000" b="1" i="1" dirty="0" err="1" smtClean="0"/>
              <a:t>Norway</a:t>
            </a:r>
            <a:r>
              <a:rPr lang="cs-CZ" sz="2000" b="1" i="1" dirty="0" smtClean="0"/>
              <a:t>.</a:t>
            </a:r>
          </a:p>
          <a:p>
            <a:pPr marL="457200" lvl="1" indent="0">
              <a:buNone/>
            </a:pPr>
            <a:r>
              <a:rPr lang="cs-CZ" sz="2400" i="1" dirty="0" smtClean="0"/>
              <a:t>Velikost loga přizpůsobit velikosti dokumentu/materiálu</a:t>
            </a:r>
            <a:endParaRPr lang="cs-CZ" sz="2400" i="1" dirty="0"/>
          </a:p>
        </p:txBody>
      </p:sp>
    </p:spTree>
    <p:extLst>
      <p:ext uri="{BB962C8B-B14F-4D97-AF65-F5344CB8AC3E}">
        <p14:creationId xmlns:p14="http://schemas.microsoft.com/office/powerpoint/2010/main" val="401308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-182562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Publicita projektu</a:t>
            </a:r>
            <a:br>
              <a:rPr lang="cs-CZ" dirty="0" smtClean="0"/>
            </a:br>
            <a:r>
              <a:rPr lang="cs-CZ" sz="3600" b="1" dirty="0" smtClean="0"/>
              <a:t>barevná škála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0625"/>
            <a:ext cx="82296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cs-CZ" u="sng" dirty="0" smtClean="0"/>
              <a:t>Doporučená barevná škála programů</a:t>
            </a:r>
          </a:p>
          <a:p>
            <a:pPr marL="457200" lvl="1" indent="0">
              <a:buNone/>
            </a:pPr>
            <a:r>
              <a:rPr lang="cs-CZ" sz="2400" i="1" dirty="0" smtClean="0"/>
              <a:t>CZ02</a:t>
            </a:r>
            <a:endParaRPr lang="cs-CZ" sz="2400" i="1" dirty="0"/>
          </a:p>
          <a:p>
            <a:pPr marL="457200" lvl="1" indent="0">
              <a:buNone/>
            </a:pPr>
            <a:endParaRPr lang="cs-CZ" sz="2400" i="1" dirty="0" smtClean="0"/>
          </a:p>
          <a:p>
            <a:pPr marL="457200" lvl="1" indent="0">
              <a:buNone/>
            </a:pPr>
            <a:r>
              <a:rPr lang="cs-CZ" sz="2400" i="1" dirty="0" smtClean="0"/>
              <a:t>CZ06</a:t>
            </a:r>
            <a:endParaRPr lang="cs-CZ" sz="2400" i="1" dirty="0"/>
          </a:p>
          <a:p>
            <a:pPr marL="457200" lvl="1" indent="0">
              <a:buNone/>
            </a:pPr>
            <a:endParaRPr lang="cs-CZ" sz="2400" i="1" dirty="0" smtClean="0"/>
          </a:p>
          <a:p>
            <a:pPr marL="457200" lvl="1" indent="0">
              <a:buNone/>
            </a:pPr>
            <a:r>
              <a:rPr lang="cs-CZ" sz="2400" i="1" dirty="0" smtClean="0"/>
              <a:t>CZ04, CZ05, CZ10,CZ11</a:t>
            </a:r>
            <a:endParaRPr lang="cs-CZ" sz="2400" i="1" dirty="0"/>
          </a:p>
          <a:p>
            <a:pPr marL="457200" lvl="1" indent="0">
              <a:buNone/>
            </a:pPr>
            <a:endParaRPr lang="cs-CZ" sz="2400" i="1" dirty="0" smtClean="0"/>
          </a:p>
          <a:p>
            <a:pPr marL="457200" lvl="1" indent="0">
              <a:buNone/>
            </a:pPr>
            <a:r>
              <a:rPr lang="cs-CZ" sz="2400" i="1" dirty="0" smtClean="0"/>
              <a:t>CZ08</a:t>
            </a:r>
          </a:p>
          <a:p>
            <a:pPr marL="457200" lvl="1" indent="0">
              <a:buNone/>
            </a:pPr>
            <a:endParaRPr lang="cs-CZ" sz="2400" i="1" dirty="0" smtClean="0"/>
          </a:p>
          <a:p>
            <a:pPr marL="457200" lvl="1" indent="0">
              <a:buNone/>
            </a:pPr>
            <a:r>
              <a:rPr lang="cs-CZ" sz="2400" i="1" dirty="0" smtClean="0"/>
              <a:t>CZ13, CZ14, CZ15</a:t>
            </a:r>
          </a:p>
          <a:p>
            <a:pPr marL="457200" lvl="1" indent="0">
              <a:buNone/>
            </a:pPr>
            <a:endParaRPr lang="cs-CZ" sz="2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2138363"/>
            <a:ext cx="6619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3028950"/>
            <a:ext cx="6619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3924300"/>
            <a:ext cx="66198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" y="4729163"/>
            <a:ext cx="6619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5707063"/>
            <a:ext cx="66198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18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-182562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Publicita projektu</a:t>
            </a:r>
            <a:br>
              <a:rPr lang="cs-CZ" dirty="0" smtClean="0"/>
            </a:b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0625"/>
            <a:ext cx="82296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cs-CZ" sz="3200" u="sng" dirty="0" smtClean="0"/>
              <a:t>Doporučená barevná škála programu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 smtClean="0"/>
              <a:t>Je to doporučení pro jednotlivé programy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 smtClean="0"/>
              <a:t>Uvedeny v Příloze č. 1 Příručky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 smtClean="0"/>
              <a:t>Využití – </a:t>
            </a:r>
            <a:r>
              <a:rPr lang="cs-CZ" sz="3200" dirty="0" err="1" smtClean="0"/>
              <a:t>bilboardy</a:t>
            </a:r>
            <a:r>
              <a:rPr lang="cs-CZ" sz="3200" dirty="0" smtClean="0"/>
              <a:t>, plakáty, letáky, materiály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 smtClean="0"/>
              <a:t>Znázornění – barva písma v záhlaví, barva pozadí, dělící linka apod.</a:t>
            </a:r>
            <a:endParaRPr lang="cs-CZ" sz="3200" dirty="0"/>
          </a:p>
          <a:p>
            <a:pPr marL="457200" lvl="1" indent="0">
              <a:buNone/>
            </a:pPr>
            <a:endParaRPr lang="cs-CZ" u="sng" dirty="0" smtClean="0"/>
          </a:p>
        </p:txBody>
      </p:sp>
    </p:spTree>
    <p:extLst>
      <p:ext uri="{BB962C8B-B14F-4D97-AF65-F5344CB8AC3E}">
        <p14:creationId xmlns:p14="http://schemas.microsoft.com/office/powerpoint/2010/main" val="414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-392112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Ukázka publicity</a:t>
            </a:r>
            <a:br>
              <a:rPr lang="cs-CZ" dirty="0" smtClean="0"/>
            </a:br>
            <a:r>
              <a:rPr lang="cs-CZ" b="1" dirty="0" smtClean="0"/>
              <a:t>billboard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 descr="C:\Users\12661\AppData\Local\Microsoft\Windows\Temporary Internet Files\Content.Outlook\LITVTGGO\archatt_billboard(1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7" t="2" r="-3679" b="48791"/>
          <a:stretch/>
        </p:blipFill>
        <p:spPr bwMode="auto">
          <a:xfrm>
            <a:off x="361950" y="1417638"/>
            <a:ext cx="8686800" cy="4752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7739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3375" y="-296862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Ukázka publicity</a:t>
            </a:r>
            <a:br>
              <a:rPr lang="cs-CZ" dirty="0" smtClean="0"/>
            </a:br>
            <a:r>
              <a:rPr lang="cs-CZ" b="1" dirty="0" smtClean="0"/>
              <a:t>pamětní deska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0" name="Picture 2" descr="S:\Odbor58\Odd581\FM1 2004-9 EHP-Norska\fotky projektů\CZ 0081\18 Park Loučná vstup od východ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242579"/>
            <a:ext cx="7048500" cy="527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74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-296862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Ukázka publicity</a:t>
            </a:r>
            <a:br>
              <a:rPr lang="cs-CZ" dirty="0" smtClean="0"/>
            </a:br>
            <a:r>
              <a:rPr lang="cs-CZ" b="1" dirty="0" smtClean="0"/>
              <a:t>pamětní deska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074" name="Picture 2" descr="P_ 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236266"/>
            <a:ext cx="6519862" cy="488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2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8619" y="-296862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Ukázka publicity</a:t>
            </a:r>
            <a:br>
              <a:rPr lang="cs-CZ" dirty="0" smtClean="0"/>
            </a:br>
            <a:r>
              <a:rPr lang="cs-CZ" b="1" dirty="0" smtClean="0"/>
              <a:t>samolepky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098" name="Picture 2" descr="VFN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284288"/>
            <a:ext cx="6634162" cy="497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30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075" y="-296862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Ukázka publicity</a:t>
            </a:r>
            <a:br>
              <a:rPr lang="cs-CZ" dirty="0" smtClean="0"/>
            </a:br>
            <a:r>
              <a:rPr lang="cs-CZ" b="1" dirty="0" smtClean="0"/>
              <a:t>samolepky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122" name="Picture 2" descr="P_ 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2" y="1600199"/>
            <a:ext cx="6662737" cy="4989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91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77638" y="116816"/>
            <a:ext cx="48061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n-lt"/>
              </a:rPr>
              <a:t>Příjmy v projektu</a:t>
            </a:r>
            <a:endParaRPr lang="fr-FR" sz="3200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114425"/>
            <a:ext cx="8229600" cy="4525963"/>
          </a:xfrm>
        </p:spPr>
        <p:txBody>
          <a:bodyPr/>
          <a:lstStyle/>
          <a:p>
            <a:r>
              <a:rPr lang="cs-CZ" sz="2400" dirty="0"/>
              <a:t>Prostřednictvím EHP a Norských fondů jsou podporovány projekty ve veřejném zájmu, které negenerují zisk.</a:t>
            </a:r>
          </a:p>
          <a:p>
            <a:r>
              <a:rPr lang="cs-CZ" sz="2400" dirty="0" smtClean="0"/>
              <a:t>V</a:t>
            </a:r>
            <a:r>
              <a:rPr lang="cs-CZ" sz="2400" dirty="0"/>
              <a:t> případě, že projekt generuje </a:t>
            </a:r>
            <a:r>
              <a:rPr lang="cs-CZ" sz="2400" dirty="0" smtClean="0"/>
              <a:t>příjmy:</a:t>
            </a:r>
          </a:p>
          <a:p>
            <a:pPr lvl="1"/>
            <a:r>
              <a:rPr lang="cs-CZ" sz="2000" dirty="0" smtClean="0"/>
              <a:t>výše </a:t>
            </a:r>
            <a:r>
              <a:rPr lang="cs-CZ" sz="2000" dirty="0"/>
              <a:t>příjmů a jejich využití </a:t>
            </a:r>
            <a:r>
              <a:rPr lang="cs-CZ" sz="2000" b="1" dirty="0" smtClean="0"/>
              <a:t>je vyplněna </a:t>
            </a:r>
            <a:r>
              <a:rPr lang="cs-CZ" sz="2000" b="1" dirty="0"/>
              <a:t>v žádosti o grant </a:t>
            </a:r>
            <a:r>
              <a:rPr lang="cs-CZ" sz="2000" dirty="0"/>
              <a:t>a zohledněna v právním aktu o přidělení finančních </a:t>
            </a:r>
            <a:r>
              <a:rPr lang="cs-CZ" sz="2000" dirty="0" smtClean="0"/>
              <a:t>prostředků</a:t>
            </a:r>
          </a:p>
          <a:p>
            <a:pPr lvl="1"/>
            <a:r>
              <a:rPr lang="cs-CZ" sz="2000" dirty="0" smtClean="0"/>
              <a:t>V případě CZ06 MGS (PA17) </a:t>
            </a:r>
          </a:p>
          <a:p>
            <a:pPr lvl="2"/>
            <a:r>
              <a:rPr lang="cs-CZ" sz="2000" b="1" dirty="0" smtClean="0"/>
              <a:t>je možné skutečné příjmy v projektech využít jako spolufinancování projektu a vykazovat je v průběžných zprávách projektu</a:t>
            </a:r>
          </a:p>
          <a:p>
            <a:pPr lvl="2"/>
            <a:r>
              <a:rPr lang="cs-CZ" sz="2000" b="1" dirty="0" smtClean="0"/>
              <a:t>Pokud skutečné příjmy v projektu překročí částku spolufinancování projektu (překročí 10% způsobilých výdajů projektu) </a:t>
            </a:r>
          </a:p>
          <a:p>
            <a:pPr lvl="3"/>
            <a:r>
              <a:rPr lang="cs-CZ" sz="1800" b="1" i="1" dirty="0" smtClean="0"/>
              <a:t>Konečný příjemce navrhne využití těchto příjmů jako úsporu v projektu (na rozšíření aktivit projektu</a:t>
            </a:r>
            <a:r>
              <a:rPr lang="cs-CZ" sz="1800" b="1" i="1" dirty="0"/>
              <a:t>), </a:t>
            </a:r>
            <a:r>
              <a:rPr lang="cs-CZ" sz="1800" b="1" i="1" dirty="0" smtClean="0"/>
              <a:t>tato změna bude </a:t>
            </a:r>
            <a:r>
              <a:rPr lang="cs-CZ" sz="1800" b="1" i="1" dirty="0"/>
              <a:t>předem </a:t>
            </a:r>
            <a:r>
              <a:rPr lang="cs-CZ" sz="1800" b="1" i="1" dirty="0" smtClean="0"/>
              <a:t>schválena </a:t>
            </a:r>
            <a:r>
              <a:rPr lang="cs-CZ" sz="1800" b="1" i="1" dirty="0"/>
              <a:t>ZP</a:t>
            </a:r>
          </a:p>
          <a:p>
            <a:pPr lvl="3"/>
            <a:r>
              <a:rPr lang="cs-CZ" sz="1800" b="1" i="1" dirty="0" smtClean="0"/>
              <a:t>nebo bude o částku těchto příjmů snížen grant v žádosti o platbu</a:t>
            </a:r>
          </a:p>
          <a:p>
            <a:pPr marL="457200" lvl="1" indent="0">
              <a:buNone/>
            </a:pPr>
            <a:endParaRPr lang="cs-CZ" sz="2000" dirty="0" smtClean="0"/>
          </a:p>
          <a:p>
            <a:endParaRPr lang="cs-CZ" sz="2800" i="1" dirty="0"/>
          </a:p>
          <a:p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77638" y="116816"/>
            <a:ext cx="48061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sz="3200" b="1" dirty="0" smtClean="0">
                <a:latin typeface="+mn-lt"/>
              </a:rPr>
              <a:t>Příjmy v projektu</a:t>
            </a:r>
            <a:endParaRPr lang="fr-FR" sz="3200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419225"/>
            <a:ext cx="82296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cs-CZ" sz="2400" dirty="0"/>
              <a:t>V případě, že projekt generuje příjmy:</a:t>
            </a:r>
          </a:p>
          <a:p>
            <a:pPr lvl="1"/>
            <a:r>
              <a:rPr lang="cs-CZ" sz="2400" dirty="0" smtClean="0"/>
              <a:t>pokud </a:t>
            </a:r>
            <a:r>
              <a:rPr lang="cs-CZ" sz="2400" dirty="0"/>
              <a:t>projekt </a:t>
            </a:r>
            <a:r>
              <a:rPr lang="cs-CZ" sz="2400" dirty="0" smtClean="0"/>
              <a:t>(mimo CZ06 MGS PA17) generuje </a:t>
            </a:r>
            <a:r>
              <a:rPr lang="cs-CZ" sz="2400" b="1" dirty="0"/>
              <a:t>neplánované příjmy v průběhu realizace projektu </a:t>
            </a:r>
            <a:r>
              <a:rPr lang="cs-CZ" sz="2400" dirty="0"/>
              <a:t>– budou příjmy využity jako úspory v projektu na další navržené aktivity, které budou předem schváleny ZP</a:t>
            </a:r>
          </a:p>
          <a:p>
            <a:pPr lvl="1"/>
            <a:r>
              <a:rPr lang="cs-CZ" sz="2400" dirty="0"/>
              <a:t>Pokud je generuje až </a:t>
            </a:r>
            <a:r>
              <a:rPr lang="cs-CZ" sz="2400" b="1" dirty="0"/>
              <a:t>po ukončení projektu z výstupů projektu po dobu udržitelnosti projektu</a:t>
            </a:r>
            <a:r>
              <a:rPr lang="cs-CZ" sz="2400" dirty="0"/>
              <a:t>, pak je KP využije na udržitelnost výstupů projektu</a:t>
            </a:r>
          </a:p>
          <a:p>
            <a:pPr lvl="2"/>
            <a:r>
              <a:rPr lang="cs-CZ" sz="1800" dirty="0"/>
              <a:t> </a:t>
            </a:r>
            <a:r>
              <a:rPr lang="cs-CZ" sz="2000" i="1" dirty="0"/>
              <a:t>zároveň je nutné zvážit i výdaje na provoz výstupů projektu, příjmy nesmí převýšit výdaje na provoz – tudíž vytvářet zisk</a:t>
            </a:r>
            <a:endParaRPr lang="cs-CZ" sz="2800" i="1" dirty="0"/>
          </a:p>
          <a:p>
            <a:endParaRPr lang="cs-CZ" sz="2800" i="1" dirty="0"/>
          </a:p>
          <a:p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209711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86350" cy="763587"/>
          </a:xfrm>
        </p:spPr>
        <p:txBody>
          <a:bodyPr/>
          <a:lstStyle/>
          <a:p>
            <a:r>
              <a:rPr lang="cs-CZ" sz="3200" b="1" dirty="0" smtClean="0"/>
              <a:t>Udržitelnost projektu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81125"/>
            <a:ext cx="8229600" cy="4525963"/>
          </a:xfrm>
        </p:spPr>
        <p:txBody>
          <a:bodyPr/>
          <a:lstStyle/>
          <a:p>
            <a:r>
              <a:rPr lang="cs-CZ" sz="2000" dirty="0"/>
              <a:t>Celkový cíl a výsledky projektů jsou monitorovány ze strany ZP i po skončení programu tak, aby byly výsledky a cíle jednotlivých projektů udržitelné.</a:t>
            </a:r>
          </a:p>
          <a:p>
            <a:r>
              <a:rPr lang="cs-CZ" sz="2000" dirty="0"/>
              <a:t>Udržitelnost výsledků projektu je sledována na úrovni </a:t>
            </a:r>
            <a:r>
              <a:rPr lang="cs-CZ" sz="2000" b="1" dirty="0"/>
              <a:t>uchování dosažených výsledků projektu a plnění celkového cíle projektu</a:t>
            </a:r>
            <a:r>
              <a:rPr lang="cs-CZ" sz="2000" dirty="0"/>
              <a:t>. </a:t>
            </a:r>
            <a:endParaRPr lang="cs-CZ" sz="2000" dirty="0" smtClean="0"/>
          </a:p>
          <a:p>
            <a:pPr lvl="1"/>
            <a:r>
              <a:rPr lang="cs-CZ" sz="1800" i="1" dirty="0" smtClean="0"/>
              <a:t>Lhůta </a:t>
            </a:r>
            <a:r>
              <a:rPr lang="cs-CZ" sz="1800" i="1" dirty="0"/>
              <a:t>udržitelnosti projektu je stanovena v právním aktu o přidělení finančních prostředků a její výše je obecně stanovena </a:t>
            </a:r>
            <a:r>
              <a:rPr lang="cs-CZ" sz="1800" b="1" i="1" dirty="0"/>
              <a:t>na 5 let </a:t>
            </a:r>
            <a:r>
              <a:rPr lang="cs-CZ" sz="1800" i="1" dirty="0"/>
              <a:t>po schválení závěrečné zprávy projektu ze strany </a:t>
            </a:r>
            <a:r>
              <a:rPr lang="cs-CZ" sz="1800" i="1" dirty="0" smtClean="0"/>
              <a:t>ZP </a:t>
            </a:r>
          </a:p>
          <a:p>
            <a:pPr lvl="1"/>
            <a:r>
              <a:rPr lang="cs-CZ" sz="1800" i="1" dirty="0" smtClean="0"/>
              <a:t>lhůta je stanovena podle relevance daného projektu a jeho výsledků</a:t>
            </a:r>
            <a:r>
              <a:rPr lang="cs-CZ" sz="1600" dirty="0" smtClean="0"/>
              <a:t> </a:t>
            </a:r>
          </a:p>
          <a:p>
            <a:r>
              <a:rPr lang="cs-CZ" sz="2000" dirty="0"/>
              <a:t>KP je povinen poskytnout </a:t>
            </a:r>
            <a:r>
              <a:rPr lang="cs-CZ" sz="2000" b="1" dirty="0"/>
              <a:t>na vyžádání ZP a dalších kontrolních orgánů </a:t>
            </a:r>
            <a:r>
              <a:rPr lang="cs-CZ" sz="2000" b="1" dirty="0" smtClean="0"/>
              <a:t>všechny </a:t>
            </a:r>
            <a:r>
              <a:rPr lang="cs-CZ" sz="2000" b="1" dirty="0"/>
              <a:t>doklady a informace k prokázání plnění udržitelnosti projektu</a:t>
            </a:r>
            <a:r>
              <a:rPr lang="cs-CZ" sz="2000" dirty="0"/>
              <a:t> i indikátorů výsledků projektu </a:t>
            </a:r>
            <a:r>
              <a:rPr lang="cs-CZ" sz="2000" b="1" dirty="0"/>
              <a:t>po stanovenou dobu udržitelnosti od schválení závěrečné zprávy o projektu.</a:t>
            </a:r>
          </a:p>
          <a:p>
            <a:endParaRPr lang="cs-CZ" sz="2000" dirty="0"/>
          </a:p>
          <a:p>
            <a:pPr marL="914400" lvl="2" indent="0">
              <a:buNone/>
            </a:pPr>
            <a:endParaRPr lang="cs-CZ" sz="2000" i="1" dirty="0"/>
          </a:p>
          <a:p>
            <a:pPr marL="0" lvl="0" indent="0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39079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86350" cy="763587"/>
          </a:xfrm>
        </p:spPr>
        <p:txBody>
          <a:bodyPr/>
          <a:lstStyle/>
          <a:p>
            <a:r>
              <a:rPr lang="cs-CZ" sz="3200" b="1" dirty="0"/>
              <a:t>Podmínky udržitelnosti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8112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sz="2000" dirty="0"/>
              <a:t>V případě projektů, které obsahovaly </a:t>
            </a:r>
            <a:r>
              <a:rPr lang="cs-CZ" sz="2000" b="1" dirty="0"/>
              <a:t>nákup vybavení </a:t>
            </a:r>
            <a:r>
              <a:rPr lang="cs-CZ" sz="2000" dirty="0"/>
              <a:t>ve výši pořizovací ceny, a u projektů, jejichž součástí je </a:t>
            </a:r>
            <a:r>
              <a:rPr lang="cs-CZ" sz="2000" b="1" dirty="0"/>
              <a:t>pořízení, stavba, renovace či rekonstrukce budov</a:t>
            </a:r>
            <a:r>
              <a:rPr lang="cs-CZ" sz="2000" dirty="0"/>
              <a:t> jsou KP povinni zajistit podmínky po ukončení projektu:</a:t>
            </a:r>
          </a:p>
          <a:p>
            <a:pPr lvl="0"/>
            <a:r>
              <a:rPr lang="cs-CZ" sz="2000" i="1" dirty="0"/>
              <a:t>KP zajistí uchování </a:t>
            </a:r>
            <a:r>
              <a:rPr lang="cs-CZ" sz="2000" b="1" i="1" dirty="0"/>
              <a:t>vlastnictví </a:t>
            </a:r>
            <a:r>
              <a:rPr lang="cs-CZ" sz="2000" i="1" dirty="0"/>
              <a:t>k pořízenému majetku (rekonstruovanému majetku) po dobu nejméně 5 let po ukončení projektu. Majetek bude po dobu nejméně 5 let po ukončení projektu využíván v souladu s celkovým cílem projektu.</a:t>
            </a:r>
          </a:p>
          <a:p>
            <a:pPr lvl="0"/>
            <a:r>
              <a:rPr lang="cs-CZ" sz="2000" i="1" dirty="0"/>
              <a:t>KP zajistí </a:t>
            </a:r>
            <a:r>
              <a:rPr lang="cs-CZ" sz="2000" b="1" i="1" dirty="0"/>
              <a:t>pojištění</a:t>
            </a:r>
            <a:r>
              <a:rPr lang="cs-CZ" sz="2000" i="1" dirty="0"/>
              <a:t> majetku proti škodám způsobeným požárem, krádeží a dalšími obvyklými druhy pojistného nebezpečí</a:t>
            </a:r>
            <a:r>
              <a:rPr lang="cs-CZ" sz="2000" b="1" i="1" dirty="0"/>
              <a:t> </a:t>
            </a:r>
            <a:r>
              <a:rPr lang="cs-CZ" sz="2000" i="1" dirty="0"/>
              <a:t>po dobu minimálně 5 let po ukončení projektu</a:t>
            </a:r>
            <a:r>
              <a:rPr lang="cs-CZ" sz="2000" i="1" dirty="0" smtClean="0"/>
              <a:t>.</a:t>
            </a:r>
            <a:endParaRPr lang="cs-CZ" sz="2000" i="1" dirty="0"/>
          </a:p>
          <a:p>
            <a:pPr lvl="0"/>
            <a:r>
              <a:rPr lang="cs-CZ" sz="2000" i="1" dirty="0"/>
              <a:t>KP zajistí řádnou </a:t>
            </a:r>
            <a:r>
              <a:rPr lang="cs-CZ" sz="2000" b="1" i="1" dirty="0"/>
              <a:t>údržbu</a:t>
            </a:r>
            <a:r>
              <a:rPr lang="cs-CZ" sz="2000" i="1" dirty="0"/>
              <a:t> pořízeného majetku, na kterou ročně vyčlení příslušnou částku.</a:t>
            </a:r>
          </a:p>
          <a:p>
            <a:pPr marL="0" indent="0">
              <a:buNone/>
            </a:pPr>
            <a:r>
              <a:rPr lang="cs-CZ" sz="2000" dirty="0"/>
              <a:t>Výše uvedené podmínky budou rovněž stanoveny (a blíže specifikovány) v právním aktu o přidělení finančních prostředků</a:t>
            </a:r>
            <a:r>
              <a:rPr lang="cs-CZ" sz="2000" dirty="0" smtClean="0"/>
              <a:t>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36884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33425" y="4513263"/>
            <a:ext cx="8229600" cy="1143000"/>
          </a:xfrm>
        </p:spPr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317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867</Words>
  <Application>Microsoft Office PowerPoint</Application>
  <PresentationFormat>Předvádění na obrazovce (4:3)</PresentationFormat>
  <Paragraphs>142</Paragraphs>
  <Slides>28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28</vt:i4>
      </vt:variant>
    </vt:vector>
  </HeadingPairs>
  <TitlesOfParts>
    <vt:vector size="30" baseType="lpstr">
      <vt:lpstr>Thème Office</vt:lpstr>
      <vt:lpstr>Conception personnalisée</vt:lpstr>
      <vt:lpstr>Publicita, příjmy v projektu a  udržitelnost projektu</vt:lpstr>
      <vt:lpstr>Prezentace aplikace PowerPoint</vt:lpstr>
      <vt:lpstr>Publicita v projektu </vt:lpstr>
      <vt:lpstr>Ukázka publicity – slavnostní  ukončení projektu za přítomnosti norského velvyslance</vt:lpstr>
      <vt:lpstr>Publicita v projektu </vt:lpstr>
      <vt:lpstr>Publicita v projektu </vt:lpstr>
      <vt:lpstr>Publicita v projektu Obsah webových stránek </vt:lpstr>
      <vt:lpstr>Ukázka publicity</vt:lpstr>
      <vt:lpstr>Ukázka publicity</vt:lpstr>
      <vt:lpstr>Publicita projektu Billboard </vt:lpstr>
      <vt:lpstr>Publicita projektu Billboard </vt:lpstr>
      <vt:lpstr>Publicita projektu Pamětní deska </vt:lpstr>
      <vt:lpstr>Publicita projektu Pamětní deska </vt:lpstr>
      <vt:lpstr>Publicita projektu  Samolepky </vt:lpstr>
      <vt:lpstr>Publicita projektu  Samolepky </vt:lpstr>
      <vt:lpstr>Publicita projektu použití loga</vt:lpstr>
      <vt:lpstr>Publicita projektu barevná škála</vt:lpstr>
      <vt:lpstr>Publicita projektu </vt:lpstr>
      <vt:lpstr>Ukázka publicity billboard</vt:lpstr>
      <vt:lpstr>Ukázka publicity pamětní deska</vt:lpstr>
      <vt:lpstr>Ukázka publicity pamětní deska</vt:lpstr>
      <vt:lpstr>Ukázka publicity samolepky</vt:lpstr>
      <vt:lpstr>Ukázka publicity samolepky</vt:lpstr>
      <vt:lpstr>Prezentace aplikace PowerPoint</vt:lpstr>
      <vt:lpstr>Prezentace aplikace PowerPoint</vt:lpstr>
      <vt:lpstr>Udržitelnost projektu</vt:lpstr>
      <vt:lpstr>Podmínky udržitelnosti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disparities _x0003_Strengthening relations</dc:title>
  <dc:creator>Utilisateur de Microsoft Office</dc:creator>
  <cp:lastModifiedBy>Bečvářová Martina Ing.</cp:lastModifiedBy>
  <cp:revision>206</cp:revision>
  <cp:lastPrinted>2011-12-02T12:38:51Z</cp:lastPrinted>
  <dcterms:created xsi:type="dcterms:W3CDTF">2011-11-09T09:46:35Z</dcterms:created>
  <dcterms:modified xsi:type="dcterms:W3CDTF">2015-05-18T09:37:06Z</dcterms:modified>
</cp:coreProperties>
</file>