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8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2" r:id="rId12"/>
    <p:sldId id="295" r:id="rId13"/>
    <p:sldId id="296" r:id="rId14"/>
    <p:sldId id="293" r:id="rId15"/>
    <p:sldId id="274" r:id="rId16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78"/>
    <a:srgbClr val="85A7D1"/>
    <a:srgbClr val="692800"/>
    <a:srgbClr val="8D5E2F"/>
    <a:srgbClr val="996633"/>
    <a:srgbClr val="4D4D4D"/>
    <a:srgbClr val="5F5F5F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89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332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C6C714-8734-4F04-BE55-635F5D8CFE23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CFD37E-930C-4BB5-B495-BD664D2ADC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00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07A280-958C-4937-9F9D-CFE34DB65168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1119B9-4F97-40F5-8EF5-BCDCA5C0E8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57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95852A2-C5A9-4DA7-BAC3-16C20A2DB157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455FB06-CF47-4034-8920-59073F000F0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DC8F06ED-B351-4D35-BFBC-19F11F0948D2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0BCF80FD-7530-4AAE-84E8-6549887A6E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EB7E68F0-990B-4DD9-8771-2C94D98DBB5E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2CF607C-E7B8-4B47-B74A-1E4AB93263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42E00A19-7A2A-4412-B736-645C102291C6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84B8F84-C9C9-48DF-9BB9-21B74D6A967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94ACB03-8C50-4C68-AAF3-3595517B6802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80D4728-5DBB-43AA-A948-F6B48F12B7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3A5515F-8645-4070-AE1D-3749E7BEE4A5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FDBE6C3-1C3C-4B6B-9D49-F11168DF49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64B1598-3503-4A87-B9EE-D86DFB2293C9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065AF2E3-F821-4C67-9104-9F1E062CA5B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3D91993-CD7E-4642-BA9A-28786F24F769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E7F0609-4673-4340-9A1F-20BFF5B3E7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CDBC31A-61D5-4845-8B31-21C2F2D3A38E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428C30F-4F08-4938-ADE3-9150CA128F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35B7C9-3502-4BEC-948C-53BEEA857CB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521092-C189-43B9-B3D4-8992A89A8A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2FD964-2391-407F-A3C0-1D48BD4BB1C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01A140F-EA75-4AE1-832E-B4E0E4AFD69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3CEE6A-7D35-4B07-AA10-2911A5355199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7111F88-94C8-40CC-9AA6-A06BA6BC4A0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FEB2F3-403D-4AE8-A5C4-8571097EE8D0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604600-02C0-4AC2-BE1E-2E779B0736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F3B0AD-5693-47D9-B359-8414005D2803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A1D199-2639-4DC5-AD86-B897F480A8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DD9E49-A9BE-4B54-A361-08E034554EE2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148591-5C6B-4412-AE3B-9BBF1FF01C2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A7ADB5-B0EA-4E8E-80C9-29915C88C9C9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5FF405-EA3F-49D7-9FD7-BDE67E14C05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4724F5-C6E5-4674-BC2B-E2020E6E5C07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A6B646-481D-4BE9-A986-3A727C0298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46D09B-5D22-47AC-A22E-0B31789612C0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B1B8E2-2D71-4C21-AA26-4A7E9595FF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E5523B-AE9C-49E0-B83B-6E5B27CA721D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566E27-8CB6-4267-B55D-082B95015A3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E65746-46AF-4F7B-AB91-494F8FD140EF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3C71A3-9566-43E6-8B7D-E5AF58CC4A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92100" y="139700"/>
            <a:ext cx="8547100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Image 1" descr="LogosEEAgrantsNORWAYgrants_CMJN.em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019800" y="188913"/>
            <a:ext cx="169068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682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4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79400" y="0"/>
            <a:ext cx="85725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Image 5" descr="LogosEEAgrantsNORWAYgrants_CMJN.em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35013" y="447675"/>
            <a:ext cx="24971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457200" y="2492375"/>
            <a:ext cx="8367713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s-CZ" sz="3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Povinnosti Konečného příjemce – vedení účetnictví, veřejné zakázky </a:t>
            </a:r>
            <a:endParaRPr lang="fr-FR" sz="3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1781175" y="4171950"/>
            <a:ext cx="5834063" cy="138271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s-CZ" sz="2000" dirty="0" smtClean="0">
                <a:solidFill>
                  <a:srgbClr val="003A78"/>
                </a:solidFill>
                <a:latin typeface="Calibri" pitchFamily="34" charset="0"/>
              </a:rPr>
              <a:t>Apolena Karasová – CFCU</a:t>
            </a:r>
          </a:p>
          <a:p>
            <a:pPr algn="ctr">
              <a:defRPr/>
            </a:pPr>
            <a:r>
              <a:rPr lang="cs-CZ" sz="2000" dirty="0" smtClean="0">
                <a:solidFill>
                  <a:srgbClr val="003A78"/>
                </a:solidFill>
                <a:latin typeface="Calibri" pitchFamily="34" charset="0"/>
              </a:rPr>
              <a:t>Petr Sulženko - CFCU</a:t>
            </a:r>
            <a:endParaRPr lang="cs-CZ" sz="2000" dirty="0">
              <a:solidFill>
                <a:srgbClr val="003A78"/>
              </a:solidFill>
              <a:latin typeface="Calibri" pitchFamily="34" charset="0"/>
            </a:endParaRPr>
          </a:p>
          <a:p>
            <a:pPr algn="ctr">
              <a:defRPr/>
            </a:pPr>
            <a:endParaRPr lang="cs-CZ" dirty="0">
              <a:solidFill>
                <a:srgbClr val="003A78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cs-CZ" sz="2000" dirty="0" smtClean="0">
                <a:solidFill>
                  <a:srgbClr val="003A78"/>
                </a:solidFill>
                <a:latin typeface="Calibri" pitchFamily="34" charset="0"/>
              </a:rPr>
              <a:t>Seminář pro příjemce grantů</a:t>
            </a:r>
            <a:endParaRPr lang="fr-FR" sz="2000" dirty="0">
              <a:solidFill>
                <a:srgbClr val="003A78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   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892300"/>
            <a:ext cx="8229600" cy="4051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b="1" dirty="0" smtClean="0">
                <a:solidFill>
                  <a:srgbClr val="003A78"/>
                </a:solidFill>
              </a:rPr>
              <a:t>Základní povinnosti konečného příjemce jsou uvedeny v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400" dirty="0" smtClean="0">
              <a:solidFill>
                <a:srgbClr val="003A78"/>
              </a:solidFill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dirty="0" smtClean="0">
                <a:solidFill>
                  <a:srgbClr val="003A78"/>
                </a:solidFill>
              </a:rPr>
              <a:t>Rozhodnutí o poskytnutí dotace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cs-CZ" sz="1500" dirty="0" smtClean="0">
              <a:solidFill>
                <a:srgbClr val="003A78"/>
              </a:solidFill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dirty="0" smtClean="0">
                <a:solidFill>
                  <a:srgbClr val="003A78"/>
                </a:solidFill>
              </a:rPr>
              <a:t>Příručce pro příjemce grantů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>
                <a:solidFill>
                  <a:srgbClr val="003A78"/>
                </a:solidFill>
              </a:rPr>
              <a:t>Vedení účetnictví </a:t>
            </a:r>
            <a:endParaRPr lang="cs-CZ" dirty="0">
              <a:solidFill>
                <a:srgbClr val="003A78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 smtClean="0">
                <a:solidFill>
                  <a:srgbClr val="003A78"/>
                </a:solidFill>
              </a:rPr>
              <a:t>Bankovní účet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2400" dirty="0" smtClean="0">
                <a:solidFill>
                  <a:srgbClr val="003A78"/>
                </a:solidFill>
              </a:rPr>
              <a:t>Konečný </a:t>
            </a:r>
            <a:r>
              <a:rPr lang="cs-CZ" sz="2400" dirty="0">
                <a:solidFill>
                  <a:srgbClr val="003A78"/>
                </a:solidFill>
              </a:rPr>
              <a:t>příjemce </a:t>
            </a:r>
            <a:r>
              <a:rPr lang="cs-CZ" sz="2400" b="1" u="sng" dirty="0">
                <a:solidFill>
                  <a:srgbClr val="003A78"/>
                </a:solidFill>
              </a:rPr>
              <a:t>nemusí</a:t>
            </a:r>
            <a:r>
              <a:rPr lang="cs-CZ" sz="2400" dirty="0">
                <a:solidFill>
                  <a:srgbClr val="003A78"/>
                </a:solidFill>
              </a:rPr>
              <a:t> zřizovat samostatný bankovní účet pro realizaci </a:t>
            </a:r>
            <a:r>
              <a:rPr lang="cs-CZ" sz="2400" dirty="0" smtClean="0">
                <a:solidFill>
                  <a:srgbClr val="003A78"/>
                </a:solidFill>
              </a:rPr>
              <a:t>projektu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1800" u="sng" dirty="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 smtClean="0">
                <a:solidFill>
                  <a:srgbClr val="003A78"/>
                </a:solidFill>
              </a:rPr>
              <a:t>Zálohové </a:t>
            </a:r>
            <a:r>
              <a:rPr lang="cs-CZ" u="sng" dirty="0">
                <a:solidFill>
                  <a:srgbClr val="003A78"/>
                </a:solidFill>
              </a:rPr>
              <a:t>platby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2400" dirty="0">
                <a:solidFill>
                  <a:srgbClr val="003A78"/>
                </a:solidFill>
              </a:rPr>
              <a:t>V případě zálohových plateb nesmí konečný příjemce  s finančními prostředky (zálohou) provádět žádné operace nesouvisející s projektem  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622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>
                <a:solidFill>
                  <a:srgbClr val="003A78"/>
                </a:solidFill>
              </a:rPr>
              <a:t>Vedení účetnictví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400" u="sng" dirty="0" smtClean="0">
                <a:solidFill>
                  <a:srgbClr val="003A78"/>
                </a:solidFill>
              </a:rPr>
              <a:t>KP, který  vede účetnictví podle zákona č. 563/1991</a:t>
            </a:r>
            <a:r>
              <a:rPr lang="cs-CZ" sz="2400" dirty="0" smtClean="0">
                <a:solidFill>
                  <a:srgbClr val="003A78"/>
                </a:solidFill>
              </a:rPr>
              <a:t>, je povinen vést analytickou evidenci s vazbou ke konkrétnímu projektu</a:t>
            </a:r>
          </a:p>
          <a:p>
            <a:pPr marL="0" indent="0">
              <a:buNone/>
            </a:pPr>
            <a:endParaRPr lang="cs-CZ" sz="2400" dirty="0" smtClean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2400" u="sng" dirty="0" smtClean="0">
                <a:solidFill>
                  <a:srgbClr val="003A78"/>
                </a:solidFill>
              </a:rPr>
              <a:t>KP, který nevede účetnictví podle zákona č. 563/1991, </a:t>
            </a:r>
            <a:r>
              <a:rPr lang="cs-CZ" sz="2400" dirty="0" smtClean="0">
                <a:solidFill>
                  <a:srgbClr val="003A78"/>
                </a:solidFill>
              </a:rPr>
              <a:t>je povinen vést pro projekty daňovou evidenci podle zákona č.586/1992 o daních z příjmů rozšířené o požadavky v Příručce pro příjemce grantu (strana 19)</a:t>
            </a:r>
          </a:p>
          <a:p>
            <a:pPr marL="0" indent="0">
              <a:buNone/>
            </a:pPr>
            <a:endParaRPr lang="cs-CZ" sz="2400" dirty="0" smtClean="0">
              <a:solidFill>
                <a:srgbClr val="003A78"/>
              </a:solidFill>
            </a:endParaRPr>
          </a:p>
          <a:p>
            <a:pPr marL="0" indent="0" algn="ctr">
              <a:buNone/>
            </a:pPr>
            <a:r>
              <a:rPr lang="cs-CZ" sz="2400" i="1" dirty="0">
                <a:solidFill>
                  <a:srgbClr val="003A78"/>
                </a:solidFill>
              </a:rPr>
              <a:t>Doporučujeme vést účetnictví projektu v elektronické podobě</a:t>
            </a:r>
            <a:endParaRPr lang="cs-CZ" sz="2400" i="1" u="sng" dirty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5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>
                <a:solidFill>
                  <a:srgbClr val="003A78"/>
                </a:solidFill>
              </a:rPr>
              <a:t>Vedení účetnictví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Na dokladech musí být jednoznačně uvedeno, ke kterému projektu se vztahují</a:t>
            </a:r>
          </a:p>
          <a:p>
            <a:pPr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Doklad musí splňovat předepsané náležitosti účetního dokladu ve smyslu zákona o účetnictví </a:t>
            </a:r>
          </a:p>
          <a:p>
            <a:pPr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Doklady a jejich přílohy musí obsahovat </a:t>
            </a:r>
            <a:r>
              <a:rPr lang="cs-CZ" sz="2400" b="1" dirty="0" smtClean="0">
                <a:solidFill>
                  <a:srgbClr val="003A78"/>
                </a:solidFill>
              </a:rPr>
              <a:t>specifikaci</a:t>
            </a:r>
            <a:r>
              <a:rPr lang="cs-CZ" sz="2400" dirty="0" smtClean="0">
                <a:solidFill>
                  <a:srgbClr val="003A78"/>
                </a:solidFill>
              </a:rPr>
              <a:t> zboží, služeb nebo prací</a:t>
            </a:r>
          </a:p>
          <a:p>
            <a:pPr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Doklady musí být opatřeny textem „</a:t>
            </a:r>
            <a:r>
              <a:rPr lang="cs-CZ" sz="2400" b="1" dirty="0" smtClean="0">
                <a:solidFill>
                  <a:srgbClr val="003A78"/>
                </a:solidFill>
              </a:rPr>
              <a:t>Financováno z EHP a Norských fondů 2009 - 2014</a:t>
            </a:r>
            <a:r>
              <a:rPr lang="cs-CZ" sz="2400" dirty="0" smtClean="0">
                <a:solidFill>
                  <a:srgbClr val="003A78"/>
                </a:solidFill>
              </a:rPr>
              <a:t>“</a:t>
            </a:r>
          </a:p>
          <a:p>
            <a:endParaRPr lang="cs-CZ" sz="2400" dirty="0" smtClean="0"/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64266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>
                <a:solidFill>
                  <a:srgbClr val="003A78"/>
                </a:solidFill>
              </a:rPr>
              <a:t>Vedení účetnictví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Přijaté faktury</a:t>
            </a:r>
          </a:p>
          <a:p>
            <a:pPr>
              <a:spcAft>
                <a:spcPts val="600"/>
              </a:spcAft>
            </a:pPr>
            <a:r>
              <a:rPr lang="cs-CZ" sz="2400" dirty="0">
                <a:solidFill>
                  <a:srgbClr val="003A78"/>
                </a:solidFill>
              </a:rPr>
              <a:t>Musí být vystavené na </a:t>
            </a:r>
            <a:r>
              <a:rPr lang="cs-CZ" sz="2400" dirty="0" smtClean="0">
                <a:solidFill>
                  <a:srgbClr val="003A78"/>
                </a:solidFill>
              </a:rPr>
              <a:t>konečného příjemce / </a:t>
            </a:r>
            <a:r>
              <a:rPr lang="cs-CZ" sz="2400" dirty="0">
                <a:solidFill>
                  <a:srgbClr val="003A78"/>
                </a:solidFill>
              </a:rPr>
              <a:t>partnery</a:t>
            </a:r>
          </a:p>
          <a:p>
            <a:pPr>
              <a:spcAft>
                <a:spcPts val="600"/>
              </a:spcAft>
            </a:pPr>
            <a:r>
              <a:rPr lang="cs-CZ" sz="2400" dirty="0">
                <a:solidFill>
                  <a:srgbClr val="003A78"/>
                </a:solidFill>
              </a:rPr>
              <a:t>Musí být podloženy objednávkou nebo smlouvou o dodávce služeb, zboží nebo </a:t>
            </a:r>
            <a:r>
              <a:rPr lang="cs-CZ" sz="2400" dirty="0" smtClean="0">
                <a:solidFill>
                  <a:srgbClr val="003A78"/>
                </a:solidFill>
              </a:rPr>
              <a:t>stavebních </a:t>
            </a:r>
            <a:r>
              <a:rPr lang="cs-CZ" sz="2400" dirty="0">
                <a:solidFill>
                  <a:srgbClr val="003A78"/>
                </a:solidFill>
              </a:rPr>
              <a:t>prací </a:t>
            </a:r>
          </a:p>
          <a:p>
            <a:pPr>
              <a:spcAft>
                <a:spcPts val="600"/>
              </a:spcAft>
            </a:pPr>
            <a:r>
              <a:rPr lang="cs-CZ" sz="2400" dirty="0">
                <a:solidFill>
                  <a:srgbClr val="003A78"/>
                </a:solidFill>
              </a:rPr>
              <a:t>U dodávek služeb založených na práci externích expertů musí být součástí faktury formuláře měsíční evidence práce expertů </a:t>
            </a:r>
          </a:p>
          <a:p>
            <a:pPr>
              <a:spcAft>
                <a:spcPts val="600"/>
              </a:spcAft>
            </a:pPr>
            <a:r>
              <a:rPr lang="cs-CZ" sz="2400" dirty="0">
                <a:solidFill>
                  <a:srgbClr val="003A78"/>
                </a:solidFill>
              </a:rPr>
              <a:t>Faktury musí být opatřeny textem „Financováno z EHP a Norských fondů 2009 - 2014“</a:t>
            </a:r>
          </a:p>
          <a:p>
            <a:endParaRPr lang="cs-CZ" sz="2800" dirty="0" smtClean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78247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>
                <a:solidFill>
                  <a:srgbClr val="003A78"/>
                </a:solidFill>
              </a:rPr>
              <a:t>Vedení účetnictví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Archivace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Archivovat je nutné veškerou dokumentaci spojenou s implementací projektů 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Archivovat je potřeba po dobu minimálně 10 let a to od 1.ledna následujícího po roce, kdy byly schválena závěrečná zpráva o Programu za strany KFM  </a:t>
            </a:r>
          </a:p>
        </p:txBody>
      </p:sp>
    </p:spTree>
    <p:extLst>
      <p:ext uri="{BB962C8B-B14F-4D97-AF65-F5344CB8AC3E}">
        <p14:creationId xmlns:p14="http://schemas.microsoft.com/office/powerpoint/2010/main" val="428831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>
                <a:solidFill>
                  <a:srgbClr val="003A78"/>
                </a:solidFill>
              </a:rPr>
              <a:t>Vedení účetnictví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Evidence práce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KP vede evidenci práce jednotlivých zaměstnanců svých a partnera projektu související s osobními výdaji požadovanými k financování z projektu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Osobní výdaje se vykazují na formuláři „Evidence práce“ </a:t>
            </a:r>
            <a:endParaRPr lang="cs-CZ" sz="2400" dirty="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94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>
                <a:solidFill>
                  <a:srgbClr val="003A78"/>
                </a:solidFill>
              </a:rPr>
              <a:t>Veřejné zakázky</a:t>
            </a:r>
            <a:endParaRPr lang="cs-CZ" dirty="0">
              <a:solidFill>
                <a:srgbClr val="003A78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32242"/>
          </a:xfrm>
        </p:spPr>
        <p:txBody>
          <a:bodyPr/>
          <a:lstStyle/>
          <a:p>
            <a:r>
              <a:rPr lang="cs-CZ" sz="2400" dirty="0" smtClean="0">
                <a:solidFill>
                  <a:srgbClr val="003A78"/>
                </a:solidFill>
              </a:rPr>
              <a:t>Zadávání veřejných zakázek se vždy důsledně a bez výjimky řídí Zákonem č.137/2006 o veřejných zakázkách v platném </a:t>
            </a:r>
            <a:r>
              <a:rPr lang="cs-CZ" sz="2400" dirty="0">
                <a:solidFill>
                  <a:srgbClr val="003A78"/>
                </a:solidFill>
              </a:rPr>
              <a:t>znění </a:t>
            </a:r>
            <a:r>
              <a:rPr lang="cs-CZ" sz="2400" dirty="0" smtClean="0">
                <a:solidFill>
                  <a:srgbClr val="003A78"/>
                </a:solidFill>
              </a:rPr>
              <a:t>(ZVZ) - za </a:t>
            </a:r>
            <a:r>
              <a:rPr lang="cs-CZ" sz="2400" dirty="0">
                <a:solidFill>
                  <a:srgbClr val="003A78"/>
                </a:solidFill>
              </a:rPr>
              <a:t>dodržování zákona a průběh zadávacího řízení je zodpovědný příslušný </a:t>
            </a:r>
            <a:r>
              <a:rPr lang="cs-CZ" sz="2400" dirty="0" smtClean="0">
                <a:solidFill>
                  <a:srgbClr val="003A78"/>
                </a:solidFill>
              </a:rPr>
              <a:t>KP/zadavatel</a:t>
            </a:r>
            <a:endParaRPr lang="cs-CZ" sz="2400" dirty="0" smtClean="0">
              <a:solidFill>
                <a:srgbClr val="003A78"/>
              </a:solidFill>
            </a:endParaRPr>
          </a:p>
          <a:p>
            <a:r>
              <a:rPr lang="cs-CZ" sz="2400" dirty="0" smtClean="0">
                <a:solidFill>
                  <a:srgbClr val="003A78"/>
                </a:solidFill>
              </a:rPr>
              <a:t>Pro </a:t>
            </a:r>
            <a:r>
              <a:rPr lang="cs-CZ" sz="2400" dirty="0" smtClean="0">
                <a:solidFill>
                  <a:srgbClr val="003A78"/>
                </a:solidFill>
              </a:rPr>
              <a:t>VZ malého rozsahu vydalo NKM </a:t>
            </a:r>
            <a:r>
              <a:rPr lang="cs-CZ" sz="2400" b="1" dirty="0" smtClean="0">
                <a:solidFill>
                  <a:srgbClr val="003A78"/>
                </a:solidFill>
              </a:rPr>
              <a:t>Pokyn k veřejným zakázkám malého </a:t>
            </a:r>
            <a:r>
              <a:rPr lang="cs-CZ" sz="2400" b="1" dirty="0" smtClean="0">
                <a:solidFill>
                  <a:srgbClr val="003A78"/>
                </a:solidFill>
              </a:rPr>
              <a:t>rozsahu – nutné se s Pokynem seznámit a dodržovat jej</a:t>
            </a:r>
            <a:endParaRPr lang="cs-CZ" sz="2400" b="1" dirty="0" smtClean="0">
              <a:solidFill>
                <a:srgbClr val="003A78"/>
              </a:solidFill>
            </a:endParaRPr>
          </a:p>
          <a:p>
            <a:r>
              <a:rPr lang="cs-CZ" sz="2400" dirty="0">
                <a:solidFill>
                  <a:srgbClr val="003A78"/>
                </a:solidFill>
              </a:rPr>
              <a:t>KP </a:t>
            </a:r>
            <a:r>
              <a:rPr lang="cs-CZ" sz="2400" u="sng" dirty="0">
                <a:solidFill>
                  <a:srgbClr val="003A78"/>
                </a:solidFill>
              </a:rPr>
              <a:t>do 5 pracovních dnů </a:t>
            </a:r>
            <a:r>
              <a:rPr lang="cs-CZ" sz="2400" dirty="0">
                <a:solidFill>
                  <a:srgbClr val="003A78"/>
                </a:solidFill>
              </a:rPr>
              <a:t>od obdržení Dopisu o udělení grantu </a:t>
            </a:r>
            <a:r>
              <a:rPr lang="cs-CZ" sz="2400" u="sng" dirty="0">
                <a:solidFill>
                  <a:srgbClr val="003A78"/>
                </a:solidFill>
              </a:rPr>
              <a:t>aktualizuje</a:t>
            </a:r>
            <a:r>
              <a:rPr lang="cs-CZ" sz="2400" dirty="0">
                <a:solidFill>
                  <a:srgbClr val="003A78"/>
                </a:solidFill>
              </a:rPr>
              <a:t> </a:t>
            </a:r>
            <a:r>
              <a:rPr lang="cs-CZ" sz="2400" b="1" dirty="0">
                <a:solidFill>
                  <a:srgbClr val="003A78"/>
                </a:solidFill>
              </a:rPr>
              <a:t>plán veřejných zakázek </a:t>
            </a:r>
            <a:r>
              <a:rPr lang="cs-CZ" sz="2400" dirty="0">
                <a:solidFill>
                  <a:srgbClr val="003A78"/>
                </a:solidFill>
              </a:rPr>
              <a:t>v IS </a:t>
            </a:r>
            <a:r>
              <a:rPr lang="cs-CZ" sz="2400" dirty="0" smtClean="0">
                <a:solidFill>
                  <a:srgbClr val="003A78"/>
                </a:solidFill>
              </a:rPr>
              <a:t>CEDR (záložka zadávací řízení)</a:t>
            </a:r>
            <a:endParaRPr lang="cs-CZ" sz="2400" dirty="0">
              <a:solidFill>
                <a:srgbClr val="003A78"/>
              </a:solidFill>
            </a:endParaRPr>
          </a:p>
          <a:p>
            <a:r>
              <a:rPr lang="cs-CZ" sz="2400" dirty="0">
                <a:solidFill>
                  <a:srgbClr val="003A78"/>
                </a:solidFill>
              </a:rPr>
              <a:t>V případě jakékoliv změny je třeba taktéž aktualizovat plán veřejných zakázek v IS CEDR</a:t>
            </a:r>
          </a:p>
          <a:p>
            <a:endParaRPr lang="cs-CZ" sz="2400" b="1" dirty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6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>
                <a:solidFill>
                  <a:srgbClr val="003A78"/>
                </a:solidFill>
              </a:rPr>
              <a:t>Veřejné zakázky</a:t>
            </a:r>
            <a:endParaRPr lang="cs-CZ" dirty="0">
              <a:solidFill>
                <a:srgbClr val="003A78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71726"/>
            <a:ext cx="8229600" cy="4969276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Hodnotící a kvalifikační kritéria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Nejpozději </a:t>
            </a:r>
            <a:r>
              <a:rPr lang="cs-CZ" sz="2400" b="1" dirty="0" smtClean="0">
                <a:solidFill>
                  <a:srgbClr val="003A78"/>
                </a:solidFill>
              </a:rPr>
              <a:t>1 týden </a:t>
            </a:r>
            <a:r>
              <a:rPr lang="cs-CZ" sz="2400" dirty="0" smtClean="0">
                <a:solidFill>
                  <a:srgbClr val="003A78"/>
                </a:solidFill>
              </a:rPr>
              <a:t>před plánovaným vyhlášením veřejné zakázky předloží KP hodnotící a kvalifikační kritéria prostřednictvím IS CEDR na ZP – CFCU </a:t>
            </a:r>
            <a:endParaRPr lang="cs-CZ" sz="2400" dirty="0" smtClean="0">
              <a:solidFill>
                <a:srgbClr val="003A78"/>
              </a:solidFill>
            </a:endParaRPr>
          </a:p>
          <a:p>
            <a:r>
              <a:rPr lang="cs-CZ" sz="2400" dirty="0" smtClean="0">
                <a:solidFill>
                  <a:srgbClr val="003A78"/>
                </a:solidFill>
              </a:rPr>
              <a:t>Kvalifikační kritéria u VZMR (0 až 499 999,- Kč bez DPH) – není nutné požadovat. Pokud zadavatel kvalifikační kritéria požaduje, zachová </a:t>
            </a:r>
            <a:r>
              <a:rPr lang="cs-CZ" sz="2400" u="sng" dirty="0" smtClean="0">
                <a:solidFill>
                  <a:srgbClr val="003A78"/>
                </a:solidFill>
              </a:rPr>
              <a:t>princip proporcionality</a:t>
            </a:r>
            <a:endParaRPr lang="cs-CZ" sz="2400" u="sng" dirty="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Dodatky ke smlouvám 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10 dní před plánovaným podpisem dodatku ke smlouvě předloží KP na CFCU připravovaný dodatek včetně stávající smlouvy s dodavatelem</a:t>
            </a:r>
            <a:endParaRPr lang="cs-CZ" sz="2400" dirty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1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4" t="10153" r="13494" b="13847"/>
          <a:stretch/>
        </p:blipFill>
        <p:spPr bwMode="auto">
          <a:xfrm>
            <a:off x="179512" y="1664908"/>
            <a:ext cx="8694556" cy="553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/>
        </p:nvGrpSpPr>
        <p:grpSpPr>
          <a:xfrm>
            <a:off x="816745" y="0"/>
            <a:ext cx="7661429" cy="6711843"/>
            <a:chOff x="816745" y="0"/>
            <a:chExt cx="7661429" cy="671184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90" t="10682" r="20056" b="4860"/>
            <a:stretch/>
          </p:blipFill>
          <p:spPr bwMode="auto">
            <a:xfrm>
              <a:off x="816745" y="0"/>
              <a:ext cx="7661429" cy="6711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Šipka doprava 1"/>
            <p:cNvSpPr/>
            <p:nvPr/>
          </p:nvSpPr>
          <p:spPr>
            <a:xfrm rot="10800000">
              <a:off x="3994947" y="3067973"/>
              <a:ext cx="864096" cy="360040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" name="Šipka doprava 3"/>
            <p:cNvSpPr/>
            <p:nvPr/>
          </p:nvSpPr>
          <p:spPr>
            <a:xfrm rot="10800000">
              <a:off x="3994947" y="2484904"/>
              <a:ext cx="864096" cy="36004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" name="Šipka doprava 2"/>
            <p:cNvSpPr/>
            <p:nvPr/>
          </p:nvSpPr>
          <p:spPr>
            <a:xfrm rot="19815734">
              <a:off x="5101201" y="450835"/>
              <a:ext cx="1152128" cy="792088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" name="Šipka dolů 5"/>
            <p:cNvSpPr/>
            <p:nvPr/>
          </p:nvSpPr>
          <p:spPr>
            <a:xfrm>
              <a:off x="2987824" y="5085184"/>
              <a:ext cx="792088" cy="1296144"/>
            </a:xfrm>
            <a:prstGeom prst="down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8342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>
                <a:solidFill>
                  <a:srgbClr val="003A78"/>
                </a:solidFill>
              </a:rPr>
              <a:t>Veřejné zakázky</a:t>
            </a:r>
            <a:endParaRPr lang="cs-CZ" dirty="0">
              <a:solidFill>
                <a:srgbClr val="003A78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56315"/>
            <a:ext cx="8229600" cy="5368772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Případy, kdy není nutné </a:t>
            </a:r>
            <a:r>
              <a:rPr lang="cs-CZ" u="sng" dirty="0" smtClean="0">
                <a:solidFill>
                  <a:srgbClr val="003A78"/>
                </a:solidFill>
              </a:rPr>
              <a:t>soutěžit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Nákup služeb/zboží od stávajícího dodavatele </a:t>
            </a:r>
            <a:r>
              <a:rPr lang="cs-CZ" sz="2400" dirty="0" err="1" smtClean="0">
                <a:solidFill>
                  <a:srgbClr val="003A78"/>
                </a:solidFill>
              </a:rPr>
              <a:t>vysoutěženého</a:t>
            </a:r>
            <a:r>
              <a:rPr lang="cs-CZ" sz="2400" dirty="0" smtClean="0">
                <a:solidFill>
                  <a:srgbClr val="003A78"/>
                </a:solidFill>
              </a:rPr>
              <a:t> v souladu se ZVZ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Služby poskytované členem souboru/zaměstnancem prostoru (např. divadla) – KP uzavře dodatek k pracovní smlouvě, DPP, DPČ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Letenky – není třeba zadávat do IS CEDR – nákup dle aktuálních potřeb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u="sng" dirty="0">
                <a:solidFill>
                  <a:srgbClr val="003A78"/>
                </a:solidFill>
              </a:rPr>
              <a:t>Rámcové smlouvy, autorské </a:t>
            </a:r>
            <a:r>
              <a:rPr lang="cs-CZ" u="sng" dirty="0" smtClean="0">
                <a:solidFill>
                  <a:srgbClr val="003A78"/>
                </a:solidFill>
              </a:rPr>
              <a:t>smlouvy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3A78"/>
                </a:solidFill>
              </a:rPr>
              <a:t>Pokud existují stávající RS, AS je možné je využít – v IS CEDR </a:t>
            </a:r>
            <a:r>
              <a:rPr lang="cs-CZ" sz="2400" u="sng" dirty="0" smtClean="0">
                <a:solidFill>
                  <a:srgbClr val="003A78"/>
                </a:solidFill>
              </a:rPr>
              <a:t>zaškrtnout tuto možnost a vyplnit odůvodnění</a:t>
            </a:r>
            <a:endParaRPr lang="cs-CZ" sz="2400" u="sng" dirty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>
              <a:solidFill>
                <a:srgbClr val="003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Zástupný symbol pro obsah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endParaRPr lang="cs-CZ" dirty="0" smtClean="0"/>
          </a:p>
          <a:p>
            <a:pPr marL="0" indent="0" algn="ctr" eaLnBrk="1" hangingPunct="1">
              <a:buFont typeface="Arial" charset="0"/>
              <a:buNone/>
            </a:pPr>
            <a:endParaRPr lang="cs-CZ" dirty="0" smtClean="0"/>
          </a:p>
          <a:p>
            <a:pPr marL="0" indent="0" algn="ctr" eaLnBrk="1" hangingPunct="1">
              <a:buFont typeface="Arial" charset="0"/>
              <a:buNone/>
            </a:pPr>
            <a:endParaRPr lang="cs-CZ" dirty="0" smtClean="0">
              <a:solidFill>
                <a:srgbClr val="6928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cs-CZ" smtClean="0">
                <a:solidFill>
                  <a:srgbClr val="003A78"/>
                </a:solidFill>
              </a:rPr>
              <a:t>Děkujeme </a:t>
            </a:r>
            <a:r>
              <a:rPr lang="cs-CZ" dirty="0" smtClean="0">
                <a:solidFill>
                  <a:srgbClr val="003A78"/>
                </a:solidFill>
              </a:rPr>
              <a:t>za pozornost. </a:t>
            </a:r>
            <a:r>
              <a:rPr lang="cs-CZ" dirty="0" smtClean="0">
                <a:solidFill>
                  <a:srgbClr val="003A78"/>
                </a:solidFill>
                <a:sym typeface="Wingdings" pitchFamily="2" charset="2"/>
              </a:rPr>
              <a:t></a:t>
            </a:r>
            <a:endParaRPr lang="cs-CZ" dirty="0" smtClean="0">
              <a:solidFill>
                <a:srgbClr val="003A78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cs-CZ" dirty="0" smtClean="0">
              <a:solidFill>
                <a:srgbClr val="6928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575</Words>
  <Application>Microsoft Office PowerPoint</Application>
  <PresentationFormat>Předvádění na obrazovce (4:3)</PresentationFormat>
  <Paragraphs>65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16" baseType="lpstr">
      <vt:lpstr>Thème Office</vt:lpstr>
      <vt:lpstr>Conception personnalisée</vt:lpstr>
      <vt:lpstr>Prezentace aplikace PowerPoint</vt:lpstr>
      <vt:lpstr>   </vt:lpstr>
      <vt:lpstr>Vedení účetnictví </vt:lpstr>
      <vt:lpstr>Vedení účetnictví </vt:lpstr>
      <vt:lpstr>Vedení účetnictví </vt:lpstr>
      <vt:lpstr>Vedení účetnictví </vt:lpstr>
      <vt:lpstr>Vedení účetnictví </vt:lpstr>
      <vt:lpstr>Vedení účetnictví </vt:lpstr>
      <vt:lpstr>Veřejné zakázky</vt:lpstr>
      <vt:lpstr>Veřejné zakázky</vt:lpstr>
      <vt:lpstr>Prezentace aplikace PowerPoint</vt:lpstr>
      <vt:lpstr>Prezentace aplikace PowerPoint</vt:lpstr>
      <vt:lpstr>Veřejné zakázky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Sulženko Petr Mgr.</cp:lastModifiedBy>
  <cp:revision>264</cp:revision>
  <cp:lastPrinted>2013-10-18T14:18:13Z</cp:lastPrinted>
  <dcterms:created xsi:type="dcterms:W3CDTF">2011-11-09T09:46:35Z</dcterms:created>
  <dcterms:modified xsi:type="dcterms:W3CDTF">2015-05-21T14:16:40Z</dcterms:modified>
</cp:coreProperties>
</file>