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8" r:id="rId3"/>
    <p:sldId id="259" r:id="rId4"/>
    <p:sldId id="260" r:id="rId5"/>
    <p:sldId id="263" r:id="rId6"/>
    <p:sldId id="264" r:id="rId7"/>
    <p:sldId id="265" r:id="rId8"/>
    <p:sldId id="266" r:id="rId9"/>
    <p:sldId id="268" r:id="rId10"/>
    <p:sldId id="267" r:id="rId11"/>
    <p:sldId id="262" r:id="rId12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76" autoAdjust="0"/>
    <p:restoredTop sz="94629" autoAdjust="0"/>
  </p:normalViewPr>
  <p:slideViewPr>
    <p:cSldViewPr snapToGrid="0" snapToObjects="1">
      <p:cViewPr>
        <p:scale>
          <a:sx n="100" d="100"/>
          <a:sy n="100" d="100"/>
        </p:scale>
        <p:origin x="-2178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8A15-7D7F-465F-B553-602C648860B5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660DF-35E6-4ED7-9BF3-3716B686735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F2733-6639-4BA3-BBB0-2507898E9CB3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DEBE8-4FF5-4E4D-BA6C-EB84B1D13E1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3C842-1407-4DED-808F-97C0810DD7FF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14EAC-DCC8-484F-9416-4FED94BC74A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23B2E-6C81-4783-BF0B-84C36A624DDC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9BC6E-46C4-46DF-8DA0-681C2894E9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B3B8-DB1D-437B-A210-53DF52522E7E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EDA7E-FCF9-4860-9AB1-11444C9AFB8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AC043-99BE-4CF8-A454-7ACC29ED6391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18740-7C55-4C74-8D56-842AA79300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04/02/2015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92100" y="139700"/>
            <a:ext cx="8547100" cy="6578600"/>
          </a:xfrm>
          <a:prstGeom prst="rect">
            <a:avLst/>
          </a:prstGeom>
        </p:spPr>
      </p:pic>
      <p:pic>
        <p:nvPicPr>
          <p:cNvPr id="1032" name="Image 1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8640"/>
            <a:ext cx="1690603" cy="487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79400" y="0"/>
            <a:ext cx="8572500" cy="6845300"/>
          </a:xfrm>
          <a:prstGeom prst="rect">
            <a:avLst/>
          </a:prstGeom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3" y="448081"/>
            <a:ext cx="2497199" cy="720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457199" y="2492135"/>
            <a:ext cx="8367623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  <a:endParaRPr lang="fr-FR" sz="4000" b="1" dirty="0">
              <a:latin typeface="+mn-lt"/>
            </a:endParaRP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736600" y="4622800"/>
            <a:ext cx="4740275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fr-FR" dirty="0">
              <a:latin typeface="+mn-lt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685800" y="1769268"/>
            <a:ext cx="7772400" cy="3659982"/>
          </a:xfrm>
        </p:spPr>
        <p:txBody>
          <a:bodyPr/>
          <a:lstStyle/>
          <a:p>
            <a:r>
              <a:rPr lang="cs-CZ" b="1" dirty="0" smtClean="0"/>
              <a:t>Podmínky stanovené právním aktem o přidělení finančních prostředků</a:t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Nesrovnalosti</a:t>
            </a:r>
            <a:endParaRPr lang="cs-CZ" dirty="0"/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>
          <a:xfrm>
            <a:off x="1285875" y="4829175"/>
            <a:ext cx="6400800" cy="1752600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Tereza Vavrečková</a:t>
            </a:r>
            <a:endParaRPr lang="cs-CZ" dirty="0" smtClean="0"/>
          </a:p>
          <a:p>
            <a:r>
              <a:rPr lang="cs-CZ" dirty="0" smtClean="0"/>
              <a:t>Praha (únor 2015)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534838" y="128857"/>
            <a:ext cx="48061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cs-CZ" sz="2800" b="1" dirty="0" smtClean="0">
                <a:latin typeface="+mn-lt"/>
              </a:rPr>
              <a:t>Kde jsou podmínky stanoveny?</a:t>
            </a:r>
            <a:endParaRPr lang="fr-FR" sz="28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ROPD/dopis NM</a:t>
            </a:r>
          </a:p>
          <a:p>
            <a:r>
              <a:rPr lang="cs-CZ" b="1" dirty="0" smtClean="0"/>
              <a:t>Deklaratorní právní akt</a:t>
            </a:r>
          </a:p>
          <a:p>
            <a:r>
              <a:rPr lang="cs-CZ" b="1" dirty="0" smtClean="0"/>
              <a:t>Navazuje na Dopis o schválení přidělení grantu</a:t>
            </a:r>
          </a:p>
          <a:p>
            <a:r>
              <a:rPr lang="cs-CZ" b="1" dirty="0" smtClean="0"/>
              <a:t>Vydáván dle zákona č. 218/2000 Sb., o rozpočtových pravidlech</a:t>
            </a:r>
          </a:p>
          <a:p>
            <a:r>
              <a:rPr lang="cs-CZ" b="1" dirty="0" smtClean="0"/>
              <a:t>Reflektuje stěžejní podmínky udělení dotace</a:t>
            </a:r>
          </a:p>
          <a:p>
            <a:r>
              <a:rPr lang="cs-CZ" b="1" dirty="0" smtClean="0"/>
              <a:t>Odkaz na metodické pokyny</a:t>
            </a:r>
          </a:p>
          <a:p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350" cy="763587"/>
          </a:xfrm>
        </p:spPr>
        <p:txBody>
          <a:bodyPr/>
          <a:lstStyle/>
          <a:p>
            <a:r>
              <a:rPr lang="cs-CZ" sz="3200" b="1" dirty="0" smtClean="0"/>
              <a:t>Struktura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81125"/>
            <a:ext cx="8229600" cy="5191125"/>
          </a:xfrm>
        </p:spPr>
        <p:txBody>
          <a:bodyPr/>
          <a:lstStyle/>
          <a:p>
            <a:pPr marL="0" indent="0" algn="just">
              <a:buNone/>
            </a:pPr>
            <a:r>
              <a:rPr lang="cs-CZ" sz="2400" u="sng" dirty="0" smtClean="0"/>
              <a:t>Právní </a:t>
            </a:r>
            <a:r>
              <a:rPr lang="cs-CZ" sz="2400" u="sng" dirty="0"/>
              <a:t>akt strukturován do částí</a:t>
            </a:r>
            <a:r>
              <a:rPr lang="cs-CZ" sz="2400" u="sng" dirty="0" smtClean="0"/>
              <a:t>:</a:t>
            </a:r>
          </a:p>
          <a:p>
            <a:pPr algn="just"/>
            <a:r>
              <a:rPr lang="cs-CZ" sz="2400" dirty="0" smtClean="0"/>
              <a:t>Poskytovatel x příjemce dotace</a:t>
            </a:r>
          </a:p>
          <a:p>
            <a:pPr algn="just"/>
            <a:r>
              <a:rPr lang="cs-CZ" sz="2400" dirty="0" smtClean="0"/>
              <a:t>Finanční rámec – částka dotace, účel, lhůty</a:t>
            </a:r>
          </a:p>
          <a:p>
            <a:pPr algn="just"/>
            <a:r>
              <a:rPr lang="cs-CZ" sz="2400" dirty="0" smtClean="0"/>
              <a:t>Právní rámec – právní předpisy + metodické pokyny</a:t>
            </a:r>
          </a:p>
          <a:p>
            <a:pPr algn="just"/>
            <a:r>
              <a:rPr lang="cs-CZ" sz="2400" dirty="0" smtClean="0"/>
              <a:t>Povinnosti příjemce dotace – stěžejní část</a:t>
            </a:r>
          </a:p>
          <a:p>
            <a:pPr algn="just"/>
            <a:r>
              <a:rPr lang="cs-CZ" sz="2400" dirty="0" smtClean="0"/>
              <a:t>Platební podmínky – podmínky převedení dotace, respektive jednotlivých plateb</a:t>
            </a:r>
          </a:p>
          <a:p>
            <a:pPr algn="just"/>
            <a:r>
              <a:rPr lang="cs-CZ" sz="2400" dirty="0" smtClean="0"/>
              <a:t>Sankce</a:t>
            </a:r>
          </a:p>
          <a:p>
            <a:pPr algn="just"/>
            <a:r>
              <a:rPr lang="cs-CZ" sz="2400" dirty="0" smtClean="0"/>
              <a:t>Závěrečná ustanovení – přílohy:</a:t>
            </a:r>
          </a:p>
          <a:p>
            <a:pPr lvl="1"/>
            <a:r>
              <a:rPr lang="cs-CZ" sz="2000" dirty="0" smtClean="0"/>
              <a:t>Dopis o schválení přidělení grantu</a:t>
            </a:r>
          </a:p>
          <a:p>
            <a:pPr lvl="1"/>
            <a:r>
              <a:rPr lang="cs-CZ" sz="2000" dirty="0" smtClean="0"/>
              <a:t>Rozpočet projektu</a:t>
            </a:r>
          </a:p>
          <a:p>
            <a:pPr lvl="1"/>
            <a:r>
              <a:rPr lang="cs-CZ" sz="2000" dirty="0" smtClean="0"/>
              <a:t>Logický rámec projektu</a:t>
            </a:r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907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0813"/>
            <a:ext cx="5086350" cy="763587"/>
          </a:xfrm>
        </p:spPr>
        <p:txBody>
          <a:bodyPr/>
          <a:lstStyle/>
          <a:p>
            <a:r>
              <a:rPr lang="cs-CZ" sz="3200" b="1" dirty="0" smtClean="0"/>
              <a:t>Povinnosti příjemce dotace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52550"/>
            <a:ext cx="8362950" cy="5200650"/>
          </a:xfrm>
        </p:spPr>
        <p:txBody>
          <a:bodyPr/>
          <a:lstStyle/>
          <a:p>
            <a:pPr algn="just"/>
            <a:r>
              <a:rPr lang="cs-CZ" sz="2000" dirty="0" smtClean="0"/>
              <a:t>Splnění účelu = realizace projektu/sub – projektu dle logického rámce</a:t>
            </a:r>
          </a:p>
          <a:p>
            <a:pPr algn="just"/>
            <a:r>
              <a:rPr lang="cs-CZ" sz="2000" dirty="0" smtClean="0"/>
              <a:t>Nárokování způsobilých výdajů = způsobilost výdajů určuje </a:t>
            </a:r>
            <a:r>
              <a:rPr lang="cs-CZ" sz="2000" b="1" dirty="0" smtClean="0"/>
              <a:t>Pokyn NKM pro způsobilém výdaje EHP a Norských fondů 2009 – 2014</a:t>
            </a:r>
          </a:p>
          <a:p>
            <a:pPr algn="just"/>
            <a:r>
              <a:rPr lang="cs-CZ" sz="2000" dirty="0" smtClean="0"/>
              <a:t>Předfinancování (ex post platby, možnost zálohy)</a:t>
            </a:r>
          </a:p>
          <a:p>
            <a:pPr algn="just"/>
            <a:r>
              <a:rPr lang="cs-CZ" sz="2000" dirty="0" smtClean="0"/>
              <a:t>Oznamování změn (dle pravidel pro změnové řízení)</a:t>
            </a:r>
          </a:p>
          <a:p>
            <a:pPr algn="just"/>
            <a:r>
              <a:rPr lang="cs-CZ" sz="2000" dirty="0" smtClean="0"/>
              <a:t>Monitorování (informace, součinnost)</a:t>
            </a:r>
          </a:p>
          <a:p>
            <a:pPr algn="just"/>
            <a:r>
              <a:rPr lang="cs-CZ" sz="2000" dirty="0"/>
              <a:t>U</a:t>
            </a:r>
            <a:r>
              <a:rPr lang="cs-CZ" sz="2000" dirty="0" smtClean="0"/>
              <a:t>držitelnost (od ukončení projektu/sub – projektu, nemusí být stanovena)</a:t>
            </a:r>
          </a:p>
          <a:p>
            <a:pPr algn="just"/>
            <a:r>
              <a:rPr lang="cs-CZ" sz="2000" dirty="0"/>
              <a:t>V</a:t>
            </a:r>
            <a:r>
              <a:rPr lang="cs-CZ" sz="2000" dirty="0" smtClean="0"/>
              <a:t>edení účetnictví (dle zákona o účetnictví)</a:t>
            </a:r>
          </a:p>
          <a:p>
            <a:pPr algn="just"/>
            <a:r>
              <a:rPr lang="cs-CZ" sz="2000" dirty="0" smtClean="0"/>
              <a:t>Kontrola – zákon č. 320/2001 Sb., o finanční kontrole a zákon č. 255/2012 Sb., o kontrole = poskytnutí veškerých  dokladů a dokumentů vztahujících se k realizaci</a:t>
            </a:r>
          </a:p>
          <a:p>
            <a:pPr algn="just"/>
            <a:r>
              <a:rPr lang="cs-CZ" sz="2000" dirty="0" smtClean="0"/>
              <a:t>Opatření k nápravě – informovat o kontrolách, provedení nápravných opatření</a:t>
            </a:r>
          </a:p>
        </p:txBody>
      </p:sp>
    </p:spTree>
    <p:extLst>
      <p:ext uri="{BB962C8B-B14F-4D97-AF65-F5344CB8AC3E}">
        <p14:creationId xmlns:p14="http://schemas.microsoft.com/office/powerpoint/2010/main" val="39930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350" cy="763587"/>
          </a:xfrm>
        </p:spPr>
        <p:txBody>
          <a:bodyPr/>
          <a:lstStyle/>
          <a:p>
            <a:r>
              <a:rPr lang="cs-CZ" sz="3200" b="1" dirty="0"/>
              <a:t>Povinnosti příjemce dotace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85925"/>
            <a:ext cx="8324850" cy="4857749"/>
          </a:xfrm>
        </p:spPr>
        <p:txBody>
          <a:bodyPr/>
          <a:lstStyle/>
          <a:p>
            <a:pPr algn="just"/>
            <a:r>
              <a:rPr lang="cs-CZ" sz="2000" dirty="0"/>
              <a:t>Veřejné zakázky – zákon č. 137/2006 Sb., o veřejných zakázkách + </a:t>
            </a:r>
            <a:r>
              <a:rPr lang="cs-CZ" sz="2000" b="1" dirty="0"/>
              <a:t>Pokyn NKM k VZMR financovaným z EHP a Norských fondů 2009 - </a:t>
            </a:r>
            <a:r>
              <a:rPr lang="cs-CZ" sz="2000" b="1" dirty="0" smtClean="0"/>
              <a:t>2014</a:t>
            </a:r>
            <a:endParaRPr lang="cs-CZ" sz="2000" dirty="0" smtClean="0"/>
          </a:p>
          <a:p>
            <a:pPr algn="just"/>
            <a:r>
              <a:rPr lang="cs-CZ" sz="2000" dirty="0" smtClean="0"/>
              <a:t>Uchovávání </a:t>
            </a:r>
            <a:r>
              <a:rPr lang="cs-CZ" sz="2000" dirty="0"/>
              <a:t>dokumentů ( = archivace dokumentů, 10 let od schválení závěrečné zprávy – lhůta počíná běžet od 1.1. následujícího roku od schválení</a:t>
            </a:r>
            <a:r>
              <a:rPr lang="cs-CZ" sz="2000" dirty="0" smtClean="0"/>
              <a:t>)</a:t>
            </a:r>
            <a:endParaRPr lang="cs-CZ" sz="2000" dirty="0" smtClean="0"/>
          </a:p>
          <a:p>
            <a:pPr lvl="0" algn="just"/>
            <a:r>
              <a:rPr lang="cs-CZ" sz="2000" dirty="0" smtClean="0"/>
              <a:t>Užívání údajů, pravdivost údajů</a:t>
            </a:r>
          </a:p>
          <a:p>
            <a:pPr lvl="0" algn="just"/>
            <a:r>
              <a:rPr lang="cs-CZ" sz="2000" dirty="0" smtClean="0"/>
              <a:t>Péče o majetek – péče řádného hospodáře – pojištění a údržba</a:t>
            </a:r>
          </a:p>
          <a:p>
            <a:pPr lvl="0" algn="just"/>
            <a:r>
              <a:rPr lang="cs-CZ" sz="2000" dirty="0" smtClean="0"/>
              <a:t>Zákaz čerpání jiných podpor – zamezení duplicity</a:t>
            </a:r>
          </a:p>
          <a:p>
            <a:pPr lvl="0" algn="just"/>
            <a:r>
              <a:rPr lang="cs-CZ" sz="2000" dirty="0" smtClean="0"/>
              <a:t>Využití příjmů</a:t>
            </a:r>
          </a:p>
          <a:p>
            <a:pPr lvl="0" algn="just"/>
            <a:r>
              <a:rPr lang="cs-CZ" sz="2000" dirty="0" smtClean="0"/>
              <a:t>Hlášení nesrovnalostí </a:t>
            </a:r>
          </a:p>
          <a:p>
            <a:pPr lvl="0" algn="just"/>
            <a:r>
              <a:rPr lang="cs-CZ" sz="2000" dirty="0" smtClean="0"/>
              <a:t>Zprávy o projektu/sub – projektu – pravidelné předkládání, průběžné, výroční a závěrečná, dané termíny, IS Cedr</a:t>
            </a:r>
          </a:p>
          <a:p>
            <a:pPr lvl="0" algn="just"/>
            <a:r>
              <a:rPr lang="cs-CZ" sz="2000" dirty="0" smtClean="0"/>
              <a:t>Publicita</a:t>
            </a:r>
          </a:p>
          <a:p>
            <a:pPr marL="0" lvl="0" indent="0" algn="just">
              <a:buNone/>
            </a:pPr>
            <a:endParaRPr lang="cs-CZ" sz="2000" dirty="0" smtClean="0"/>
          </a:p>
          <a:p>
            <a:pPr lvl="0" algn="just"/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41347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350" cy="763587"/>
          </a:xfrm>
        </p:spPr>
        <p:txBody>
          <a:bodyPr/>
          <a:lstStyle/>
          <a:p>
            <a:r>
              <a:rPr lang="cs-CZ" sz="3200" b="1" dirty="0" smtClean="0"/>
              <a:t>Zjištění neplnění podmínek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14450"/>
            <a:ext cx="8324850" cy="5353050"/>
          </a:xfrm>
        </p:spPr>
        <p:txBody>
          <a:bodyPr/>
          <a:lstStyle/>
          <a:p>
            <a:pPr marL="0" lvl="0" indent="0" algn="just">
              <a:buNone/>
            </a:pPr>
            <a:r>
              <a:rPr lang="cs-CZ" sz="2400" u="sng" dirty="0" smtClean="0"/>
              <a:t>Zprostředkovatel – poskytovatel dotace - MF:</a:t>
            </a:r>
          </a:p>
          <a:p>
            <a:pPr lvl="0" algn="just"/>
            <a:r>
              <a:rPr lang="cs-CZ" sz="2400" dirty="0" smtClean="0"/>
              <a:t>Monitorovací zprávy – průběžné, výroční, závěrečná</a:t>
            </a:r>
          </a:p>
          <a:p>
            <a:pPr lvl="0" algn="just"/>
            <a:r>
              <a:rPr lang="cs-CZ" sz="2400" dirty="0" smtClean="0"/>
              <a:t>Kontroly na místě – veřejnosprávní kontrola na místě</a:t>
            </a:r>
          </a:p>
          <a:p>
            <a:pPr lvl="0" algn="just"/>
            <a:r>
              <a:rPr lang="cs-CZ" sz="2400" dirty="0" smtClean="0"/>
              <a:t>Evaluace – průběžné posouzení projektů</a:t>
            </a:r>
          </a:p>
          <a:p>
            <a:pPr lvl="0" algn="just"/>
            <a:r>
              <a:rPr lang="cs-CZ" sz="2400" dirty="0" smtClean="0"/>
              <a:t>Finanční audity</a:t>
            </a:r>
          </a:p>
          <a:p>
            <a:pPr lvl="0" algn="just"/>
            <a:r>
              <a:rPr lang="cs-CZ" sz="2400" dirty="0" smtClean="0"/>
              <a:t>Ostatní</a:t>
            </a:r>
          </a:p>
          <a:p>
            <a:pPr marL="0" lvl="0" indent="0" algn="just">
              <a:buNone/>
            </a:pPr>
            <a:endParaRPr lang="cs-CZ" sz="2400" dirty="0" smtClean="0"/>
          </a:p>
          <a:p>
            <a:pPr marL="0" lvl="0" indent="0" algn="just">
              <a:buNone/>
            </a:pPr>
            <a:r>
              <a:rPr lang="cs-CZ" sz="2400" u="sng" dirty="0" smtClean="0"/>
              <a:t>Další osoby oprávněné k provedení kontroly:</a:t>
            </a:r>
          </a:p>
          <a:p>
            <a:pPr lvl="0" algn="just"/>
            <a:r>
              <a:rPr lang="cs-CZ" sz="2400" dirty="0" smtClean="0"/>
              <a:t>Certifikační a/nebo Auditní orgán MF</a:t>
            </a:r>
          </a:p>
          <a:p>
            <a:pPr lvl="0" algn="just"/>
            <a:r>
              <a:rPr lang="cs-CZ" sz="2400" dirty="0" smtClean="0"/>
              <a:t>ÚFO, NKÚ</a:t>
            </a:r>
          </a:p>
          <a:p>
            <a:pPr lvl="0" algn="just"/>
            <a:r>
              <a:rPr lang="cs-CZ" sz="2400" dirty="0" smtClean="0"/>
              <a:t>KFM, Výbor FM EHP, Rada auditorů ESVO, Úřad norského generálního auditora, MZV Norska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18179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5343525" cy="763587"/>
          </a:xfrm>
        </p:spPr>
        <p:txBody>
          <a:bodyPr/>
          <a:lstStyle/>
          <a:p>
            <a:r>
              <a:rPr lang="cs-CZ" sz="3200" b="1" dirty="0" smtClean="0"/>
              <a:t>Sankce a nápravná opatření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3875" y="1552576"/>
            <a:ext cx="8324850" cy="5019674"/>
          </a:xfrm>
        </p:spPr>
        <p:txBody>
          <a:bodyPr/>
          <a:lstStyle/>
          <a:p>
            <a:pPr lvl="0" algn="just"/>
            <a:r>
              <a:rPr lang="cs-CZ" sz="2000" dirty="0" smtClean="0"/>
              <a:t>Dle zákona č. 218/2000 Sb., o rozpočtových pravidlech = porušení rozpočtové kázně</a:t>
            </a:r>
          </a:p>
          <a:p>
            <a:pPr marL="0" lvl="0" indent="0" algn="just">
              <a:buNone/>
            </a:pPr>
            <a:endParaRPr lang="cs-CZ" sz="2000" dirty="0" smtClean="0"/>
          </a:p>
          <a:p>
            <a:pPr marL="0" lvl="0" indent="0" algn="ctr">
              <a:buNone/>
            </a:pPr>
            <a:r>
              <a:rPr lang="cs-CZ" sz="2000" b="1" dirty="0">
                <a:solidFill>
                  <a:schemeClr val="accent6"/>
                </a:solidFill>
              </a:rPr>
              <a:t>s</a:t>
            </a:r>
            <a:r>
              <a:rPr lang="cs-CZ" sz="2000" b="1" dirty="0" smtClean="0">
                <a:solidFill>
                  <a:schemeClr val="accent6"/>
                </a:solidFill>
              </a:rPr>
              <a:t>ankce odvodu ve výši 5% z celkové částky dotace</a:t>
            </a:r>
          </a:p>
          <a:p>
            <a:pPr marL="0" lvl="0" indent="0" algn="ctr">
              <a:buNone/>
            </a:pPr>
            <a:r>
              <a:rPr lang="cs-CZ" sz="2000" dirty="0" smtClean="0"/>
              <a:t>(monitorování, vedení účetnictví, kontrola, opatření k nápravě, publicita)</a:t>
            </a:r>
          </a:p>
          <a:p>
            <a:pPr marL="0" lvl="0" indent="0" algn="ctr">
              <a:buNone/>
            </a:pPr>
            <a:r>
              <a:rPr lang="cs-CZ" sz="2000" b="1" dirty="0" smtClean="0"/>
              <a:t>X</a:t>
            </a:r>
          </a:p>
          <a:p>
            <a:pPr marL="0" lvl="0" indent="0" algn="ctr"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sankce odvodu v částce, v jaké byla porušena rozpočtová kázeň </a:t>
            </a:r>
          </a:p>
          <a:p>
            <a:pPr marL="0" lvl="0" indent="0" algn="ctr">
              <a:buNone/>
            </a:pPr>
            <a:endParaRPr lang="cs-CZ" sz="2000" b="1" dirty="0">
              <a:solidFill>
                <a:srgbClr val="FF0000"/>
              </a:solidFill>
            </a:endParaRPr>
          </a:p>
          <a:p>
            <a:pPr algn="just"/>
            <a:r>
              <a:rPr lang="cs-CZ" sz="2000" dirty="0" smtClean="0"/>
              <a:t>Oznamování změn, užívání údajů, zprávy o projektu/sub – projektu – nedodržení povinností není neoprávněným použitím finančních prostředků</a:t>
            </a:r>
          </a:p>
          <a:p>
            <a:pPr marL="0" indent="0" algn="just">
              <a:buNone/>
            </a:pPr>
            <a:endParaRPr lang="cs-CZ" sz="2000" dirty="0" smtClean="0"/>
          </a:p>
          <a:p>
            <a:pPr algn="just"/>
            <a:r>
              <a:rPr lang="cs-CZ" sz="2000" i="1" dirty="0" smtClean="0"/>
              <a:t>Poskytovatel dotace je oprávněn na nezbytně nutnou dobu pozastavit příjemci dotace vyplácení plateb – v případě zjištění závažného pochybení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387044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350" cy="763587"/>
          </a:xfrm>
        </p:spPr>
        <p:txBody>
          <a:bodyPr/>
          <a:lstStyle/>
          <a:p>
            <a:r>
              <a:rPr lang="cs-CZ" sz="3200" b="1" dirty="0" smtClean="0"/>
              <a:t>Nesrovnalost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76400"/>
            <a:ext cx="8324850" cy="4991100"/>
          </a:xfrm>
        </p:spPr>
        <p:txBody>
          <a:bodyPr/>
          <a:lstStyle/>
          <a:p>
            <a:pPr algn="just"/>
            <a:r>
              <a:rPr lang="cs-CZ" sz="2000" b="1" dirty="0" smtClean="0"/>
              <a:t> = jakékoliv </a:t>
            </a:r>
            <a:r>
              <a:rPr lang="cs-CZ" sz="2000" b="1" dirty="0"/>
              <a:t>porušení právních předpisů </a:t>
            </a:r>
            <a:r>
              <a:rPr lang="cs-CZ" sz="2000" dirty="0"/>
              <a:t>upravujících EHP a Norské fondy, práva Evropské unie nebo národní legislativy (včetně podmínek stanovených příslušným právním aktem o přidělení finančních prostředků), pokud by toto porušení mohlo ovlivnit či ohrozit jakoukoli etapu </a:t>
            </a:r>
            <a:r>
              <a:rPr lang="cs-CZ" sz="2000" dirty="0" smtClean="0"/>
              <a:t>implementace</a:t>
            </a:r>
          </a:p>
          <a:p>
            <a:pPr marL="0" indent="0" algn="just">
              <a:buNone/>
            </a:pPr>
            <a:endParaRPr lang="cs-CZ" sz="2000" dirty="0"/>
          </a:p>
          <a:p>
            <a:pPr algn="just"/>
            <a:r>
              <a:rPr lang="cs-CZ" sz="2000" dirty="0" smtClean="0"/>
              <a:t> = </a:t>
            </a:r>
            <a:r>
              <a:rPr lang="cs-CZ" sz="2000" b="1" dirty="0" smtClean="0"/>
              <a:t>jakékoliv </a:t>
            </a:r>
            <a:r>
              <a:rPr lang="cs-CZ" sz="2000" b="1" dirty="0"/>
              <a:t>jednání nebo opomenutí směřující k neoprávněnému čerpání anebo užití finančních prostředků</a:t>
            </a:r>
            <a:r>
              <a:rPr lang="cs-CZ" sz="2000" dirty="0"/>
              <a:t>, přidělených příslušným právním aktem, zejména podvod, zpronevěra, uvedení klamavých údajů, porušení řádného využití finančních prostředků, přidělených příslušným právním </a:t>
            </a:r>
            <a:r>
              <a:rPr lang="cs-CZ" sz="2000" dirty="0" smtClean="0"/>
              <a:t>aktem</a:t>
            </a:r>
          </a:p>
          <a:p>
            <a:pPr marL="0" indent="0" algn="just">
              <a:buNone/>
            </a:pPr>
            <a:endParaRPr lang="cs-CZ" sz="2000" dirty="0"/>
          </a:p>
          <a:p>
            <a:pPr algn="just"/>
            <a:r>
              <a:rPr lang="cs-CZ" sz="2000" dirty="0" smtClean="0"/>
              <a:t>ZP </a:t>
            </a:r>
            <a:r>
              <a:rPr lang="cs-CZ" sz="2000" dirty="0"/>
              <a:t>– </a:t>
            </a:r>
            <a:r>
              <a:rPr lang="cs-CZ" sz="2000" dirty="0" smtClean="0"/>
              <a:t>CFCU vede </a:t>
            </a:r>
            <a:r>
              <a:rPr lang="cs-CZ" sz="2000" dirty="0"/>
              <a:t>registr </a:t>
            </a:r>
            <a:r>
              <a:rPr lang="cs-CZ" sz="2000" dirty="0" smtClean="0"/>
              <a:t>nesrovnalostí, podává </a:t>
            </a:r>
            <a:r>
              <a:rPr lang="cs-CZ" sz="2000" dirty="0"/>
              <a:t>hlášení CO a podezření na nesrovnalost předává k vyřízení kompetentním </a:t>
            </a:r>
            <a:r>
              <a:rPr lang="cs-CZ" sz="2000" dirty="0" smtClean="0"/>
              <a:t>orgánům – ÚFO, ÚOHS, PČR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3169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350" cy="763587"/>
          </a:xfrm>
        </p:spPr>
        <p:txBody>
          <a:bodyPr/>
          <a:lstStyle/>
          <a:p>
            <a:r>
              <a:rPr lang="cs-CZ" sz="2800" b="1" dirty="0" smtClean="0"/>
              <a:t>Nejčastější druhy nesrovnalostí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774"/>
            <a:ext cx="8324850" cy="4867275"/>
          </a:xfrm>
        </p:spPr>
        <p:txBody>
          <a:bodyPr/>
          <a:lstStyle/>
          <a:p>
            <a:pPr algn="just"/>
            <a:r>
              <a:rPr lang="cs-CZ" sz="2800" dirty="0" smtClean="0"/>
              <a:t>Vykazování osobních výdajů</a:t>
            </a:r>
          </a:p>
          <a:p>
            <a:pPr algn="just"/>
            <a:r>
              <a:rPr lang="cs-CZ" sz="2800" dirty="0" smtClean="0"/>
              <a:t>Veřejné zakázky:</a:t>
            </a:r>
          </a:p>
          <a:p>
            <a:pPr lvl="1" algn="just"/>
            <a:r>
              <a:rPr lang="cs-CZ" dirty="0" smtClean="0"/>
              <a:t>VZMR – přemrštěné požadavky na kvalifikaci, dodatečné nevyžádání dokumentů/nepožadování vysvětlení</a:t>
            </a:r>
          </a:p>
          <a:p>
            <a:pPr lvl="1" algn="just"/>
            <a:r>
              <a:rPr lang="cs-CZ" dirty="0" smtClean="0"/>
              <a:t>VZ dle zákona - dodatky (20% vícepráce), uzavírání smluv v termínu, zveřejnění vítěze</a:t>
            </a:r>
          </a:p>
          <a:p>
            <a:pPr algn="just"/>
            <a:r>
              <a:rPr lang="cs-CZ" sz="2800" dirty="0" smtClean="0"/>
              <a:t>Pozdní nahlášení změn = nedodržení pravidel pro změnové řízení</a:t>
            </a:r>
          </a:p>
          <a:p>
            <a:pPr marL="0" indent="0" algn="just">
              <a:buNone/>
            </a:pPr>
            <a:endParaRPr lang="cs-CZ" sz="2400" dirty="0" smtClean="0"/>
          </a:p>
          <a:p>
            <a:pPr algn="just"/>
            <a:endParaRPr lang="cs-CZ" sz="2400" dirty="0" smtClean="0"/>
          </a:p>
          <a:p>
            <a:pPr algn="just"/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185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33425" y="4513262"/>
            <a:ext cx="8229600" cy="2001837"/>
          </a:xfrm>
        </p:spPr>
        <p:txBody>
          <a:bodyPr/>
          <a:lstStyle/>
          <a:p>
            <a:r>
              <a:rPr lang="cs-CZ" dirty="0" smtClean="0"/>
              <a:t>Děkuji za </a:t>
            </a:r>
            <a:r>
              <a:rPr lang="cs-CZ" dirty="0" smtClean="0"/>
              <a:t>pozornost</a:t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sz="1800" dirty="0" smtClean="0"/>
              <a:t>tereza.vavreckova@mfcr.cz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317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630</Words>
  <Application>Microsoft Office PowerPoint</Application>
  <PresentationFormat>Předvádění na obrazovce 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10</vt:i4>
      </vt:variant>
    </vt:vector>
  </HeadingPairs>
  <TitlesOfParts>
    <vt:vector size="12" baseType="lpstr">
      <vt:lpstr>Thème Office</vt:lpstr>
      <vt:lpstr>Conception personnalisée</vt:lpstr>
      <vt:lpstr>Podmínky stanovené právním aktem o přidělení finančních prostředků  Nesrovnalosti</vt:lpstr>
      <vt:lpstr>Prezentace aplikace PowerPoint</vt:lpstr>
      <vt:lpstr>Struktura</vt:lpstr>
      <vt:lpstr>Povinnosti příjemce dotace </vt:lpstr>
      <vt:lpstr>Povinnosti příjemce dotace </vt:lpstr>
      <vt:lpstr>Zjištění neplnění podmínek</vt:lpstr>
      <vt:lpstr>Sankce a nápravná opatření</vt:lpstr>
      <vt:lpstr>Nesrovnalost</vt:lpstr>
      <vt:lpstr>Nejčastější druhy nesrovnalostí</vt:lpstr>
      <vt:lpstr>Děkuji za pozornost  tereza.vavreckova@mfcr.cz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Vavrečková Tereza Mgr.</cp:lastModifiedBy>
  <cp:revision>166</cp:revision>
  <cp:lastPrinted>2011-12-02T12:38:51Z</cp:lastPrinted>
  <dcterms:created xsi:type="dcterms:W3CDTF">2011-11-09T09:46:35Z</dcterms:created>
  <dcterms:modified xsi:type="dcterms:W3CDTF">2015-02-04T17:18:48Z</dcterms:modified>
</cp:coreProperties>
</file>