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4"/>
  </p:notesMasterIdLst>
  <p:handoutMasterIdLst>
    <p:handoutMasterId r:id="rId15"/>
  </p:handoutMasterIdLst>
  <p:sldIdLst>
    <p:sldId id="258" r:id="rId3"/>
    <p:sldId id="283" r:id="rId4"/>
    <p:sldId id="284" r:id="rId5"/>
    <p:sldId id="293" r:id="rId6"/>
    <p:sldId id="285" r:id="rId7"/>
    <p:sldId id="294" r:id="rId8"/>
    <p:sldId id="286" r:id="rId9"/>
    <p:sldId id="295" r:id="rId10"/>
    <p:sldId id="296" r:id="rId11"/>
    <p:sldId id="297" r:id="rId12"/>
    <p:sldId id="274" r:id="rId13"/>
  </p:sldIdLst>
  <p:sldSz cx="9144000" cy="6858000" type="screen4x3"/>
  <p:notesSz cx="6797675" cy="9926638"/>
  <p:defaultTextStyle>
    <a:defPPr>
      <a:defRPr lang="fr-FR"/>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78"/>
    <a:srgbClr val="85A7D1"/>
    <a:srgbClr val="692800"/>
    <a:srgbClr val="8D5E2F"/>
    <a:srgbClr val="996633"/>
    <a:srgbClr val="4D4D4D"/>
    <a:srgbClr val="5F5F5F"/>
    <a:srgbClr val="0021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89" autoAdjust="0"/>
    <p:restoredTop sz="94660"/>
  </p:normalViewPr>
  <p:slideViewPr>
    <p:cSldViewPr snapToGrid="0" snapToObjects="1">
      <p:cViewPr varScale="1">
        <p:scale>
          <a:sx n="107" d="100"/>
          <a:sy n="107" d="100"/>
        </p:scale>
        <p:origin x="-1332" y="-3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0C6C714-8734-4F04-BE55-635F5D8CFE23}" type="datetimeFigureOut">
              <a:rPr lang="fr-FR"/>
              <a:pPr>
                <a:defRPr/>
              </a:pPr>
              <a:t>04/02/2015</a:t>
            </a:fld>
            <a:endParaRPr lang="fr-FR"/>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FCFD37E-930C-4BB5-B495-BD664D2ADCCE}" type="slidenum">
              <a:rPr lang="fr-FR"/>
              <a:pPr>
                <a:defRPr/>
              </a:pPr>
              <a:t>‹#›</a:t>
            </a:fld>
            <a:endParaRPr lang="fr-FR"/>
          </a:p>
        </p:txBody>
      </p:sp>
    </p:spTree>
    <p:extLst>
      <p:ext uri="{BB962C8B-B14F-4D97-AF65-F5344CB8AC3E}">
        <p14:creationId xmlns:p14="http://schemas.microsoft.com/office/powerpoint/2010/main" val="373900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607A280-958C-4937-9F9D-CFE34DB65168}" type="datetimeFigureOut">
              <a:rPr lang="fr-FR"/>
              <a:pPr>
                <a:defRPr/>
              </a:pPr>
              <a:t>04/02/2015</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01119B9-4F97-40F5-8EF5-BCDCA5C0E874}" type="slidenum">
              <a:rPr lang="fr-FR"/>
              <a:pPr>
                <a:defRPr/>
              </a:pPr>
              <a:t>‹#›</a:t>
            </a:fld>
            <a:endParaRPr lang="fr-FR"/>
          </a:p>
        </p:txBody>
      </p:sp>
    </p:spTree>
    <p:extLst>
      <p:ext uri="{BB962C8B-B14F-4D97-AF65-F5344CB8AC3E}">
        <p14:creationId xmlns:p14="http://schemas.microsoft.com/office/powerpoint/2010/main" val="178855700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B95852A2-C5A9-4DA7-BAC3-16C20A2DB157}" type="datetimeFigureOut">
              <a:rPr lang="fr-FR"/>
              <a:pPr>
                <a:defRPr/>
              </a:pPr>
              <a:t>04/02/2015</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B455FB06-CF47-4034-8920-59073F000F00}" type="slidenum">
              <a:rPr lang="fr-FR"/>
              <a:pPr>
                <a:defRP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DC8F06ED-B351-4D35-BFBC-19F11F0948D2}" type="datetimeFigureOut">
              <a:rPr lang="fr-FR"/>
              <a:pPr>
                <a:defRPr/>
              </a:pPr>
              <a:t>04/02/2015</a:t>
            </a:fld>
            <a:endParaRPr lang="fr-FR"/>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0BCF80FD-7530-4AAE-84E8-6549887A6ECE}" type="slidenum">
              <a:rPr lang="fr-FR"/>
              <a:pPr>
                <a:defRP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EB7E68F0-990B-4DD9-8771-2C94D98DBB5E}" type="datetimeFigureOut">
              <a:rPr lang="fr-FR"/>
              <a:pPr>
                <a:defRPr/>
              </a:pPr>
              <a:t>04/02/2015</a:t>
            </a:fld>
            <a:endParaRPr lang="fr-FR"/>
          </a:p>
        </p:txBody>
      </p:sp>
      <p:sp>
        <p:nvSpPr>
          <p:cNvPr id="8" name="Espace réservé du pied de page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fr-FR"/>
          </a:p>
        </p:txBody>
      </p:sp>
      <p:sp>
        <p:nvSpPr>
          <p:cNvPr id="9"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62CF607C-E7B8-4B47-B74A-1E4AB9326390}" type="slidenum">
              <a:rPr lang="fr-FR"/>
              <a:pPr>
                <a:defRP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et modifiez le titre</a:t>
            </a:r>
            <a:endParaRPr lang="fr-FR"/>
          </a:p>
        </p:txBody>
      </p:sp>
      <p:sp>
        <p:nvSpPr>
          <p:cNvPr id="3" name="Espace réservé de la date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42E00A19-7A2A-4412-B736-645C102291C6}" type="datetimeFigureOut">
              <a:rPr lang="fr-FR"/>
              <a:pPr>
                <a:defRPr/>
              </a:pPr>
              <a:t>04/02/2015</a:t>
            </a:fld>
            <a:endParaRPr lang="fr-FR"/>
          </a:p>
        </p:txBody>
      </p:sp>
      <p:sp>
        <p:nvSpPr>
          <p:cNvPr id="4" name="Espace réservé du pied de page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fr-FR"/>
          </a:p>
        </p:txBody>
      </p:sp>
      <p:sp>
        <p:nvSpPr>
          <p:cNvPr id="5"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984B8F84-C9C9-48DF-9BB9-21B74D6A967F}" type="slidenum">
              <a:rPr lang="fr-FR"/>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994ACB03-8C50-4C68-AAF3-3595517B6802}" type="datetimeFigureOut">
              <a:rPr lang="fr-FR"/>
              <a:pPr>
                <a:defRPr/>
              </a:pPr>
              <a:t>04/02/2015</a:t>
            </a:fld>
            <a:endParaRPr lang="fr-FR"/>
          </a:p>
        </p:txBody>
      </p:sp>
      <p:sp>
        <p:nvSpPr>
          <p:cNvPr id="3" name="Espace réservé du pied de page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fr-FR"/>
          </a:p>
        </p:txBody>
      </p:sp>
      <p:sp>
        <p:nvSpPr>
          <p:cNvPr id="4"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580D4728-5DBB-43AA-A948-F6B48F12B755}" type="slidenum">
              <a:rPr lang="fr-FR"/>
              <a:pPr>
                <a:defRP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63A5515F-8645-4070-AE1D-3749E7BEE4A5}" type="datetimeFigureOut">
              <a:rPr lang="fr-FR"/>
              <a:pPr>
                <a:defRPr/>
              </a:pPr>
              <a:t>04/02/2015</a:t>
            </a:fld>
            <a:endParaRPr lang="fr-FR"/>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AFDBE6C3-1C3C-4B6B-9D49-F11168DF49CA}"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C64B1598-3503-4A87-B9EE-D86DFB2293C9}" type="datetimeFigureOut">
              <a:rPr lang="fr-FR"/>
              <a:pPr>
                <a:defRPr/>
              </a:pPr>
              <a:t>04/02/2015</a:t>
            </a:fld>
            <a:endParaRPr lang="fr-FR"/>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065AF2E3-F821-4C67-9104-9F1E062CA5BB}" type="slidenum">
              <a:rPr lang="fr-FR"/>
              <a:pPr>
                <a:defRP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63D91993-CD7E-4642-BA9A-28786F24F769}" type="datetimeFigureOut">
              <a:rPr lang="fr-FR"/>
              <a:pPr>
                <a:defRPr/>
              </a:pPr>
              <a:t>04/02/2015</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BE7F0609-4673-4340-9A1F-20BFF5B3E7ED}" type="slidenum">
              <a:rPr lang="fr-FR"/>
              <a:pPr>
                <a:defRP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CCDBC31A-61D5-4845-8B31-21C2F2D3A38E}" type="datetimeFigureOut">
              <a:rPr lang="fr-FR"/>
              <a:pPr>
                <a:defRPr/>
              </a:pPr>
              <a:t>04/02/2015</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6428C30F-4F08-4938-ADE3-9150CA128FFD}" type="slidenum">
              <a:rPr lang="fr-FR"/>
              <a:pPr>
                <a:defRPr/>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E35B7C9-3502-4BEC-948C-53BEEA857CBC}" type="datetimeFigureOut">
              <a:rPr lang="fr-FR"/>
              <a:pPr>
                <a:defRPr/>
              </a:pPr>
              <a:t>04/02/2015</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C521092-C189-43B9-B3D4-8992A89A8AAE}" type="slidenum">
              <a:rPr lang="fr-FR"/>
              <a:pPr>
                <a:defRPr/>
              </a:pPr>
              <a:t>‹#›</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72FD964-2391-407F-A3C0-1D48BD4BB1CC}" type="datetimeFigureOut">
              <a:rPr lang="fr-FR"/>
              <a:pPr>
                <a:defRPr/>
              </a:pPr>
              <a:t>04/02/2015</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01A140F-EA75-4AE1-832E-B4E0E4AFD694}" type="slidenum">
              <a:rPr lang="fr-FR"/>
              <a:pPr>
                <a:defRPr/>
              </a:pPr>
              <a:t>‹#›</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13CEE6A-7D35-4B07-AA10-2911A5355199}" type="datetimeFigureOut">
              <a:rPr lang="fr-FR"/>
              <a:pPr>
                <a:defRPr/>
              </a:pPr>
              <a:t>04/02/2015</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7111F88-94C8-40CC-9AA6-A06BA6BC4A07}" type="slidenum">
              <a:rPr lang="fr-FR"/>
              <a:pPr>
                <a:defRPr/>
              </a:pPr>
              <a:t>‹#›</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BFEB2F3-403D-4AE8-A5C4-8571097EE8D0}" type="datetimeFigureOut">
              <a:rPr lang="fr-FR"/>
              <a:pPr>
                <a:defRPr/>
              </a:pPr>
              <a:t>04/02/2015</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0604600-02C0-4AC2-BE1E-2E779B0736B6}" type="slidenum">
              <a:rPr lang="fr-FR"/>
              <a:pPr>
                <a:defRPr/>
              </a:pPr>
              <a:t>‹#›</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3F3B0AD-5693-47D9-B359-8414005D2803}" type="datetimeFigureOut">
              <a:rPr lang="fr-FR"/>
              <a:pPr>
                <a:defRPr/>
              </a:pPr>
              <a:t>04/02/2015</a:t>
            </a:fld>
            <a:endParaRPr lang="fr-FR"/>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9A1D199-2639-4DC5-AD86-B897F480A859}" type="slidenum">
              <a:rPr lang="fr-FR"/>
              <a:pPr>
                <a:defRPr/>
              </a:pPr>
              <a:t>‹#›</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et modifiez le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5DD9E49-A9BE-4B54-A361-08E034554EE2}" type="datetimeFigureOut">
              <a:rPr lang="fr-FR"/>
              <a:pPr>
                <a:defRPr/>
              </a:pPr>
              <a:t>04/02/2015</a:t>
            </a:fld>
            <a:endParaRPr lang="fr-FR"/>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D148591-5C6B-4412-AE3B-9BBF1FF01C23}" type="slidenum">
              <a:rPr lang="fr-FR"/>
              <a:pPr>
                <a:defRPr/>
              </a:pPr>
              <a:t>‹#›</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4A7ADB5-B0EA-4E8E-80C9-29915C88C9C9}" type="datetimeFigureOut">
              <a:rPr lang="fr-FR"/>
              <a:pPr>
                <a:defRPr/>
              </a:pPr>
              <a:t>04/02/2015</a:t>
            </a:fld>
            <a:endParaRPr lang="fr-FR"/>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C5FF405-EA3F-49D7-9FD7-BDE67E14C05D}" type="slidenum">
              <a:rPr lang="fr-FR"/>
              <a:pPr>
                <a:defRPr/>
              </a:pPr>
              <a:t>‹#›</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4724F5-C6E5-4674-BC2B-E2020E6E5C07}" type="datetimeFigureOut">
              <a:rPr lang="fr-FR"/>
              <a:pPr>
                <a:defRPr/>
              </a:pPr>
              <a:t>04/02/2015</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6A6B646-481D-4BE9-A986-3A727C0298F7}" type="slidenum">
              <a:rPr lang="fr-FR"/>
              <a:pPr>
                <a:defRPr/>
              </a:pPr>
              <a:t>‹#›</a:t>
            </a:fld>
            <a:endParaRPr lang="fr-F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A46D09B-5D22-47AC-A22E-0B31789612C0}" type="datetimeFigureOut">
              <a:rPr lang="fr-FR"/>
              <a:pPr>
                <a:defRPr/>
              </a:pPr>
              <a:t>04/02/2015</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EB1B8E2-2D71-4C21-AA26-4A7E9595FFDE}" type="slidenum">
              <a:rPr lang="fr-FR"/>
              <a:pPr>
                <a:defRPr/>
              </a:pPr>
              <a:t>‹#›</a:t>
            </a:fld>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CE5523B-AE9C-49E0-B83B-6E5B27CA721D}" type="datetimeFigureOut">
              <a:rPr lang="fr-FR"/>
              <a:pPr>
                <a:defRPr/>
              </a:pPr>
              <a:t>04/02/2015</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0566E27-8CB6-4267-B55D-082B95015A39}" type="slidenum">
              <a:rPr lang="fr-FR"/>
              <a:pPr>
                <a:defRPr/>
              </a:pPr>
              <a:t>‹#›</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DE65746-46AF-4F7B-AB91-494F8FD140EF}" type="datetimeFigureOut">
              <a:rPr lang="fr-FR"/>
              <a:pPr>
                <a:defRPr/>
              </a:pPr>
              <a:t>04/02/2015</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43C71A3-9566-43E6-8B7D-E5AF58CC4AE1}" type="slidenum">
              <a:rPr lang="fr-FR"/>
              <a:pPr>
                <a:defRP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em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Image 8"/>
          <p:cNvPicPr>
            <a:picLocks noChangeAspect="1"/>
          </p:cNvPicPr>
          <p:nvPr userDrawn="1"/>
        </p:nvPicPr>
        <p:blipFill>
          <a:blip r:embed="rId13"/>
          <a:srcRect/>
          <a:stretch>
            <a:fillRect/>
          </a:stretch>
        </p:blipFill>
        <p:spPr bwMode="auto">
          <a:xfrm>
            <a:off x="292100" y="139700"/>
            <a:ext cx="8547100" cy="6578600"/>
          </a:xfrm>
          <a:prstGeom prst="rect">
            <a:avLst/>
          </a:prstGeom>
          <a:noFill/>
          <a:ln w="9525">
            <a:noFill/>
            <a:miter lim="800000"/>
            <a:headEnd/>
            <a:tailEnd/>
          </a:ln>
        </p:spPr>
      </p:pic>
      <p:pic>
        <p:nvPicPr>
          <p:cNvPr id="1027" name="Image 11"/>
          <p:cNvPicPr>
            <a:picLocks noChangeAspect="1"/>
          </p:cNvPicPr>
          <p:nvPr userDrawn="1"/>
        </p:nvPicPr>
        <p:blipFill>
          <a:blip r:embed="rId14"/>
          <a:srcRect/>
          <a:stretch>
            <a:fillRect/>
          </a:stretch>
        </p:blipFill>
        <p:spPr bwMode="auto">
          <a:xfrm>
            <a:off x="-404813" y="-1000125"/>
            <a:ext cx="9956801" cy="2549525"/>
          </a:xfrm>
          <a:prstGeom prst="rect">
            <a:avLst/>
          </a:prstGeom>
          <a:noFill/>
          <a:ln w="9525">
            <a:noFill/>
            <a:miter lim="800000"/>
            <a:headEnd/>
            <a:tailEnd/>
          </a:ln>
        </p:spPr>
      </p:pic>
      <p:pic>
        <p:nvPicPr>
          <p:cNvPr id="1028" name="Image 1" descr="LogosEEAgrantsNORWAYgrants_CMJN.emf"/>
          <p:cNvPicPr>
            <a:picLocks noChangeAspect="1"/>
          </p:cNvPicPr>
          <p:nvPr userDrawn="1"/>
        </p:nvPicPr>
        <p:blipFill>
          <a:blip r:embed="rId15"/>
          <a:srcRect/>
          <a:stretch>
            <a:fillRect/>
          </a:stretch>
        </p:blipFill>
        <p:spPr bwMode="auto">
          <a:xfrm>
            <a:off x="6019800" y="188913"/>
            <a:ext cx="1690688" cy="4873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1" r:id="rId1"/>
    <p:sldLayoutId id="2147483683" r:id="rId2"/>
    <p:sldLayoutId id="2147483682"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314" name="Image 4"/>
          <p:cNvPicPr>
            <a:picLocks noChangeAspect="1"/>
          </p:cNvPicPr>
          <p:nvPr userDrawn="1"/>
        </p:nvPicPr>
        <p:blipFill>
          <a:blip r:embed="rId13"/>
          <a:srcRect/>
          <a:stretch>
            <a:fillRect/>
          </a:stretch>
        </p:blipFill>
        <p:spPr bwMode="auto">
          <a:xfrm>
            <a:off x="279400" y="0"/>
            <a:ext cx="8572500" cy="6845300"/>
          </a:xfrm>
          <a:prstGeom prst="rect">
            <a:avLst/>
          </a:prstGeom>
          <a:noFill/>
          <a:ln w="9525">
            <a:noFill/>
            <a:miter lim="800000"/>
            <a:headEnd/>
            <a:tailEnd/>
          </a:ln>
        </p:spPr>
      </p:pic>
      <p:pic>
        <p:nvPicPr>
          <p:cNvPr id="13315" name="Image 10"/>
          <p:cNvPicPr>
            <a:picLocks noChangeAspect="1"/>
          </p:cNvPicPr>
          <p:nvPr userDrawn="1"/>
        </p:nvPicPr>
        <p:blipFill>
          <a:blip r:embed="rId14"/>
          <a:srcRect/>
          <a:stretch>
            <a:fillRect/>
          </a:stretch>
        </p:blipFill>
        <p:spPr bwMode="auto">
          <a:xfrm>
            <a:off x="-404813" y="-427038"/>
            <a:ext cx="9956801" cy="2547938"/>
          </a:xfrm>
          <a:prstGeom prst="rect">
            <a:avLst/>
          </a:prstGeom>
          <a:noFill/>
          <a:ln w="9525">
            <a:noFill/>
            <a:miter lim="800000"/>
            <a:headEnd/>
            <a:tailEnd/>
          </a:ln>
        </p:spPr>
      </p:pic>
      <p:pic>
        <p:nvPicPr>
          <p:cNvPr id="13316" name="Image 5" descr="LogosEEAgrantsNORWAYgrants_CMJN.emf"/>
          <p:cNvPicPr>
            <a:picLocks noChangeAspect="1"/>
          </p:cNvPicPr>
          <p:nvPr userDrawn="1"/>
        </p:nvPicPr>
        <p:blipFill>
          <a:blip r:embed="rId15"/>
          <a:srcRect/>
          <a:stretch>
            <a:fillRect/>
          </a:stretch>
        </p:blipFill>
        <p:spPr bwMode="auto">
          <a:xfrm>
            <a:off x="735013" y="447675"/>
            <a:ext cx="2497137" cy="7207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457200" y="2492375"/>
            <a:ext cx="8367713" cy="1470025"/>
          </a:xfrm>
          <a:prstGeom prst="rect">
            <a:avLst/>
          </a:prstGeom>
          <a:effectLst>
            <a:outerShdw blurRad="76200" dir="13500000" sy="23000" kx="1200000" algn="br" rotWithShape="0">
              <a:prstClr val="black">
                <a:alpha val="20000"/>
              </a:prstClr>
            </a:outerShdw>
          </a:effectLst>
        </p:spPr>
        <p:txBody>
          <a:bodyPr anchor="ctr"/>
          <a:lstStyle/>
          <a:p>
            <a:pPr algn="ctr">
              <a:defRPr/>
            </a:pPr>
            <a:r>
              <a:rPr lang="cs-CZ" sz="3600" dirty="0">
                <a:solidFill>
                  <a:schemeClr val="tx2">
                    <a:lumMod val="75000"/>
                  </a:schemeClr>
                </a:solidFill>
                <a:latin typeface="+mj-lt"/>
              </a:rPr>
              <a:t>Partnerství v projektu, finanční </a:t>
            </a:r>
            <a:r>
              <a:rPr lang="cs-CZ" sz="3600" dirty="0" smtClean="0">
                <a:solidFill>
                  <a:schemeClr val="tx2">
                    <a:lumMod val="75000"/>
                  </a:schemeClr>
                </a:solidFill>
                <a:latin typeface="+mj-lt"/>
              </a:rPr>
              <a:t>toky</a:t>
            </a:r>
            <a:endParaRPr lang="fr-FR" sz="3600" b="1" dirty="0">
              <a:solidFill>
                <a:schemeClr val="tx2">
                  <a:lumMod val="75000"/>
                </a:schemeClr>
              </a:solidFill>
              <a:latin typeface="+mj-lt"/>
            </a:endParaRPr>
          </a:p>
        </p:txBody>
      </p:sp>
      <p:sp>
        <p:nvSpPr>
          <p:cNvPr id="2" name="Titre 1"/>
          <p:cNvSpPr txBox="1">
            <a:spLocks/>
          </p:cNvSpPr>
          <p:nvPr/>
        </p:nvSpPr>
        <p:spPr>
          <a:xfrm>
            <a:off x="1781175" y="4171950"/>
            <a:ext cx="5834063" cy="1382713"/>
          </a:xfrm>
          <a:prstGeom prst="rect">
            <a:avLst/>
          </a:prstGeom>
          <a:effectLst>
            <a:outerShdw blurRad="76200" dir="13500000" sy="23000" kx="1200000" algn="br" rotWithShape="0">
              <a:prstClr val="black">
                <a:alpha val="20000"/>
              </a:prstClr>
            </a:outerShdw>
          </a:effectLst>
        </p:spPr>
        <p:txBody>
          <a:bodyPr anchor="ctr"/>
          <a:lstStyle/>
          <a:p>
            <a:pPr algn="ctr">
              <a:defRPr/>
            </a:pPr>
            <a:r>
              <a:rPr lang="cs-CZ" sz="2000" dirty="0" smtClean="0">
                <a:solidFill>
                  <a:srgbClr val="003A78"/>
                </a:solidFill>
                <a:latin typeface="Calibri" pitchFamily="34" charset="0"/>
              </a:rPr>
              <a:t>Apolena Karasová - CFCU</a:t>
            </a:r>
            <a:endParaRPr lang="cs-CZ" sz="2000" dirty="0">
              <a:solidFill>
                <a:srgbClr val="003A78"/>
              </a:solidFill>
              <a:latin typeface="Calibri" pitchFamily="34" charset="0"/>
            </a:endParaRPr>
          </a:p>
          <a:p>
            <a:pPr algn="ctr">
              <a:defRPr/>
            </a:pPr>
            <a:endParaRPr lang="cs-CZ" dirty="0">
              <a:solidFill>
                <a:srgbClr val="003A78"/>
              </a:solidFill>
              <a:latin typeface="Calibri" pitchFamily="34" charset="0"/>
            </a:endParaRPr>
          </a:p>
          <a:p>
            <a:pPr algn="ctr">
              <a:defRPr/>
            </a:pPr>
            <a:r>
              <a:rPr lang="cs-CZ" sz="2000" dirty="0" smtClean="0">
                <a:solidFill>
                  <a:srgbClr val="003A78"/>
                </a:solidFill>
                <a:latin typeface="Calibri" pitchFamily="34" charset="0"/>
              </a:rPr>
              <a:t>Seminář pro příjemce grantů</a:t>
            </a:r>
            <a:endParaRPr lang="fr-FR" sz="2000" dirty="0">
              <a:solidFill>
                <a:srgbClr val="003A78"/>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bwMode="auto">
          <a:xfrm>
            <a:off x="457200" y="274638"/>
            <a:ext cx="8229600" cy="1143000"/>
          </a:xfrm>
          <a:prstGeom prst="rect">
            <a:avLst/>
          </a:prstGeom>
          <a:noFill/>
          <a:ln>
            <a:miter lim="800000"/>
            <a:headEnd/>
            <a:tailEnd/>
          </a:ln>
        </p:spPr>
        <p:txBody>
          <a:bodyPr/>
          <a:lstStyle/>
          <a:p>
            <a:pPr algn="l"/>
            <a:r>
              <a:rPr lang="cs-CZ" sz="3200" b="1" dirty="0" smtClean="0">
                <a:solidFill>
                  <a:srgbClr val="003A78"/>
                </a:solidFill>
              </a:rPr>
              <a:t>   </a:t>
            </a:r>
            <a:r>
              <a:rPr lang="cs-CZ" sz="3200" b="1" dirty="0" smtClean="0">
                <a:solidFill>
                  <a:srgbClr val="003A78"/>
                </a:solidFill>
              </a:rPr>
              <a:t>Smlouva o partnerství</a:t>
            </a:r>
            <a:endParaRPr lang="cs-CZ" sz="3200" b="1" dirty="0" smtClean="0">
              <a:solidFill>
                <a:srgbClr val="003A78"/>
              </a:solidFill>
            </a:endParaRPr>
          </a:p>
        </p:txBody>
      </p:sp>
      <p:sp>
        <p:nvSpPr>
          <p:cNvPr id="28674" name="Rectangle 3"/>
          <p:cNvSpPr>
            <a:spLocks noGrp="1" noChangeArrowheads="1"/>
          </p:cNvSpPr>
          <p:nvPr>
            <p:ph type="body" idx="4294967295"/>
          </p:nvPr>
        </p:nvSpPr>
        <p:spPr bwMode="auto">
          <a:xfrm>
            <a:off x="523782" y="1784412"/>
            <a:ext cx="8163017" cy="4159188"/>
          </a:xfrm>
          <a:prstGeom prst="rect">
            <a:avLst/>
          </a:prstGeom>
          <a:noFill/>
          <a:ln>
            <a:miter lim="800000"/>
            <a:headEnd/>
            <a:tailEnd/>
          </a:ln>
        </p:spPr>
        <p:txBody>
          <a:bodyPr/>
          <a:lstStyle/>
          <a:p>
            <a:pPr>
              <a:spcBef>
                <a:spcPts val="600"/>
              </a:spcBef>
              <a:spcAft>
                <a:spcPts val="600"/>
              </a:spcAft>
            </a:pPr>
            <a:r>
              <a:rPr lang="cs-CZ" sz="2400" dirty="0" smtClean="0">
                <a:solidFill>
                  <a:srgbClr val="003A78"/>
                </a:solidFill>
              </a:rPr>
              <a:t>KP je povinen </a:t>
            </a:r>
            <a:r>
              <a:rPr lang="cs-CZ" sz="2400" dirty="0">
                <a:solidFill>
                  <a:srgbClr val="003A78"/>
                </a:solidFill>
              </a:rPr>
              <a:t>předložit kopii </a:t>
            </a:r>
            <a:r>
              <a:rPr lang="cs-CZ" sz="2400" dirty="0" smtClean="0">
                <a:solidFill>
                  <a:srgbClr val="003A78"/>
                </a:solidFill>
              </a:rPr>
              <a:t>partnerské smlouvy </a:t>
            </a:r>
            <a:r>
              <a:rPr lang="cs-CZ" sz="2400" b="1" dirty="0" smtClean="0">
                <a:solidFill>
                  <a:srgbClr val="003A78"/>
                </a:solidFill>
              </a:rPr>
              <a:t>nejpozději</a:t>
            </a:r>
            <a:r>
              <a:rPr lang="cs-CZ" sz="2400" dirty="0" smtClean="0">
                <a:solidFill>
                  <a:srgbClr val="003A78"/>
                </a:solidFill>
              </a:rPr>
              <a:t> </a:t>
            </a:r>
            <a:r>
              <a:rPr lang="cs-CZ" sz="2400" dirty="0">
                <a:solidFill>
                  <a:srgbClr val="003A78"/>
                </a:solidFill>
              </a:rPr>
              <a:t>před vydáním právního aktu o přidělení finančních </a:t>
            </a:r>
            <a:r>
              <a:rPr lang="cs-CZ" sz="2400" dirty="0" smtClean="0">
                <a:solidFill>
                  <a:srgbClr val="003A78"/>
                </a:solidFill>
              </a:rPr>
              <a:t>prostředků</a:t>
            </a:r>
          </a:p>
          <a:p>
            <a:pPr>
              <a:spcBef>
                <a:spcPts val="600"/>
              </a:spcBef>
              <a:spcAft>
                <a:spcPts val="600"/>
              </a:spcAft>
            </a:pPr>
            <a:r>
              <a:rPr lang="cs-CZ" sz="2400" dirty="0" smtClean="0">
                <a:solidFill>
                  <a:srgbClr val="003A78"/>
                </a:solidFill>
              </a:rPr>
              <a:t>za </a:t>
            </a:r>
            <a:r>
              <a:rPr lang="cs-CZ" sz="2400" dirty="0">
                <a:solidFill>
                  <a:srgbClr val="003A78"/>
                </a:solidFill>
              </a:rPr>
              <a:t>doklad o partnerství je považována  Smlouva o partnerství vymezující jejich úlohu v projektu, práva a povinnosti (rozdělení zodpovědností, zajištění spolufinancování/řízení projektu a zajištění udržitelnosti, finanční toky mezi partnery).</a:t>
            </a:r>
          </a:p>
          <a:p>
            <a:pPr marL="0" indent="0" algn="ctr">
              <a:spcBef>
                <a:spcPts val="600"/>
              </a:spcBef>
              <a:spcAft>
                <a:spcPts val="600"/>
              </a:spcAft>
              <a:buNone/>
            </a:pPr>
            <a:r>
              <a:rPr lang="cs-CZ" dirty="0">
                <a:solidFill>
                  <a:srgbClr val="003A78"/>
                </a:solidFill>
              </a:rPr>
              <a:t> </a:t>
            </a:r>
          </a:p>
          <a:p>
            <a:pPr marL="0" indent="0" algn="ctr">
              <a:spcBef>
                <a:spcPts val="600"/>
              </a:spcBef>
              <a:spcAft>
                <a:spcPts val="600"/>
              </a:spcAft>
              <a:buNone/>
            </a:pPr>
            <a:endParaRPr lang="cs-CZ" sz="1500" dirty="0" smtClean="0">
              <a:solidFill>
                <a:srgbClr val="003A78"/>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l"/>
            <a:r>
              <a:rPr lang="cs-CZ" sz="3200" b="1" dirty="0" smtClean="0">
                <a:solidFill>
                  <a:srgbClr val="003A78"/>
                </a:solidFill>
              </a:rPr>
              <a:t>Doporučený obsah </a:t>
            </a:r>
            <a:r>
              <a:rPr lang="cs-CZ" sz="3200" dirty="0" smtClean="0">
                <a:solidFill>
                  <a:srgbClr val="003A78"/>
                </a:solidFill>
              </a:rPr>
              <a:t> </a:t>
            </a:r>
            <a:r>
              <a:rPr lang="cs-CZ" dirty="0" smtClean="0">
                <a:solidFill>
                  <a:srgbClr val="003A78"/>
                </a:solidFill>
              </a:rPr>
              <a:t> </a:t>
            </a:r>
            <a:endParaRPr lang="cs-CZ" dirty="0">
              <a:solidFill>
                <a:srgbClr val="003A78"/>
              </a:solidFill>
            </a:endParaRPr>
          </a:p>
        </p:txBody>
      </p:sp>
      <p:sp>
        <p:nvSpPr>
          <p:cNvPr id="3" name="Zástupný symbol pro obsah 2"/>
          <p:cNvSpPr>
            <a:spLocks noGrp="1"/>
          </p:cNvSpPr>
          <p:nvPr>
            <p:ph idx="1"/>
          </p:nvPr>
        </p:nvSpPr>
        <p:spPr>
          <a:xfrm>
            <a:off x="457200" y="1127464"/>
            <a:ext cx="8229600" cy="5379868"/>
          </a:xfrm>
        </p:spPr>
        <p:txBody>
          <a:bodyPr/>
          <a:lstStyle/>
          <a:p>
            <a:pPr lvl="1">
              <a:buFont typeface="Arial" panose="020B0604020202020204" pitchFamily="34" charset="0"/>
              <a:buChar char="•"/>
            </a:pPr>
            <a:r>
              <a:rPr lang="cs-CZ" sz="2300" dirty="0" smtClean="0">
                <a:solidFill>
                  <a:srgbClr val="003A78"/>
                </a:solidFill>
              </a:rPr>
              <a:t>určení </a:t>
            </a:r>
            <a:r>
              <a:rPr lang="cs-CZ" sz="2300" dirty="0">
                <a:solidFill>
                  <a:srgbClr val="003A78"/>
                </a:solidFill>
              </a:rPr>
              <a:t>účelu a předmětu smlouvy;</a:t>
            </a:r>
          </a:p>
          <a:p>
            <a:pPr lvl="1">
              <a:buFont typeface="Arial" panose="020B0604020202020204" pitchFamily="34" charset="0"/>
              <a:buChar char="•"/>
            </a:pPr>
            <a:r>
              <a:rPr lang="cs-CZ" sz="2300" dirty="0">
                <a:solidFill>
                  <a:srgbClr val="003A78"/>
                </a:solidFill>
              </a:rPr>
              <a:t>popis rolí a míry zapojení obou partnerů do projektu;</a:t>
            </a:r>
          </a:p>
          <a:p>
            <a:pPr lvl="1">
              <a:buFont typeface="Arial" panose="020B0604020202020204" pitchFamily="34" charset="0"/>
              <a:buChar char="•"/>
            </a:pPr>
            <a:r>
              <a:rPr lang="cs-CZ" sz="2300" dirty="0">
                <a:solidFill>
                  <a:srgbClr val="003A78"/>
                </a:solidFill>
              </a:rPr>
              <a:t>účast na jednáních, koordinačních schůzkách, Řídícím výboru projektu, atd.;</a:t>
            </a:r>
          </a:p>
          <a:p>
            <a:pPr lvl="1">
              <a:buFont typeface="Arial" panose="020B0604020202020204" pitchFamily="34" charset="0"/>
              <a:buChar char="•"/>
            </a:pPr>
            <a:r>
              <a:rPr lang="cs-CZ" sz="2300" dirty="0">
                <a:solidFill>
                  <a:srgbClr val="003A78"/>
                </a:solidFill>
              </a:rPr>
              <a:t>zajištění publicity projektu;</a:t>
            </a:r>
          </a:p>
          <a:p>
            <a:pPr lvl="1">
              <a:buFont typeface="Arial" panose="020B0604020202020204" pitchFamily="34" charset="0"/>
              <a:buChar char="•"/>
            </a:pPr>
            <a:r>
              <a:rPr lang="cs-CZ" sz="2300" dirty="0">
                <a:solidFill>
                  <a:srgbClr val="003A78"/>
                </a:solidFill>
              </a:rPr>
              <a:t>míra odpovědnosti jednotlivých </a:t>
            </a:r>
            <a:r>
              <a:rPr lang="cs-CZ" sz="2300" dirty="0" smtClean="0">
                <a:solidFill>
                  <a:srgbClr val="003A78"/>
                </a:solidFill>
              </a:rPr>
              <a:t>partnerů, </a:t>
            </a:r>
            <a:r>
              <a:rPr lang="cs-CZ" sz="2300" dirty="0">
                <a:solidFill>
                  <a:srgbClr val="003A78"/>
                </a:solidFill>
              </a:rPr>
              <a:t>stanovení sankcí za porušení smlouvy (zejména riziko nedodržení účelu projektu při porušení/nedodržení smlouvy partnerem – např. </a:t>
            </a:r>
            <a:r>
              <a:rPr lang="cs-CZ" sz="2300" dirty="0">
                <a:solidFill>
                  <a:srgbClr val="003A78"/>
                </a:solidFill>
              </a:rPr>
              <a:t>odstoupení v průběhu realizace projektu); </a:t>
            </a:r>
          </a:p>
          <a:p>
            <a:pPr lvl="1">
              <a:buFont typeface="Arial" panose="020B0604020202020204" pitchFamily="34" charset="0"/>
              <a:buChar char="•"/>
            </a:pPr>
            <a:r>
              <a:rPr lang="cs-CZ" sz="2300" dirty="0" smtClean="0">
                <a:solidFill>
                  <a:srgbClr val="003A78"/>
                </a:solidFill>
              </a:rPr>
              <a:t>u zahraničních partnerů doporučujeme </a:t>
            </a:r>
            <a:r>
              <a:rPr lang="cs-CZ" sz="2300" dirty="0">
                <a:solidFill>
                  <a:srgbClr val="003A78"/>
                </a:solidFill>
              </a:rPr>
              <a:t>uvádět rozpočet výdajů obou </a:t>
            </a:r>
            <a:r>
              <a:rPr lang="cs-CZ" sz="2300" dirty="0" smtClean="0">
                <a:solidFill>
                  <a:srgbClr val="003A78"/>
                </a:solidFill>
              </a:rPr>
              <a:t>partnerů v CZK, které </a:t>
            </a:r>
            <a:r>
              <a:rPr lang="cs-CZ" sz="2300" dirty="0">
                <a:solidFill>
                  <a:srgbClr val="003A78"/>
                </a:solidFill>
              </a:rPr>
              <a:t>odpovídají částkám </a:t>
            </a:r>
            <a:r>
              <a:rPr lang="cs-CZ" sz="2300" dirty="0" smtClean="0">
                <a:solidFill>
                  <a:srgbClr val="003A78"/>
                </a:solidFill>
              </a:rPr>
              <a:t>v žádosti </a:t>
            </a:r>
            <a:r>
              <a:rPr lang="cs-CZ" sz="2300" dirty="0">
                <a:solidFill>
                  <a:srgbClr val="003A78"/>
                </a:solidFill>
              </a:rPr>
              <a:t>o </a:t>
            </a:r>
            <a:r>
              <a:rPr lang="cs-CZ" sz="2300" dirty="0" smtClean="0">
                <a:solidFill>
                  <a:srgbClr val="003A78"/>
                </a:solidFill>
              </a:rPr>
              <a:t>grant;</a:t>
            </a:r>
          </a:p>
          <a:p>
            <a:pPr lvl="1">
              <a:buFont typeface="Arial" panose="020B0604020202020204" pitchFamily="34" charset="0"/>
              <a:buChar char="•"/>
            </a:pPr>
            <a:r>
              <a:rPr lang="cs-CZ" sz="2300" dirty="0" smtClean="0">
                <a:solidFill>
                  <a:srgbClr val="003A78"/>
                </a:solidFill>
              </a:rPr>
              <a:t>popis </a:t>
            </a:r>
            <a:r>
              <a:rPr lang="cs-CZ" sz="2300" dirty="0">
                <a:solidFill>
                  <a:srgbClr val="003A78"/>
                </a:solidFill>
              </a:rPr>
              <a:t>finančních toků mezi konečným příjemcem a partnerem</a:t>
            </a:r>
            <a:endParaRPr lang="cs-CZ" sz="2300" dirty="0">
              <a:solidFill>
                <a:srgbClr val="003A78"/>
              </a:solidFill>
            </a:endParaRPr>
          </a:p>
          <a:p>
            <a:endParaRPr lang="cs-CZ" dirty="0"/>
          </a:p>
        </p:txBody>
      </p:sp>
    </p:spTree>
    <p:extLst>
      <p:ext uri="{BB962C8B-B14F-4D97-AF65-F5344CB8AC3E}">
        <p14:creationId xmlns:p14="http://schemas.microsoft.com/office/powerpoint/2010/main" val="1326225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l"/>
            <a:r>
              <a:rPr lang="cs-CZ" sz="3200" b="1" dirty="0" smtClean="0">
                <a:solidFill>
                  <a:srgbClr val="003A78"/>
                </a:solidFill>
              </a:rPr>
              <a:t>Doporučený obsah </a:t>
            </a:r>
            <a:r>
              <a:rPr lang="cs-CZ" sz="3200" dirty="0" smtClean="0">
                <a:solidFill>
                  <a:srgbClr val="003A78"/>
                </a:solidFill>
              </a:rPr>
              <a:t> </a:t>
            </a:r>
            <a:r>
              <a:rPr lang="cs-CZ" dirty="0" smtClean="0">
                <a:solidFill>
                  <a:srgbClr val="003A78"/>
                </a:solidFill>
              </a:rPr>
              <a:t> </a:t>
            </a:r>
            <a:endParaRPr lang="cs-CZ" dirty="0">
              <a:solidFill>
                <a:srgbClr val="003A78"/>
              </a:solidFill>
            </a:endParaRPr>
          </a:p>
        </p:txBody>
      </p:sp>
      <p:sp>
        <p:nvSpPr>
          <p:cNvPr id="3" name="Zástupný symbol pro obsah 2"/>
          <p:cNvSpPr>
            <a:spLocks noGrp="1"/>
          </p:cNvSpPr>
          <p:nvPr>
            <p:ph idx="1"/>
          </p:nvPr>
        </p:nvSpPr>
        <p:spPr>
          <a:xfrm>
            <a:off x="457200" y="1127464"/>
            <a:ext cx="8229600" cy="5379868"/>
          </a:xfrm>
        </p:spPr>
        <p:txBody>
          <a:bodyPr/>
          <a:lstStyle/>
          <a:p>
            <a:pPr lvl="0"/>
            <a:r>
              <a:rPr lang="cs-CZ" sz="2400" dirty="0" smtClean="0">
                <a:solidFill>
                  <a:srgbClr val="003A78"/>
                </a:solidFill>
              </a:rPr>
              <a:t>podmínka </a:t>
            </a:r>
            <a:r>
              <a:rPr lang="cs-CZ" sz="2400" dirty="0">
                <a:solidFill>
                  <a:srgbClr val="003A78"/>
                </a:solidFill>
              </a:rPr>
              <a:t>archivace všech relevantních dokumentů </a:t>
            </a:r>
          </a:p>
          <a:p>
            <a:pPr lvl="0"/>
            <a:r>
              <a:rPr lang="cs-CZ" sz="2400" dirty="0">
                <a:solidFill>
                  <a:srgbClr val="003A78"/>
                </a:solidFill>
              </a:rPr>
              <a:t>realizace </a:t>
            </a:r>
            <a:r>
              <a:rPr lang="cs-CZ" sz="2400" b="1" dirty="0">
                <a:solidFill>
                  <a:srgbClr val="003A78"/>
                </a:solidFill>
              </a:rPr>
              <a:t>veřejných zakázek</a:t>
            </a:r>
            <a:r>
              <a:rPr lang="cs-CZ" sz="2400" dirty="0">
                <a:solidFill>
                  <a:srgbClr val="003A78"/>
                </a:solidFill>
              </a:rPr>
              <a:t> partnerem </a:t>
            </a:r>
            <a:r>
              <a:rPr lang="cs-CZ" sz="2400" dirty="0" smtClean="0">
                <a:solidFill>
                  <a:srgbClr val="003A78"/>
                </a:solidFill>
              </a:rPr>
              <a:t>– </a:t>
            </a:r>
            <a:r>
              <a:rPr lang="cs-CZ" sz="2400" dirty="0">
                <a:solidFill>
                  <a:srgbClr val="003A78"/>
                </a:solidFill>
              </a:rPr>
              <a:t>pravidla, postupy, </a:t>
            </a:r>
            <a:r>
              <a:rPr lang="cs-CZ" sz="2400" dirty="0" smtClean="0">
                <a:solidFill>
                  <a:srgbClr val="003A78"/>
                </a:solidFill>
              </a:rPr>
              <a:t>v případě zahraničního partnera pravidla </a:t>
            </a:r>
            <a:r>
              <a:rPr lang="cs-CZ" sz="2400" dirty="0">
                <a:solidFill>
                  <a:srgbClr val="003A78"/>
                </a:solidFill>
              </a:rPr>
              <a:t>země </a:t>
            </a:r>
            <a:r>
              <a:rPr lang="cs-CZ" sz="2400" dirty="0" smtClean="0">
                <a:solidFill>
                  <a:srgbClr val="003A78"/>
                </a:solidFill>
              </a:rPr>
              <a:t>sídla </a:t>
            </a:r>
            <a:endParaRPr lang="cs-CZ" sz="2400" dirty="0">
              <a:solidFill>
                <a:srgbClr val="003A78"/>
              </a:solidFill>
            </a:endParaRPr>
          </a:p>
          <a:p>
            <a:pPr lvl="0"/>
            <a:r>
              <a:rPr lang="cs-CZ" sz="2400" dirty="0">
                <a:solidFill>
                  <a:srgbClr val="003A78"/>
                </a:solidFill>
              </a:rPr>
              <a:t>postup v případě </a:t>
            </a:r>
            <a:r>
              <a:rPr lang="cs-CZ" sz="2400" b="1" dirty="0">
                <a:solidFill>
                  <a:srgbClr val="003A78"/>
                </a:solidFill>
              </a:rPr>
              <a:t>projednávání a realizace změn</a:t>
            </a:r>
            <a:r>
              <a:rPr lang="cs-CZ" sz="2400" dirty="0">
                <a:solidFill>
                  <a:srgbClr val="003A78"/>
                </a:solidFill>
              </a:rPr>
              <a:t> v projektu (případně v partnerské spolupráce);</a:t>
            </a:r>
          </a:p>
          <a:p>
            <a:pPr lvl="0"/>
            <a:r>
              <a:rPr lang="cs-CZ" sz="2400" b="1" dirty="0">
                <a:solidFill>
                  <a:srgbClr val="003A78"/>
                </a:solidFill>
              </a:rPr>
              <a:t>udržitelnost</a:t>
            </a:r>
            <a:r>
              <a:rPr lang="cs-CZ" sz="2400" dirty="0">
                <a:solidFill>
                  <a:srgbClr val="003A78"/>
                </a:solidFill>
              </a:rPr>
              <a:t> výstupů projektu </a:t>
            </a:r>
            <a:endParaRPr lang="cs-CZ" sz="2400" dirty="0" smtClean="0">
              <a:solidFill>
                <a:srgbClr val="003A78"/>
              </a:solidFill>
            </a:endParaRPr>
          </a:p>
          <a:p>
            <a:pPr lvl="0"/>
            <a:r>
              <a:rPr lang="cs-CZ" sz="2400" b="1" dirty="0" smtClean="0">
                <a:solidFill>
                  <a:srgbClr val="003A78"/>
                </a:solidFill>
              </a:rPr>
              <a:t>závazek </a:t>
            </a:r>
            <a:r>
              <a:rPr lang="cs-CZ" sz="2400" dirty="0">
                <a:solidFill>
                  <a:srgbClr val="003A78"/>
                </a:solidFill>
              </a:rPr>
              <a:t>partnera podrobit se </a:t>
            </a:r>
            <a:r>
              <a:rPr lang="cs-CZ" sz="2400" b="1" dirty="0">
                <a:solidFill>
                  <a:srgbClr val="003A78"/>
                </a:solidFill>
              </a:rPr>
              <a:t>kontrole /auditu/</a:t>
            </a:r>
            <a:r>
              <a:rPr lang="cs-CZ" sz="2400" dirty="0">
                <a:solidFill>
                  <a:srgbClr val="003A78"/>
                </a:solidFill>
              </a:rPr>
              <a:t> související s poskytnutím dotace </a:t>
            </a:r>
            <a:endParaRPr lang="cs-CZ" sz="2400" dirty="0" smtClean="0">
              <a:solidFill>
                <a:srgbClr val="003A78"/>
              </a:solidFill>
            </a:endParaRPr>
          </a:p>
          <a:p>
            <a:pPr lvl="0"/>
            <a:r>
              <a:rPr lang="cs-CZ" sz="2400" dirty="0" smtClean="0">
                <a:solidFill>
                  <a:srgbClr val="003A78"/>
                </a:solidFill>
              </a:rPr>
              <a:t>vedení </a:t>
            </a:r>
            <a:r>
              <a:rPr lang="cs-CZ" sz="2400" dirty="0">
                <a:solidFill>
                  <a:srgbClr val="003A78"/>
                </a:solidFill>
              </a:rPr>
              <a:t>účetnictví o výdajích s jasnou vazbou na projekt;</a:t>
            </a:r>
          </a:p>
          <a:p>
            <a:pPr lvl="0"/>
            <a:r>
              <a:rPr lang="cs-CZ" sz="2400" dirty="0">
                <a:solidFill>
                  <a:srgbClr val="003A78"/>
                </a:solidFill>
              </a:rPr>
              <a:t>zákaz čerpání jiných podpor (na stejné výdaje);</a:t>
            </a:r>
          </a:p>
          <a:p>
            <a:pPr lvl="0"/>
            <a:r>
              <a:rPr lang="cs-CZ" sz="2400" dirty="0">
                <a:solidFill>
                  <a:srgbClr val="003A78"/>
                </a:solidFill>
              </a:rPr>
              <a:t>podpisy obou stran včetně data podpisu.</a:t>
            </a:r>
          </a:p>
          <a:p>
            <a:endParaRPr lang="cs-CZ" sz="2400" dirty="0">
              <a:solidFill>
                <a:srgbClr val="003A78"/>
              </a:solidFill>
            </a:endParaRPr>
          </a:p>
        </p:txBody>
      </p:sp>
    </p:spTree>
    <p:extLst>
      <p:ext uri="{BB962C8B-B14F-4D97-AF65-F5344CB8AC3E}">
        <p14:creationId xmlns:p14="http://schemas.microsoft.com/office/powerpoint/2010/main" val="36856154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l"/>
            <a:r>
              <a:rPr lang="cs-CZ" sz="3200" b="1" dirty="0" smtClean="0">
                <a:solidFill>
                  <a:srgbClr val="003A78"/>
                </a:solidFill>
              </a:rPr>
              <a:t/>
            </a:r>
            <a:br>
              <a:rPr lang="cs-CZ" sz="3200" b="1" dirty="0" smtClean="0">
                <a:solidFill>
                  <a:srgbClr val="003A78"/>
                </a:solidFill>
              </a:rPr>
            </a:br>
            <a:r>
              <a:rPr lang="cs-CZ" sz="3200" b="1" dirty="0" smtClean="0">
                <a:solidFill>
                  <a:srgbClr val="003A78"/>
                </a:solidFill>
              </a:rPr>
              <a:t>Způsoby </a:t>
            </a:r>
            <a:r>
              <a:rPr lang="cs-CZ" sz="3200" b="1" dirty="0">
                <a:solidFill>
                  <a:srgbClr val="003A78"/>
                </a:solidFill>
              </a:rPr>
              <a:t>prokazování výdajů zahraničního partnera</a:t>
            </a:r>
            <a:endParaRPr lang="cs-CZ" sz="3200" b="1" dirty="0">
              <a:solidFill>
                <a:srgbClr val="003A78"/>
              </a:solidFill>
            </a:endParaRPr>
          </a:p>
        </p:txBody>
      </p:sp>
      <p:sp>
        <p:nvSpPr>
          <p:cNvPr id="3" name="Zástupný symbol pro obsah 2"/>
          <p:cNvSpPr>
            <a:spLocks noGrp="1"/>
          </p:cNvSpPr>
          <p:nvPr>
            <p:ph idx="1"/>
          </p:nvPr>
        </p:nvSpPr>
        <p:spPr/>
        <p:txBody>
          <a:bodyPr anchor="ctr"/>
          <a:lstStyle/>
          <a:p>
            <a:pPr lvl="0"/>
            <a:endParaRPr lang="cs-CZ" sz="2400" dirty="0" smtClean="0">
              <a:solidFill>
                <a:srgbClr val="003A78"/>
              </a:solidFill>
            </a:endParaRPr>
          </a:p>
          <a:p>
            <a:pPr lvl="0"/>
            <a:r>
              <a:rPr lang="cs-CZ" sz="2400" b="1" dirty="0" smtClean="0">
                <a:solidFill>
                  <a:srgbClr val="003A78"/>
                </a:solidFill>
              </a:rPr>
              <a:t>Prostřednictvím proplacených účetních dokladů </a:t>
            </a:r>
          </a:p>
          <a:p>
            <a:pPr lvl="1">
              <a:buFont typeface="Wingdings" panose="05000000000000000000" pitchFamily="2" charset="2"/>
              <a:buChar char="ü"/>
            </a:pPr>
            <a:r>
              <a:rPr lang="cs-CZ" sz="2000" dirty="0">
                <a:solidFill>
                  <a:srgbClr val="003A78"/>
                </a:solidFill>
              </a:rPr>
              <a:t>	</a:t>
            </a:r>
            <a:r>
              <a:rPr lang="cs-CZ" sz="2000" dirty="0" smtClean="0">
                <a:solidFill>
                  <a:srgbClr val="003A78"/>
                </a:solidFill>
              </a:rPr>
              <a:t>Příslušný </a:t>
            </a:r>
            <a:r>
              <a:rPr lang="cs-CZ" sz="2000" dirty="0">
                <a:solidFill>
                  <a:srgbClr val="003A78"/>
                </a:solidFill>
              </a:rPr>
              <a:t>doklad musí splňovat předepsané náležitosti </a:t>
            </a:r>
            <a:r>
              <a:rPr lang="cs-CZ" sz="2000" dirty="0" smtClean="0">
                <a:solidFill>
                  <a:srgbClr val="003A78"/>
                </a:solidFill>
              </a:rPr>
              <a:t>účetního 	dokladu </a:t>
            </a:r>
            <a:r>
              <a:rPr lang="cs-CZ" sz="2000" dirty="0">
                <a:solidFill>
                  <a:srgbClr val="003A78"/>
                </a:solidFill>
              </a:rPr>
              <a:t>ve smyslu § 11 zákona č. 563/1991 Sb., </a:t>
            </a:r>
            <a:r>
              <a:rPr lang="cs-CZ" sz="2000" dirty="0" smtClean="0">
                <a:solidFill>
                  <a:srgbClr val="003A78"/>
                </a:solidFill>
              </a:rPr>
              <a:t>o </a:t>
            </a:r>
            <a:r>
              <a:rPr lang="cs-CZ" sz="2000" dirty="0">
                <a:solidFill>
                  <a:srgbClr val="003A78"/>
                </a:solidFill>
              </a:rPr>
              <a:t>účetnictví </a:t>
            </a:r>
            <a:r>
              <a:rPr lang="cs-CZ" sz="2000" dirty="0" smtClean="0">
                <a:solidFill>
                  <a:srgbClr val="003A78"/>
                </a:solidFill>
              </a:rPr>
              <a:t>    	(</a:t>
            </a:r>
            <a:r>
              <a:rPr lang="cs-CZ" sz="2000" dirty="0">
                <a:solidFill>
                  <a:srgbClr val="003A78"/>
                </a:solidFill>
              </a:rPr>
              <a:t>kromě odst. </a:t>
            </a:r>
            <a:r>
              <a:rPr lang="cs-CZ" sz="2000" dirty="0">
                <a:solidFill>
                  <a:srgbClr val="003A78"/>
                </a:solidFill>
              </a:rPr>
              <a:t>1, písmena </a:t>
            </a:r>
            <a:r>
              <a:rPr lang="cs-CZ" sz="2000" dirty="0">
                <a:solidFill>
                  <a:srgbClr val="003A78"/>
                </a:solidFill>
              </a:rPr>
              <a:t>f) </a:t>
            </a:r>
          </a:p>
          <a:p>
            <a:pPr lvl="1">
              <a:buFont typeface="Wingdings" panose="05000000000000000000" pitchFamily="2" charset="2"/>
              <a:buChar char="ü"/>
            </a:pPr>
            <a:r>
              <a:rPr lang="cs-CZ" sz="2000" dirty="0" smtClean="0">
                <a:solidFill>
                  <a:srgbClr val="003A78"/>
                </a:solidFill>
              </a:rPr>
              <a:t>   Partner </a:t>
            </a:r>
            <a:r>
              <a:rPr lang="cs-CZ" sz="2000" dirty="0">
                <a:solidFill>
                  <a:srgbClr val="003A78"/>
                </a:solidFill>
              </a:rPr>
              <a:t>prokáže proplacení výdaje (např. </a:t>
            </a:r>
            <a:r>
              <a:rPr lang="cs-CZ" sz="2000" dirty="0" smtClean="0">
                <a:solidFill>
                  <a:srgbClr val="003A78"/>
                </a:solidFill>
              </a:rPr>
              <a:t>prostřednictvím výpisu      	z</a:t>
            </a:r>
            <a:r>
              <a:rPr lang="cs-CZ" sz="2000" dirty="0">
                <a:solidFill>
                  <a:srgbClr val="003A78"/>
                </a:solidFill>
              </a:rPr>
              <a:t> bankovního účtu).</a:t>
            </a:r>
          </a:p>
          <a:p>
            <a:pPr marL="0" indent="0">
              <a:buNone/>
            </a:pPr>
            <a:endParaRPr lang="cs-CZ" sz="2400" dirty="0" smtClean="0">
              <a:solidFill>
                <a:srgbClr val="003A78"/>
              </a:solidFill>
            </a:endParaRPr>
          </a:p>
        </p:txBody>
      </p:sp>
    </p:spTree>
    <p:extLst>
      <p:ext uri="{BB962C8B-B14F-4D97-AF65-F5344CB8AC3E}">
        <p14:creationId xmlns:p14="http://schemas.microsoft.com/office/powerpoint/2010/main" val="42120521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14970"/>
          </a:xfrm>
        </p:spPr>
        <p:txBody>
          <a:bodyPr>
            <a:normAutofit fontScale="90000"/>
          </a:bodyPr>
          <a:lstStyle/>
          <a:p>
            <a:pPr algn="l"/>
            <a:r>
              <a:rPr lang="cs-CZ" sz="3200" b="1" dirty="0">
                <a:solidFill>
                  <a:srgbClr val="003A78"/>
                </a:solidFill>
              </a:rPr>
              <a:t/>
            </a:r>
            <a:br>
              <a:rPr lang="cs-CZ" sz="3200" b="1" dirty="0">
                <a:solidFill>
                  <a:srgbClr val="003A78"/>
                </a:solidFill>
              </a:rPr>
            </a:br>
            <a:r>
              <a:rPr lang="cs-CZ" sz="3200" b="1" dirty="0" smtClean="0">
                <a:solidFill>
                  <a:srgbClr val="003A78"/>
                </a:solidFill>
              </a:rPr>
              <a:t>Způsoby </a:t>
            </a:r>
            <a:r>
              <a:rPr lang="cs-CZ" sz="3200" b="1" dirty="0">
                <a:solidFill>
                  <a:srgbClr val="003A78"/>
                </a:solidFill>
              </a:rPr>
              <a:t>prokazování výdajů zahraničního partnera</a:t>
            </a:r>
            <a:endParaRPr lang="cs-CZ" sz="3200" b="1" dirty="0">
              <a:solidFill>
                <a:srgbClr val="003A78"/>
              </a:solidFill>
            </a:endParaRPr>
          </a:p>
        </p:txBody>
      </p:sp>
      <p:sp>
        <p:nvSpPr>
          <p:cNvPr id="3" name="Zástupný symbol pro obsah 2"/>
          <p:cNvSpPr>
            <a:spLocks noGrp="1"/>
          </p:cNvSpPr>
          <p:nvPr>
            <p:ph idx="1"/>
          </p:nvPr>
        </p:nvSpPr>
        <p:spPr/>
        <p:txBody>
          <a:bodyPr anchor="ctr"/>
          <a:lstStyle/>
          <a:p>
            <a:pPr lvl="0"/>
            <a:endParaRPr lang="cs-CZ" sz="2400" dirty="0" smtClean="0">
              <a:solidFill>
                <a:srgbClr val="003A78"/>
              </a:solidFill>
            </a:endParaRPr>
          </a:p>
          <a:p>
            <a:endParaRPr lang="cs-CZ" sz="2400" b="1" dirty="0" smtClean="0">
              <a:solidFill>
                <a:srgbClr val="003A78"/>
              </a:solidFill>
            </a:endParaRPr>
          </a:p>
          <a:p>
            <a:r>
              <a:rPr lang="cs-CZ" sz="2400" b="1" dirty="0" smtClean="0">
                <a:solidFill>
                  <a:srgbClr val="003A78"/>
                </a:solidFill>
              </a:rPr>
              <a:t>Prostřednictvím </a:t>
            </a:r>
            <a:r>
              <a:rPr lang="cs-CZ" sz="2400" b="1" dirty="0">
                <a:solidFill>
                  <a:srgbClr val="003A78"/>
                </a:solidFill>
              </a:rPr>
              <a:t>auditní </a:t>
            </a:r>
            <a:r>
              <a:rPr lang="cs-CZ" sz="2400" b="1" dirty="0" smtClean="0">
                <a:solidFill>
                  <a:srgbClr val="003A78"/>
                </a:solidFill>
              </a:rPr>
              <a:t>zprávy</a:t>
            </a:r>
          </a:p>
          <a:p>
            <a:pPr lvl="1">
              <a:buFont typeface="Wingdings" panose="05000000000000000000" pitchFamily="2" charset="2"/>
              <a:buChar char="ü"/>
            </a:pPr>
            <a:r>
              <a:rPr lang="cs-CZ" sz="2000" dirty="0">
                <a:solidFill>
                  <a:srgbClr val="003A78"/>
                </a:solidFill>
              </a:rPr>
              <a:t>	</a:t>
            </a:r>
            <a:r>
              <a:rPr lang="cs-CZ" sz="2000" dirty="0">
                <a:solidFill>
                  <a:srgbClr val="003A78"/>
                </a:solidFill>
              </a:rPr>
              <a:t>Jedná se o auditní zprávu nezávislého auditora země sídla zahraničního partnera nebo o zprávu veřejné instituce země sídla zahraničního partnera (která písemně potvrdí, že má právní způsobilost k výkonu auditu a je organizačně nezávislá na partnerovi projektu), může se jednat také o interní audit veřejné instituce, který je organizačně nezávislý na partnerovi projektu.</a:t>
            </a:r>
          </a:p>
          <a:p>
            <a:pPr lvl="1">
              <a:buFont typeface="Wingdings" panose="05000000000000000000" pitchFamily="2" charset="2"/>
              <a:buChar char="ü"/>
            </a:pPr>
            <a:r>
              <a:rPr lang="cs-CZ" sz="2000" dirty="0">
                <a:solidFill>
                  <a:srgbClr val="003A78"/>
                </a:solidFill>
              </a:rPr>
              <a:t>Auditor nebo veřejná instituce (vč. interního auditu) potvrdí, že nárokované výdaje jsou v souladu s Nařízením, národní legislativou a účetními principy země sídla zahraničního partnera. </a:t>
            </a:r>
          </a:p>
          <a:p>
            <a:pPr lvl="1">
              <a:buFont typeface="Wingdings" panose="05000000000000000000" pitchFamily="2" charset="2"/>
              <a:buChar char="ü"/>
            </a:pPr>
            <a:r>
              <a:rPr lang="cs-CZ" sz="2000" dirty="0">
                <a:solidFill>
                  <a:srgbClr val="003A78"/>
                </a:solidFill>
              </a:rPr>
              <a:t>Výdaje na zpracování auditní zprávy jsou způsobilým výdajem projektu, v rámci hospodárného přístupu doporučujeme provedení auditů vždy jednou ročně.</a:t>
            </a:r>
          </a:p>
          <a:p>
            <a:pPr marL="0" indent="0">
              <a:buNone/>
            </a:pPr>
            <a:endParaRPr lang="cs-CZ" sz="2400" dirty="0" smtClean="0">
              <a:solidFill>
                <a:srgbClr val="003A78"/>
              </a:solidFill>
            </a:endParaRPr>
          </a:p>
        </p:txBody>
      </p:sp>
    </p:spTree>
    <p:extLst>
      <p:ext uri="{BB962C8B-B14F-4D97-AF65-F5344CB8AC3E}">
        <p14:creationId xmlns:p14="http://schemas.microsoft.com/office/powerpoint/2010/main" val="42275608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59228"/>
            <a:ext cx="8229600" cy="985991"/>
          </a:xfrm>
        </p:spPr>
        <p:txBody>
          <a:bodyPr/>
          <a:lstStyle/>
          <a:p>
            <a:pPr algn="l"/>
            <a:r>
              <a:rPr lang="cs-CZ" sz="3200" dirty="0" smtClean="0"/>
              <a:t/>
            </a:r>
            <a:br>
              <a:rPr lang="cs-CZ" sz="3200" dirty="0" smtClean="0"/>
            </a:br>
            <a:r>
              <a:rPr lang="cs-CZ" sz="3200" b="1" dirty="0" smtClean="0">
                <a:solidFill>
                  <a:srgbClr val="003A78"/>
                </a:solidFill>
              </a:rPr>
              <a:t>Způsoby </a:t>
            </a:r>
            <a:r>
              <a:rPr lang="cs-CZ" sz="3200" b="1" dirty="0">
                <a:solidFill>
                  <a:srgbClr val="003A78"/>
                </a:solidFill>
              </a:rPr>
              <a:t>refundace výdajů </a:t>
            </a:r>
            <a:r>
              <a:rPr lang="cs-CZ" sz="3200" b="1" dirty="0" smtClean="0">
                <a:solidFill>
                  <a:srgbClr val="003A78"/>
                </a:solidFill>
              </a:rPr>
              <a:t>partnera </a:t>
            </a:r>
            <a:endParaRPr lang="cs-CZ" sz="3200" b="1" dirty="0">
              <a:solidFill>
                <a:srgbClr val="003A78"/>
              </a:solidFill>
            </a:endParaRPr>
          </a:p>
        </p:txBody>
      </p:sp>
      <p:sp>
        <p:nvSpPr>
          <p:cNvPr id="3" name="Zástupný symbol pro obsah 2"/>
          <p:cNvSpPr>
            <a:spLocks noGrp="1"/>
          </p:cNvSpPr>
          <p:nvPr>
            <p:ph idx="1"/>
          </p:nvPr>
        </p:nvSpPr>
        <p:spPr>
          <a:xfrm>
            <a:off x="328474" y="1384917"/>
            <a:ext cx="8358326" cy="5086903"/>
          </a:xfrm>
        </p:spPr>
        <p:txBody>
          <a:bodyPr/>
          <a:lstStyle/>
          <a:p>
            <a:r>
              <a:rPr lang="cs-CZ" sz="2400" dirty="0">
                <a:solidFill>
                  <a:srgbClr val="003A78"/>
                </a:solidFill>
              </a:rPr>
              <a:t>Partner učiní a prokáže výdaj </a:t>
            </a:r>
            <a:endParaRPr lang="cs-CZ" sz="2400" dirty="0" smtClean="0">
              <a:solidFill>
                <a:srgbClr val="003A78"/>
              </a:solidFill>
            </a:endParaRPr>
          </a:p>
          <a:p>
            <a:r>
              <a:rPr lang="cs-CZ" sz="2400" dirty="0" smtClean="0">
                <a:solidFill>
                  <a:srgbClr val="003A78"/>
                </a:solidFill>
              </a:rPr>
              <a:t>KP </a:t>
            </a:r>
            <a:r>
              <a:rPr lang="cs-CZ" sz="2400" dirty="0">
                <a:solidFill>
                  <a:srgbClr val="003A78"/>
                </a:solidFill>
              </a:rPr>
              <a:t>ho zkontroluje, ověří jeho způsobilost a </a:t>
            </a:r>
            <a:r>
              <a:rPr lang="cs-CZ" sz="2400" b="1" dirty="0">
                <a:solidFill>
                  <a:srgbClr val="003A78"/>
                </a:solidFill>
              </a:rPr>
              <a:t>následně jej zahrne mezi způsobilé výdaje do soupisu dokladů</a:t>
            </a:r>
            <a:r>
              <a:rPr lang="cs-CZ" sz="2400" dirty="0">
                <a:solidFill>
                  <a:srgbClr val="003A78"/>
                </a:solidFill>
              </a:rPr>
              <a:t>/žádosti o platbu vč. potvrzené kopie účetního </a:t>
            </a:r>
            <a:r>
              <a:rPr lang="cs-CZ" sz="2400" dirty="0" smtClean="0">
                <a:solidFill>
                  <a:srgbClr val="003A78"/>
                </a:solidFill>
              </a:rPr>
              <a:t>dokladu</a:t>
            </a:r>
          </a:p>
          <a:p>
            <a:r>
              <a:rPr lang="cs-CZ" sz="2400" dirty="0" smtClean="0">
                <a:solidFill>
                  <a:srgbClr val="003A78"/>
                </a:solidFill>
              </a:rPr>
              <a:t>Protože </a:t>
            </a:r>
            <a:r>
              <a:rPr lang="cs-CZ" sz="2400" dirty="0">
                <a:solidFill>
                  <a:srgbClr val="003A78"/>
                </a:solidFill>
              </a:rPr>
              <a:t>je žádost o platbu vystavovaná v </a:t>
            </a:r>
            <a:r>
              <a:rPr lang="cs-CZ" sz="2400" dirty="0" smtClean="0">
                <a:solidFill>
                  <a:srgbClr val="003A78"/>
                </a:solidFill>
              </a:rPr>
              <a:t>CZK, </a:t>
            </a:r>
            <a:r>
              <a:rPr lang="cs-CZ" sz="2400" dirty="0">
                <a:solidFill>
                  <a:srgbClr val="003A78"/>
                </a:solidFill>
              </a:rPr>
              <a:t>přepočet zahraniční měny do CZK se provede měsíčním kurzem EU/ECB platným v den uskutečnění </a:t>
            </a:r>
            <a:r>
              <a:rPr lang="cs-CZ" sz="2400" dirty="0" smtClean="0">
                <a:solidFill>
                  <a:srgbClr val="003A78"/>
                </a:solidFill>
              </a:rPr>
              <a:t>výdaje</a:t>
            </a:r>
          </a:p>
          <a:p>
            <a:r>
              <a:rPr lang="cs-CZ" sz="2400" dirty="0" smtClean="0">
                <a:solidFill>
                  <a:srgbClr val="003A78"/>
                </a:solidFill>
              </a:rPr>
              <a:t>Poté</a:t>
            </a:r>
            <a:r>
              <a:rPr lang="cs-CZ" sz="2400" dirty="0">
                <a:solidFill>
                  <a:srgbClr val="003A78"/>
                </a:solidFill>
              </a:rPr>
              <a:t>, co dojde k proplacení způsobilých výdajů ze strany poskytovatele prostředků na bankovní účet KP, je KP povinen transferovat uplatněné způsobilé výdaje partnera na jím stanovený bankovní účet ve stanovené lhůtě, případně je pověřenému zástupci partnera vyplatit v hotovosti (jak stanoví Partnerská smlouva/Dohoda o partnerství). </a:t>
            </a:r>
          </a:p>
          <a:p>
            <a:pPr marL="0" indent="0">
              <a:buNone/>
            </a:pPr>
            <a:endParaRPr lang="cs-CZ" sz="2800" dirty="0"/>
          </a:p>
        </p:txBody>
      </p:sp>
    </p:spTree>
    <p:extLst>
      <p:ext uri="{BB962C8B-B14F-4D97-AF65-F5344CB8AC3E}">
        <p14:creationId xmlns:p14="http://schemas.microsoft.com/office/powerpoint/2010/main" val="642668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59228"/>
            <a:ext cx="8229600" cy="985991"/>
          </a:xfrm>
        </p:spPr>
        <p:txBody>
          <a:bodyPr/>
          <a:lstStyle/>
          <a:p>
            <a:pPr algn="l"/>
            <a:r>
              <a:rPr lang="cs-CZ" sz="3200" dirty="0" smtClean="0"/>
              <a:t/>
            </a:r>
            <a:br>
              <a:rPr lang="cs-CZ" sz="3200" dirty="0" smtClean="0"/>
            </a:br>
            <a:r>
              <a:rPr lang="cs-CZ" sz="3200" b="1" dirty="0" smtClean="0">
                <a:solidFill>
                  <a:srgbClr val="003A78"/>
                </a:solidFill>
              </a:rPr>
              <a:t>Způsoby </a:t>
            </a:r>
            <a:r>
              <a:rPr lang="cs-CZ" sz="3200" b="1" dirty="0">
                <a:solidFill>
                  <a:srgbClr val="003A78"/>
                </a:solidFill>
              </a:rPr>
              <a:t>refundace výdajů </a:t>
            </a:r>
            <a:r>
              <a:rPr lang="cs-CZ" sz="3200" b="1" dirty="0" smtClean="0">
                <a:solidFill>
                  <a:srgbClr val="003A78"/>
                </a:solidFill>
              </a:rPr>
              <a:t>partnera </a:t>
            </a:r>
            <a:endParaRPr lang="cs-CZ" sz="3200" b="1" dirty="0">
              <a:solidFill>
                <a:srgbClr val="003A78"/>
              </a:solidFill>
            </a:endParaRPr>
          </a:p>
        </p:txBody>
      </p:sp>
      <p:sp>
        <p:nvSpPr>
          <p:cNvPr id="3" name="Zástupný symbol pro obsah 2"/>
          <p:cNvSpPr>
            <a:spLocks noGrp="1"/>
          </p:cNvSpPr>
          <p:nvPr>
            <p:ph idx="1"/>
          </p:nvPr>
        </p:nvSpPr>
        <p:spPr>
          <a:xfrm>
            <a:off x="328474" y="1384917"/>
            <a:ext cx="8358326" cy="5086903"/>
          </a:xfrm>
        </p:spPr>
        <p:txBody>
          <a:bodyPr/>
          <a:lstStyle/>
          <a:p>
            <a:r>
              <a:rPr lang="cs-CZ" sz="2400" dirty="0" smtClean="0">
                <a:solidFill>
                  <a:srgbClr val="003A78"/>
                </a:solidFill>
              </a:rPr>
              <a:t>Partner </a:t>
            </a:r>
            <a:r>
              <a:rPr lang="cs-CZ" sz="2400" dirty="0">
                <a:solidFill>
                  <a:srgbClr val="003A78"/>
                </a:solidFill>
              </a:rPr>
              <a:t>učiní </a:t>
            </a:r>
            <a:r>
              <a:rPr lang="cs-CZ" sz="2400" dirty="0" smtClean="0">
                <a:solidFill>
                  <a:srgbClr val="003A78"/>
                </a:solidFill>
              </a:rPr>
              <a:t>výdaj</a:t>
            </a:r>
          </a:p>
          <a:p>
            <a:r>
              <a:rPr lang="cs-CZ" sz="2400" dirty="0" smtClean="0">
                <a:solidFill>
                  <a:srgbClr val="003A78"/>
                </a:solidFill>
              </a:rPr>
              <a:t>KP na </a:t>
            </a:r>
            <a:r>
              <a:rPr lang="cs-CZ" sz="2400" dirty="0">
                <a:solidFill>
                  <a:srgbClr val="003A78"/>
                </a:solidFill>
              </a:rPr>
              <a:t>základě kontroly požadovaných dokladů a ověření jeho způsobilosti </a:t>
            </a:r>
            <a:r>
              <a:rPr lang="cs-CZ" sz="2400" dirty="0" smtClean="0">
                <a:solidFill>
                  <a:srgbClr val="003A78"/>
                </a:solidFill>
              </a:rPr>
              <a:t>mu jej </a:t>
            </a:r>
            <a:r>
              <a:rPr lang="cs-CZ" sz="2400" b="1" dirty="0" smtClean="0">
                <a:solidFill>
                  <a:srgbClr val="003A78"/>
                </a:solidFill>
              </a:rPr>
              <a:t>přímo/ihned refunduje</a:t>
            </a:r>
          </a:p>
          <a:p>
            <a:r>
              <a:rPr lang="cs-CZ" sz="2400" dirty="0" smtClean="0">
                <a:solidFill>
                  <a:srgbClr val="003A78"/>
                </a:solidFill>
              </a:rPr>
              <a:t>Tento </a:t>
            </a:r>
            <a:r>
              <a:rPr lang="cs-CZ" sz="2400" dirty="0">
                <a:solidFill>
                  <a:srgbClr val="003A78"/>
                </a:solidFill>
              </a:rPr>
              <a:t>výdaj pak KP zahrne do příslušného soupisu dokladů/žádosti o platbu vč. potvrzené kopie účetního dokladu (doklad o zaplacení KP). Přepočet zahraniční měny do CZK se provede měsíčním kurzem EU/ECB platným v den uskutečnění </a:t>
            </a:r>
            <a:r>
              <a:rPr lang="cs-CZ" sz="2400" dirty="0" smtClean="0">
                <a:solidFill>
                  <a:srgbClr val="003A78"/>
                </a:solidFill>
              </a:rPr>
              <a:t>výdaje</a:t>
            </a:r>
          </a:p>
          <a:p>
            <a:r>
              <a:rPr lang="cs-CZ" sz="2400" dirty="0" smtClean="0">
                <a:solidFill>
                  <a:srgbClr val="003A78"/>
                </a:solidFill>
              </a:rPr>
              <a:t>Po</a:t>
            </a:r>
            <a:r>
              <a:rPr lang="cs-CZ" sz="2400" dirty="0">
                <a:solidFill>
                  <a:srgbClr val="003A78"/>
                </a:solidFill>
              </a:rPr>
              <a:t> proplacení způsobilých výdajů ze strany poskytovatele prostředků již KP partnerovi finanční prostředky nezasílá.</a:t>
            </a:r>
          </a:p>
          <a:p>
            <a:pPr marL="0" indent="0">
              <a:buNone/>
            </a:pPr>
            <a:endParaRPr lang="cs-CZ" sz="2800" dirty="0"/>
          </a:p>
        </p:txBody>
      </p:sp>
    </p:spTree>
    <p:extLst>
      <p:ext uri="{BB962C8B-B14F-4D97-AF65-F5344CB8AC3E}">
        <p14:creationId xmlns:p14="http://schemas.microsoft.com/office/powerpoint/2010/main" val="32223045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59228"/>
            <a:ext cx="8229600" cy="985991"/>
          </a:xfrm>
        </p:spPr>
        <p:txBody>
          <a:bodyPr/>
          <a:lstStyle/>
          <a:p>
            <a:pPr algn="l"/>
            <a:r>
              <a:rPr lang="cs-CZ" sz="3200" dirty="0" smtClean="0"/>
              <a:t/>
            </a:r>
            <a:br>
              <a:rPr lang="cs-CZ" sz="3200" dirty="0" smtClean="0"/>
            </a:br>
            <a:r>
              <a:rPr lang="cs-CZ" sz="3200" b="1" dirty="0" smtClean="0">
                <a:solidFill>
                  <a:srgbClr val="003A78"/>
                </a:solidFill>
              </a:rPr>
              <a:t>Způsoby </a:t>
            </a:r>
            <a:r>
              <a:rPr lang="cs-CZ" sz="3200" b="1" dirty="0">
                <a:solidFill>
                  <a:srgbClr val="003A78"/>
                </a:solidFill>
              </a:rPr>
              <a:t>refundace výdajů </a:t>
            </a:r>
            <a:r>
              <a:rPr lang="cs-CZ" sz="3200" b="1" dirty="0" smtClean="0">
                <a:solidFill>
                  <a:srgbClr val="003A78"/>
                </a:solidFill>
              </a:rPr>
              <a:t>partnera </a:t>
            </a:r>
            <a:endParaRPr lang="cs-CZ" sz="3200" b="1" dirty="0">
              <a:solidFill>
                <a:srgbClr val="003A78"/>
              </a:solidFill>
            </a:endParaRPr>
          </a:p>
        </p:txBody>
      </p:sp>
      <p:sp>
        <p:nvSpPr>
          <p:cNvPr id="3" name="Zástupný symbol pro obsah 2"/>
          <p:cNvSpPr>
            <a:spLocks noGrp="1"/>
          </p:cNvSpPr>
          <p:nvPr>
            <p:ph idx="1"/>
          </p:nvPr>
        </p:nvSpPr>
        <p:spPr>
          <a:xfrm>
            <a:off x="328474" y="1384917"/>
            <a:ext cx="8358326" cy="5086903"/>
          </a:xfrm>
        </p:spPr>
        <p:txBody>
          <a:bodyPr/>
          <a:lstStyle/>
          <a:p>
            <a:r>
              <a:rPr lang="cs-CZ" sz="2400" dirty="0">
                <a:solidFill>
                  <a:srgbClr val="003A78"/>
                </a:solidFill>
              </a:rPr>
              <a:t>KP převede finanční prostředky partnerovi formou zálohové platby dle podmínek uvedených v Partnerské smlouvě/Dohodě o partnerství, která definuje mj. výši zálohové platby a termíny jejího </a:t>
            </a:r>
            <a:r>
              <a:rPr lang="cs-CZ" sz="2400" dirty="0" smtClean="0">
                <a:solidFill>
                  <a:srgbClr val="003A78"/>
                </a:solidFill>
              </a:rPr>
              <a:t>převedení</a:t>
            </a:r>
          </a:p>
          <a:p>
            <a:r>
              <a:rPr lang="cs-CZ" sz="2400" dirty="0" smtClean="0">
                <a:solidFill>
                  <a:srgbClr val="003A78"/>
                </a:solidFill>
              </a:rPr>
              <a:t>KP </a:t>
            </a:r>
            <a:r>
              <a:rPr lang="cs-CZ" sz="2400" dirty="0">
                <a:solidFill>
                  <a:srgbClr val="003A78"/>
                </a:solidFill>
              </a:rPr>
              <a:t>a partner následně uplatní postup uvedený v </a:t>
            </a:r>
            <a:r>
              <a:rPr lang="cs-CZ" sz="2400" dirty="0" smtClean="0">
                <a:solidFill>
                  <a:srgbClr val="003A78"/>
                </a:solidFill>
              </a:rPr>
              <a:t>prvním způsobu refundace</a:t>
            </a:r>
            <a:endParaRPr lang="cs-CZ" sz="2800" dirty="0">
              <a:solidFill>
                <a:srgbClr val="003A78"/>
              </a:solidFill>
            </a:endParaRPr>
          </a:p>
        </p:txBody>
      </p:sp>
    </p:spTree>
    <p:extLst>
      <p:ext uri="{BB962C8B-B14F-4D97-AF65-F5344CB8AC3E}">
        <p14:creationId xmlns:p14="http://schemas.microsoft.com/office/powerpoint/2010/main" val="7499370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59228"/>
            <a:ext cx="8229600" cy="985991"/>
          </a:xfrm>
        </p:spPr>
        <p:txBody>
          <a:bodyPr/>
          <a:lstStyle/>
          <a:p>
            <a:pPr algn="l"/>
            <a:r>
              <a:rPr lang="cs-CZ" sz="3200" dirty="0" smtClean="0"/>
              <a:t/>
            </a:r>
            <a:br>
              <a:rPr lang="cs-CZ" sz="3200" dirty="0" smtClean="0"/>
            </a:br>
            <a:r>
              <a:rPr lang="cs-CZ" sz="3200" b="1" dirty="0" smtClean="0">
                <a:solidFill>
                  <a:srgbClr val="003A78"/>
                </a:solidFill>
              </a:rPr>
              <a:t>Způsoby </a:t>
            </a:r>
            <a:r>
              <a:rPr lang="cs-CZ" sz="3200" b="1" dirty="0">
                <a:solidFill>
                  <a:srgbClr val="003A78"/>
                </a:solidFill>
              </a:rPr>
              <a:t>refundace výdajů </a:t>
            </a:r>
            <a:r>
              <a:rPr lang="cs-CZ" sz="3200" b="1" dirty="0" smtClean="0">
                <a:solidFill>
                  <a:srgbClr val="003A78"/>
                </a:solidFill>
              </a:rPr>
              <a:t>partnera </a:t>
            </a:r>
            <a:endParaRPr lang="cs-CZ" sz="3200" b="1" dirty="0">
              <a:solidFill>
                <a:srgbClr val="003A78"/>
              </a:solidFill>
            </a:endParaRPr>
          </a:p>
        </p:txBody>
      </p:sp>
      <p:sp>
        <p:nvSpPr>
          <p:cNvPr id="3" name="Zástupný symbol pro obsah 2"/>
          <p:cNvSpPr>
            <a:spLocks noGrp="1"/>
          </p:cNvSpPr>
          <p:nvPr>
            <p:ph idx="1"/>
          </p:nvPr>
        </p:nvSpPr>
        <p:spPr>
          <a:xfrm>
            <a:off x="328474" y="1384917"/>
            <a:ext cx="8358326" cy="5086903"/>
          </a:xfrm>
        </p:spPr>
        <p:txBody>
          <a:bodyPr/>
          <a:lstStyle/>
          <a:p>
            <a:r>
              <a:rPr lang="cs-CZ" sz="2400" dirty="0">
                <a:solidFill>
                  <a:srgbClr val="003A78"/>
                </a:solidFill>
              </a:rPr>
              <a:t>Pokud je partnerem příspěvková organizace financovaná pouze z příspěvků zřizovatele (v tomto případě KP), zřizovatel (KP) navýší příspěvkové organizaci (partner) příspěvek, který použije na financování způsobilých výdajů projektu a následně zřizovatel (KP) tyto výdaje zahrne do soupisu dokladů/žádosti o </a:t>
            </a:r>
            <a:r>
              <a:rPr lang="cs-CZ" sz="2400" dirty="0" smtClean="0">
                <a:solidFill>
                  <a:srgbClr val="003A78"/>
                </a:solidFill>
              </a:rPr>
              <a:t>platbu</a:t>
            </a:r>
          </a:p>
          <a:p>
            <a:endParaRPr lang="cs-CZ" sz="2400" dirty="0">
              <a:solidFill>
                <a:srgbClr val="003A78"/>
              </a:solidFill>
            </a:endParaRPr>
          </a:p>
          <a:p>
            <a:r>
              <a:rPr lang="cs-CZ" sz="2400" dirty="0">
                <a:solidFill>
                  <a:srgbClr val="003A78"/>
                </a:solidFill>
              </a:rPr>
              <a:t>V případě, že se jedná o běžné výdaje (např. letenky pro experty), může je uhradit přímo KP. Pokud má KP uzavřenou smlouvu </a:t>
            </a:r>
            <a:r>
              <a:rPr lang="cs-CZ" sz="2400" dirty="0" smtClean="0">
                <a:solidFill>
                  <a:srgbClr val="003A78"/>
                </a:solidFill>
              </a:rPr>
              <a:t>se</a:t>
            </a:r>
            <a:r>
              <a:rPr lang="cs-CZ" sz="2400" dirty="0">
                <a:solidFill>
                  <a:srgbClr val="003A78"/>
                </a:solidFill>
              </a:rPr>
              <a:t> </a:t>
            </a:r>
            <a:r>
              <a:rPr lang="cs-CZ" sz="2400" dirty="0" smtClean="0">
                <a:solidFill>
                  <a:srgbClr val="003A78"/>
                </a:solidFill>
              </a:rPr>
              <a:t>zahraničním partnerem </a:t>
            </a:r>
            <a:r>
              <a:rPr lang="cs-CZ" sz="2400" dirty="0">
                <a:solidFill>
                  <a:srgbClr val="003A78"/>
                </a:solidFill>
              </a:rPr>
              <a:t>v měně CZK, předejde tím vzniku kurzových rozdílů. </a:t>
            </a:r>
          </a:p>
          <a:p>
            <a:endParaRPr lang="cs-CZ" sz="2800" dirty="0">
              <a:solidFill>
                <a:srgbClr val="003A78"/>
              </a:solidFill>
            </a:endParaRPr>
          </a:p>
        </p:txBody>
      </p:sp>
    </p:spTree>
    <p:extLst>
      <p:ext uri="{BB962C8B-B14F-4D97-AF65-F5344CB8AC3E}">
        <p14:creationId xmlns:p14="http://schemas.microsoft.com/office/powerpoint/2010/main" val="13587213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Zástupný symbol pro obsah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lgn="ctr" eaLnBrk="1" hangingPunct="1">
              <a:buFont typeface="Arial" charset="0"/>
              <a:buNone/>
            </a:pPr>
            <a:endParaRPr lang="cs-CZ" smtClean="0"/>
          </a:p>
          <a:p>
            <a:pPr marL="0" indent="0" algn="ctr" eaLnBrk="1" hangingPunct="1">
              <a:buFont typeface="Arial" charset="0"/>
              <a:buNone/>
            </a:pPr>
            <a:endParaRPr lang="cs-CZ" smtClean="0"/>
          </a:p>
          <a:p>
            <a:pPr marL="0" indent="0" algn="ctr" eaLnBrk="1" hangingPunct="1">
              <a:buFont typeface="Arial" charset="0"/>
              <a:buNone/>
            </a:pPr>
            <a:endParaRPr lang="cs-CZ" smtClean="0">
              <a:solidFill>
                <a:srgbClr val="692800"/>
              </a:solidFill>
            </a:endParaRPr>
          </a:p>
          <a:p>
            <a:pPr marL="0" indent="0" algn="ctr" eaLnBrk="1" hangingPunct="1">
              <a:buFont typeface="Arial" charset="0"/>
              <a:buNone/>
            </a:pPr>
            <a:r>
              <a:rPr lang="cs-CZ" smtClean="0">
                <a:solidFill>
                  <a:srgbClr val="003A78"/>
                </a:solidFill>
              </a:rPr>
              <a:t>Děkuji za pozornost. </a:t>
            </a:r>
            <a:r>
              <a:rPr lang="cs-CZ" smtClean="0">
                <a:solidFill>
                  <a:srgbClr val="003A78"/>
                </a:solidFill>
                <a:sym typeface="Wingdings" pitchFamily="2" charset="2"/>
              </a:rPr>
              <a:t></a:t>
            </a:r>
            <a:endParaRPr lang="cs-CZ" smtClean="0">
              <a:solidFill>
                <a:srgbClr val="003A78"/>
              </a:solidFill>
            </a:endParaRPr>
          </a:p>
          <a:p>
            <a:pPr marL="0" indent="0" algn="ctr" eaLnBrk="1" hangingPunct="1">
              <a:buFont typeface="Arial" charset="0"/>
              <a:buNone/>
            </a:pPr>
            <a:endParaRPr lang="cs-CZ" smtClean="0">
              <a:solidFill>
                <a:srgbClr val="6928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2133</TotalTime>
  <Words>242</Words>
  <Application>Microsoft Office PowerPoint</Application>
  <PresentationFormat>Předvádění na obrazovce (4:3)</PresentationFormat>
  <Paragraphs>58</Paragraphs>
  <Slides>11</Slides>
  <Notes>0</Notes>
  <HiddenSlides>0</HiddenSlides>
  <MMClips>0</MMClips>
  <ScaleCrop>false</ScaleCrop>
  <HeadingPairs>
    <vt:vector size="4" baseType="variant">
      <vt:variant>
        <vt:lpstr>Motiv</vt:lpstr>
      </vt:variant>
      <vt:variant>
        <vt:i4>2</vt:i4>
      </vt:variant>
      <vt:variant>
        <vt:lpstr>Nadpisy snímků</vt:lpstr>
      </vt:variant>
      <vt:variant>
        <vt:i4>11</vt:i4>
      </vt:variant>
    </vt:vector>
  </HeadingPairs>
  <TitlesOfParts>
    <vt:vector size="13" baseType="lpstr">
      <vt:lpstr>Thème Office</vt:lpstr>
      <vt:lpstr>Conception personnalisée</vt:lpstr>
      <vt:lpstr>Prezentace aplikace PowerPoint</vt:lpstr>
      <vt:lpstr>   Smlouva o partnerství</vt:lpstr>
      <vt:lpstr>Doporučený obsah   </vt:lpstr>
      <vt:lpstr>Doporučený obsah   </vt:lpstr>
      <vt:lpstr> Způsoby prokazování výdajů zahraničního partnera</vt:lpstr>
      <vt:lpstr> Způsoby prokazování výdajů zahraničního partnera</vt:lpstr>
      <vt:lpstr> Způsoby refundace výdajů partnera </vt:lpstr>
      <vt:lpstr> Způsoby refundace výdajů partnera </vt:lpstr>
      <vt:lpstr> Způsoby refundace výdajů partnera </vt:lpstr>
      <vt:lpstr> Způsoby refundace výdajů partnera </vt:lpstr>
      <vt:lpstr>Prezentace aplikace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Reducing disparities _x0003_Strengthening relations</dc:title>
  <dc:creator>Utilisateur de Microsoft Office</dc:creator>
  <cp:lastModifiedBy>Karasová Apolena Mgr.</cp:lastModifiedBy>
  <cp:revision>264</cp:revision>
  <cp:lastPrinted>2013-10-18T14:18:13Z</cp:lastPrinted>
  <dcterms:created xsi:type="dcterms:W3CDTF">2011-11-09T09:46:35Z</dcterms:created>
  <dcterms:modified xsi:type="dcterms:W3CDTF">2015-02-04T15:52:00Z</dcterms:modified>
</cp:coreProperties>
</file>